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19"/>
  </p:notesMasterIdLst>
  <p:sldIdLst>
    <p:sldId id="256" r:id="rId3"/>
    <p:sldId id="331" r:id="rId4"/>
    <p:sldId id="352" r:id="rId5"/>
    <p:sldId id="298" r:id="rId6"/>
    <p:sldId id="299" r:id="rId7"/>
    <p:sldId id="297" r:id="rId8"/>
    <p:sldId id="332" r:id="rId9"/>
    <p:sldId id="370" r:id="rId10"/>
    <p:sldId id="349" r:id="rId11"/>
    <p:sldId id="350" r:id="rId12"/>
    <p:sldId id="348" r:id="rId13"/>
    <p:sldId id="293" r:id="rId14"/>
    <p:sldId id="294" r:id="rId15"/>
    <p:sldId id="333" r:id="rId16"/>
    <p:sldId id="295" r:id="rId17"/>
    <p:sldId id="334" r:id="rId18"/>
    <p:sldId id="307" r:id="rId20"/>
    <p:sldId id="302" r:id="rId21"/>
    <p:sldId id="305" r:id="rId22"/>
    <p:sldId id="268" r:id="rId23"/>
    <p:sldId id="278" r:id="rId24"/>
  </p:sldIdLst>
  <p:sldSz cx="12192000" cy="6858000"/>
  <p:notesSz cx="6858000" cy="9144000"/>
  <p:embeddedFontLst>
    <p:embeddedFont>
      <p:font typeface="微软雅黑" panose="020B0503020204020204" charset="-122"/>
      <p:regular r:id="rId28"/>
    </p:embeddedFont>
    <p:embeddedFont>
      <p:font typeface="华文新魏" panose="02010800040101010101" pitchFamily="2" charset="-122"/>
      <p:regular r:id="rId29"/>
    </p:embeddedFont>
    <p:embeddedFont>
      <p:font typeface="黑体" panose="02010609060101010101" pitchFamily="49" charset="-122"/>
      <p:regular r:id="rId30"/>
    </p:embeddedFont>
    <p:embeddedFont>
      <p:font typeface="楷体" panose="02010609060101010101" pitchFamily="49" charset="-122"/>
      <p:regular r:id="rId31"/>
    </p:embeddedFont>
    <p:embeddedFont>
      <p:font typeface="Calibri" panose="020F0502020204030204" charset="0"/>
      <p:regular r:id="rId32"/>
      <p:bold r:id="rId33"/>
      <p:italic r:id="rId34"/>
      <p:boldItalic r:id="rId35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FBFBF"/>
    <a:srgbClr val="FEE0BC"/>
    <a:srgbClr val="0033CC"/>
    <a:srgbClr val="E04236"/>
    <a:srgbClr val="A1C45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 horzBarState="maximized">
    <p:restoredLeft sz="15987" autoAdjust="0"/>
    <p:restoredTop sz="94660"/>
  </p:normalViewPr>
  <p:slideViewPr>
    <p:cSldViewPr snapToGrid="0">
      <p:cViewPr>
        <p:scale>
          <a:sx n="60" d="100"/>
          <a:sy n="60" d="100"/>
        </p:scale>
        <p:origin x="-510" y="-342"/>
      </p:cViewPr>
      <p:guideLst>
        <p:guide orient="horz" pos="2160"/>
        <p:guide pos="388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5" Type="http://schemas.openxmlformats.org/officeDocument/2006/relationships/font" Target="fonts/font8.fntdata"/><Relationship Id="rId34" Type="http://schemas.openxmlformats.org/officeDocument/2006/relationships/font" Target="fonts/font7.fntdata"/><Relationship Id="rId33" Type="http://schemas.openxmlformats.org/officeDocument/2006/relationships/font" Target="fonts/font6.fntdata"/><Relationship Id="rId32" Type="http://schemas.openxmlformats.org/officeDocument/2006/relationships/font" Target="fonts/font5.fntdata"/><Relationship Id="rId31" Type="http://schemas.openxmlformats.org/officeDocument/2006/relationships/font" Target="fonts/font4.fntdata"/><Relationship Id="rId30" Type="http://schemas.openxmlformats.org/officeDocument/2006/relationships/font" Target="fonts/font3.fntdata"/><Relationship Id="rId3" Type="http://schemas.openxmlformats.org/officeDocument/2006/relationships/slide" Target="slides/slide1.xml"/><Relationship Id="rId29" Type="http://schemas.openxmlformats.org/officeDocument/2006/relationships/font" Target="fonts/font2.fntdata"/><Relationship Id="rId28" Type="http://schemas.openxmlformats.org/officeDocument/2006/relationships/font" Target="fonts/font1.fntdata"/><Relationship Id="rId27" Type="http://schemas.openxmlformats.org/officeDocument/2006/relationships/tableStyles" Target="tableStyles.xml"/><Relationship Id="rId26" Type="http://schemas.openxmlformats.org/officeDocument/2006/relationships/viewProps" Target="viewProps.xml"/><Relationship Id="rId25" Type="http://schemas.openxmlformats.org/officeDocument/2006/relationships/presProps" Target="presProps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notesMaster" Target="notesMasters/notesMaster1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随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37525" y="-160888"/>
            <a:ext cx="375601" cy="526123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随堂练习</a:t>
            </a:r>
            <a:endParaRPr lang="zh-CN" altLang="en-US" sz="1600" b="1" dirty="0" smtClean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4" name="矩形 323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课堂小结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436" y="1528"/>
            <a:ext cx="271671" cy="35642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拓展延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4" name="矩形 323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拓展延伸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096" y="-7834"/>
            <a:ext cx="601503" cy="37989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尾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8" name="组合 7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0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5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2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7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0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8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9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5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1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8" name="组合 17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7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4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0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4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1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2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5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3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6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8" name="组合 27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0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6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2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7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5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7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1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3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8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9" name="组合 38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7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1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5" name="文本框 314"/>
          <p:cNvSpPr txBox="1"/>
          <p:nvPr userDrawn="1"/>
        </p:nvSpPr>
        <p:spPr>
          <a:xfrm>
            <a:off x="5791907" y="2052940"/>
            <a:ext cx="182614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lvl="0">
              <a:defRPr sz="1600" b="1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defRPr>
            </a:lvl1pPr>
          </a:lstStyle>
          <a:p>
            <a:pPr lvl="0"/>
            <a:r>
              <a:rPr lang="zh-CN" altLang="en-US" sz="3200" dirty="0" smtClean="0"/>
              <a:t>小学语文</a:t>
            </a:r>
            <a:endParaRPr lang="zh-CN" altLang="en-US" sz="3200" dirty="0"/>
          </a:p>
        </p:txBody>
      </p:sp>
      <p:sp>
        <p:nvSpPr>
          <p:cNvPr id="316" name="任意多边形 315"/>
          <p:cNvSpPr/>
          <p:nvPr userDrawn="1"/>
        </p:nvSpPr>
        <p:spPr>
          <a:xfrm>
            <a:off x="5791907" y="2786861"/>
            <a:ext cx="3610140" cy="1168561"/>
          </a:xfrm>
          <a:custGeom>
            <a:avLst/>
            <a:gdLst/>
            <a:ahLst/>
            <a:cxnLst/>
            <a:rect l="l" t="t" r="r" b="b"/>
            <a:pathLst>
              <a:path w="5564915" h="1801295">
                <a:moveTo>
                  <a:pt x="410468" y="1114127"/>
                </a:moveTo>
                <a:cubicBezTo>
                  <a:pt x="406803" y="1117792"/>
                  <a:pt x="380538" y="1134590"/>
                  <a:pt x="331673" y="1164520"/>
                </a:cubicBezTo>
                <a:cubicBezTo>
                  <a:pt x="282807" y="1194449"/>
                  <a:pt x="233331" y="1221631"/>
                  <a:pt x="183244" y="1246063"/>
                </a:cubicBezTo>
                <a:lnTo>
                  <a:pt x="417798" y="1202085"/>
                </a:lnTo>
                <a:lnTo>
                  <a:pt x="417798" y="1158106"/>
                </a:lnTo>
                <a:lnTo>
                  <a:pt x="513085" y="1158106"/>
                </a:lnTo>
                <a:lnTo>
                  <a:pt x="549734" y="1114127"/>
                </a:lnTo>
                <a:close/>
                <a:moveTo>
                  <a:pt x="3166467" y="1040829"/>
                </a:moveTo>
                <a:cubicBezTo>
                  <a:pt x="3164024" y="1049381"/>
                  <a:pt x="3142034" y="1098552"/>
                  <a:pt x="3100499" y="1188341"/>
                </a:cubicBezTo>
                <a:cubicBezTo>
                  <a:pt x="3058963" y="1278131"/>
                  <a:pt x="3010098" y="1363340"/>
                  <a:pt x="2953903" y="1443968"/>
                </a:cubicBezTo>
                <a:cubicBezTo>
                  <a:pt x="2964898" y="1451297"/>
                  <a:pt x="3005517" y="1448243"/>
                  <a:pt x="3075761" y="1434805"/>
                </a:cubicBezTo>
                <a:cubicBezTo>
                  <a:pt x="3146005" y="1421367"/>
                  <a:pt x="3176240" y="1360897"/>
                  <a:pt x="3166467" y="1253393"/>
                </a:cubicBezTo>
                <a:close/>
                <a:moveTo>
                  <a:pt x="776957" y="798947"/>
                </a:moveTo>
                <a:cubicBezTo>
                  <a:pt x="776957" y="800168"/>
                  <a:pt x="747638" y="827044"/>
                  <a:pt x="689000" y="879574"/>
                </a:cubicBezTo>
                <a:cubicBezTo>
                  <a:pt x="685335" y="884461"/>
                  <a:pt x="678005" y="889347"/>
                  <a:pt x="667010" y="894234"/>
                </a:cubicBezTo>
                <a:lnTo>
                  <a:pt x="901311" y="894234"/>
                </a:lnTo>
                <a:lnTo>
                  <a:pt x="835595" y="798947"/>
                </a:lnTo>
                <a:close/>
                <a:moveTo>
                  <a:pt x="1304702" y="608372"/>
                </a:moveTo>
                <a:cubicBezTo>
                  <a:pt x="1304702" y="614480"/>
                  <a:pt x="1309283" y="647159"/>
                  <a:pt x="1318445" y="706408"/>
                </a:cubicBezTo>
                <a:cubicBezTo>
                  <a:pt x="1327607" y="765657"/>
                  <a:pt x="1340129" y="816049"/>
                  <a:pt x="1356010" y="857585"/>
                </a:cubicBezTo>
                <a:cubicBezTo>
                  <a:pt x="1356010" y="861250"/>
                  <a:pt x="1359675" y="849034"/>
                  <a:pt x="1367005" y="820936"/>
                </a:cubicBezTo>
                <a:cubicBezTo>
                  <a:pt x="1374335" y="792838"/>
                  <a:pt x="1385329" y="734200"/>
                  <a:pt x="1399989" y="645021"/>
                </a:cubicBezTo>
                <a:cubicBezTo>
                  <a:pt x="1398767" y="640135"/>
                  <a:pt x="1401211" y="627918"/>
                  <a:pt x="1407319" y="608372"/>
                </a:cubicBezTo>
                <a:close/>
                <a:moveTo>
                  <a:pt x="5050222" y="527745"/>
                </a:moveTo>
                <a:lnTo>
                  <a:pt x="5050222" y="769627"/>
                </a:lnTo>
                <a:cubicBezTo>
                  <a:pt x="5056329" y="770849"/>
                  <a:pt x="5080151" y="765352"/>
                  <a:pt x="5121686" y="753135"/>
                </a:cubicBezTo>
                <a:cubicBezTo>
                  <a:pt x="5163222" y="740919"/>
                  <a:pt x="5185822" y="721984"/>
                  <a:pt x="5189487" y="696330"/>
                </a:cubicBezTo>
                <a:cubicBezTo>
                  <a:pt x="5191930" y="696330"/>
                  <a:pt x="5186738" y="682281"/>
                  <a:pt x="5173912" y="654183"/>
                </a:cubicBezTo>
                <a:cubicBezTo>
                  <a:pt x="5161084" y="626086"/>
                  <a:pt x="5119854" y="583940"/>
                  <a:pt x="5050222" y="527745"/>
                </a:cubicBezTo>
                <a:close/>
                <a:moveTo>
                  <a:pt x="601042" y="447117"/>
                </a:moveTo>
                <a:lnTo>
                  <a:pt x="601042" y="505755"/>
                </a:lnTo>
                <a:lnTo>
                  <a:pt x="637691" y="505755"/>
                </a:lnTo>
                <a:lnTo>
                  <a:pt x="681670" y="447117"/>
                </a:lnTo>
                <a:close/>
                <a:moveTo>
                  <a:pt x="5050222" y="278532"/>
                </a:moveTo>
                <a:lnTo>
                  <a:pt x="5050222" y="432457"/>
                </a:lnTo>
                <a:lnTo>
                  <a:pt x="5182158" y="278532"/>
                </a:lnTo>
                <a:close/>
                <a:moveTo>
                  <a:pt x="4133999" y="21989"/>
                </a:moveTo>
                <a:lnTo>
                  <a:pt x="4493158" y="21989"/>
                </a:lnTo>
                <a:lnTo>
                  <a:pt x="4493158" y="102617"/>
                </a:lnTo>
                <a:lnTo>
                  <a:pt x="4683733" y="102617"/>
                </a:lnTo>
                <a:lnTo>
                  <a:pt x="4683733" y="322511"/>
                </a:lnTo>
                <a:lnTo>
                  <a:pt x="4478499" y="322511"/>
                </a:lnTo>
                <a:cubicBezTo>
                  <a:pt x="4479720" y="326175"/>
                  <a:pt x="4477277" y="340835"/>
                  <a:pt x="4471169" y="366489"/>
                </a:cubicBezTo>
                <a:lnTo>
                  <a:pt x="4661743" y="366489"/>
                </a:lnTo>
                <a:lnTo>
                  <a:pt x="4661743" y="593713"/>
                </a:lnTo>
                <a:lnTo>
                  <a:pt x="4463839" y="593713"/>
                </a:lnTo>
                <a:cubicBezTo>
                  <a:pt x="4461396" y="592491"/>
                  <a:pt x="4458952" y="602264"/>
                  <a:pt x="4456509" y="623032"/>
                </a:cubicBezTo>
                <a:cubicBezTo>
                  <a:pt x="4454066" y="627918"/>
                  <a:pt x="4451623" y="632805"/>
                  <a:pt x="4449179" y="637691"/>
                </a:cubicBezTo>
                <a:lnTo>
                  <a:pt x="4683733" y="637691"/>
                </a:lnTo>
                <a:lnTo>
                  <a:pt x="4683733" y="872244"/>
                </a:lnTo>
                <a:lnTo>
                  <a:pt x="4412531" y="872244"/>
                </a:lnTo>
                <a:cubicBezTo>
                  <a:pt x="4411309" y="875909"/>
                  <a:pt x="4396955" y="899731"/>
                  <a:pt x="4369468" y="943710"/>
                </a:cubicBezTo>
                <a:cubicBezTo>
                  <a:pt x="4341981" y="987689"/>
                  <a:pt x="4302584" y="1034721"/>
                  <a:pt x="4251275" y="1084808"/>
                </a:cubicBezTo>
                <a:lnTo>
                  <a:pt x="4507818" y="1084808"/>
                </a:lnTo>
                <a:lnTo>
                  <a:pt x="4507818" y="930883"/>
                </a:lnTo>
                <a:lnTo>
                  <a:pt x="4727711" y="930883"/>
                </a:lnTo>
                <a:lnTo>
                  <a:pt x="4727711" y="36649"/>
                </a:lnTo>
                <a:lnTo>
                  <a:pt x="5519328" y="36649"/>
                </a:lnTo>
                <a:lnTo>
                  <a:pt x="5519328" y="307851"/>
                </a:lnTo>
                <a:lnTo>
                  <a:pt x="5402051" y="454447"/>
                </a:lnTo>
                <a:cubicBezTo>
                  <a:pt x="5409381" y="458112"/>
                  <a:pt x="5437784" y="489263"/>
                  <a:pt x="5487260" y="547901"/>
                </a:cubicBezTo>
                <a:cubicBezTo>
                  <a:pt x="5536736" y="606540"/>
                  <a:pt x="5562084" y="675562"/>
                  <a:pt x="5563306" y="754968"/>
                </a:cubicBezTo>
                <a:cubicBezTo>
                  <a:pt x="5570636" y="764741"/>
                  <a:pt x="5552922" y="807193"/>
                  <a:pt x="5510166" y="882323"/>
                </a:cubicBezTo>
                <a:cubicBezTo>
                  <a:pt x="5467408" y="957453"/>
                  <a:pt x="5353186" y="1010289"/>
                  <a:pt x="5167498" y="1040829"/>
                </a:cubicBezTo>
                <a:lnTo>
                  <a:pt x="5050222" y="798947"/>
                </a:lnTo>
                <a:lnTo>
                  <a:pt x="5050222" y="1048159"/>
                </a:lnTo>
                <a:lnTo>
                  <a:pt x="4844988" y="1048159"/>
                </a:lnTo>
                <a:lnTo>
                  <a:pt x="4844988" y="1084808"/>
                </a:lnTo>
                <a:lnTo>
                  <a:pt x="5409381" y="1084808"/>
                </a:lnTo>
                <a:lnTo>
                  <a:pt x="5409381" y="1531925"/>
                </a:lnTo>
                <a:cubicBezTo>
                  <a:pt x="5410603" y="1534368"/>
                  <a:pt x="5410297" y="1546585"/>
                  <a:pt x="5408464" y="1568574"/>
                </a:cubicBezTo>
                <a:cubicBezTo>
                  <a:pt x="5406632" y="1590563"/>
                  <a:pt x="5394111" y="1616218"/>
                  <a:pt x="5370900" y="1645537"/>
                </a:cubicBezTo>
                <a:cubicBezTo>
                  <a:pt x="5347688" y="1674856"/>
                  <a:pt x="5305542" y="1699899"/>
                  <a:pt x="5244460" y="1720667"/>
                </a:cubicBezTo>
                <a:cubicBezTo>
                  <a:pt x="5183380" y="1741435"/>
                  <a:pt x="5094200" y="1751208"/>
                  <a:pt x="4976924" y="1749986"/>
                </a:cubicBezTo>
                <a:lnTo>
                  <a:pt x="4881637" y="1465957"/>
                </a:lnTo>
                <a:cubicBezTo>
                  <a:pt x="4890188" y="1468400"/>
                  <a:pt x="4923172" y="1468095"/>
                  <a:pt x="4980589" y="1465041"/>
                </a:cubicBezTo>
                <a:cubicBezTo>
                  <a:pt x="5038005" y="1461987"/>
                  <a:pt x="5066103" y="1442746"/>
                  <a:pt x="5064881" y="1407319"/>
                </a:cubicBezTo>
                <a:lnTo>
                  <a:pt x="4844988" y="1407319"/>
                </a:lnTo>
                <a:lnTo>
                  <a:pt x="4844988" y="1786635"/>
                </a:lnTo>
                <a:lnTo>
                  <a:pt x="4507818" y="1786635"/>
                </a:lnTo>
                <a:lnTo>
                  <a:pt x="4507818" y="1407319"/>
                </a:lnTo>
                <a:lnTo>
                  <a:pt x="4302584" y="1407319"/>
                </a:lnTo>
                <a:lnTo>
                  <a:pt x="4302584" y="1727997"/>
                </a:lnTo>
                <a:lnTo>
                  <a:pt x="3972743" y="1727997"/>
                </a:lnTo>
                <a:lnTo>
                  <a:pt x="3972743" y="1165436"/>
                </a:lnTo>
                <a:lnTo>
                  <a:pt x="3848137" y="989521"/>
                </a:lnTo>
                <a:cubicBezTo>
                  <a:pt x="3860353" y="990743"/>
                  <a:pt x="3909218" y="951650"/>
                  <a:pt x="3994733" y="872244"/>
                </a:cubicBezTo>
                <a:lnTo>
                  <a:pt x="3840807" y="872244"/>
                </a:lnTo>
                <a:lnTo>
                  <a:pt x="3840807" y="637691"/>
                </a:lnTo>
                <a:lnTo>
                  <a:pt x="4090020" y="637691"/>
                </a:lnTo>
                <a:lnTo>
                  <a:pt x="4090020" y="635859"/>
                </a:lnTo>
                <a:cubicBezTo>
                  <a:pt x="4090020" y="633416"/>
                  <a:pt x="4090020" y="629140"/>
                  <a:pt x="4090020" y="623032"/>
                </a:cubicBezTo>
                <a:cubicBezTo>
                  <a:pt x="4092463" y="620589"/>
                  <a:pt x="4094907" y="610815"/>
                  <a:pt x="4097350" y="593713"/>
                </a:cubicBezTo>
                <a:lnTo>
                  <a:pt x="3877456" y="593713"/>
                </a:lnTo>
                <a:lnTo>
                  <a:pt x="3877456" y="366489"/>
                </a:lnTo>
                <a:lnTo>
                  <a:pt x="4126669" y="366489"/>
                </a:lnTo>
                <a:cubicBezTo>
                  <a:pt x="4126669" y="362824"/>
                  <a:pt x="4126669" y="348165"/>
                  <a:pt x="4126669" y="322511"/>
                </a:cubicBezTo>
                <a:lnTo>
                  <a:pt x="3833477" y="322511"/>
                </a:lnTo>
                <a:lnTo>
                  <a:pt x="3833477" y="102617"/>
                </a:lnTo>
                <a:lnTo>
                  <a:pt x="4133999" y="102617"/>
                </a:lnTo>
                <a:close/>
                <a:moveTo>
                  <a:pt x="300521" y="7330"/>
                </a:moveTo>
                <a:lnTo>
                  <a:pt x="623032" y="7330"/>
                </a:lnTo>
                <a:lnTo>
                  <a:pt x="623032" y="161255"/>
                </a:lnTo>
                <a:lnTo>
                  <a:pt x="820936" y="161255"/>
                </a:lnTo>
                <a:lnTo>
                  <a:pt x="842925" y="117277"/>
                </a:lnTo>
                <a:lnTo>
                  <a:pt x="1092138" y="212564"/>
                </a:lnTo>
                <a:cubicBezTo>
                  <a:pt x="1090916" y="216229"/>
                  <a:pt x="1077784" y="247991"/>
                  <a:pt x="1052740" y="307851"/>
                </a:cubicBezTo>
                <a:cubicBezTo>
                  <a:pt x="1027697" y="367711"/>
                  <a:pt x="996851" y="433679"/>
                  <a:pt x="960202" y="505755"/>
                </a:cubicBezTo>
                <a:lnTo>
                  <a:pt x="996851" y="505755"/>
                </a:lnTo>
                <a:cubicBezTo>
                  <a:pt x="1000515" y="502090"/>
                  <a:pt x="1024337" y="452309"/>
                  <a:pt x="1068316" y="356411"/>
                </a:cubicBezTo>
                <a:cubicBezTo>
                  <a:pt x="1112295" y="260513"/>
                  <a:pt x="1149555" y="144153"/>
                  <a:pt x="1180095" y="7330"/>
                </a:cubicBezTo>
                <a:lnTo>
                  <a:pt x="1502606" y="43979"/>
                </a:lnTo>
                <a:cubicBezTo>
                  <a:pt x="1501384" y="46422"/>
                  <a:pt x="1494971" y="69022"/>
                  <a:pt x="1483365" y="111779"/>
                </a:cubicBezTo>
                <a:cubicBezTo>
                  <a:pt x="1471760" y="154536"/>
                  <a:pt x="1458627" y="202791"/>
                  <a:pt x="1443967" y="256542"/>
                </a:cubicBezTo>
                <a:lnTo>
                  <a:pt x="1825116" y="256542"/>
                </a:lnTo>
                <a:lnTo>
                  <a:pt x="1825116" y="608372"/>
                </a:lnTo>
                <a:lnTo>
                  <a:pt x="1744489" y="608372"/>
                </a:lnTo>
                <a:cubicBezTo>
                  <a:pt x="1744489" y="616924"/>
                  <a:pt x="1733189" y="687778"/>
                  <a:pt x="1710588" y="820936"/>
                </a:cubicBezTo>
                <a:cubicBezTo>
                  <a:pt x="1687988" y="954094"/>
                  <a:pt x="1647980" y="1098246"/>
                  <a:pt x="1590563" y="1253393"/>
                </a:cubicBezTo>
                <a:cubicBezTo>
                  <a:pt x="1591785" y="1259501"/>
                  <a:pt x="1618050" y="1286072"/>
                  <a:pt x="1669359" y="1333105"/>
                </a:cubicBezTo>
                <a:cubicBezTo>
                  <a:pt x="1720667" y="1380137"/>
                  <a:pt x="1782359" y="1417092"/>
                  <a:pt x="1854436" y="1443968"/>
                </a:cubicBezTo>
                <a:lnTo>
                  <a:pt x="1641872" y="1786635"/>
                </a:lnTo>
                <a:cubicBezTo>
                  <a:pt x="1646758" y="1797630"/>
                  <a:pt x="1556358" y="1722499"/>
                  <a:pt x="1370670" y="1561244"/>
                </a:cubicBezTo>
                <a:cubicBezTo>
                  <a:pt x="1365783" y="1564909"/>
                  <a:pt x="1328524" y="1593617"/>
                  <a:pt x="1258891" y="1647369"/>
                </a:cubicBezTo>
                <a:cubicBezTo>
                  <a:pt x="1189258" y="1701121"/>
                  <a:pt x="1114127" y="1752429"/>
                  <a:pt x="1033500" y="1801295"/>
                </a:cubicBezTo>
                <a:lnTo>
                  <a:pt x="813606" y="1531925"/>
                </a:lnTo>
                <a:cubicBezTo>
                  <a:pt x="819714" y="1531925"/>
                  <a:pt x="861250" y="1508103"/>
                  <a:pt x="938212" y="1460460"/>
                </a:cubicBezTo>
                <a:cubicBezTo>
                  <a:pt x="1015175" y="1412816"/>
                  <a:pt x="1088473" y="1346237"/>
                  <a:pt x="1158106" y="1260723"/>
                </a:cubicBezTo>
                <a:cubicBezTo>
                  <a:pt x="1153219" y="1266831"/>
                  <a:pt x="1111684" y="1159328"/>
                  <a:pt x="1033500" y="938212"/>
                </a:cubicBezTo>
                <a:lnTo>
                  <a:pt x="982191" y="1011510"/>
                </a:lnTo>
                <a:lnTo>
                  <a:pt x="901563" y="894600"/>
                </a:lnTo>
                <a:lnTo>
                  <a:pt x="901563" y="1055489"/>
                </a:lnTo>
                <a:lnTo>
                  <a:pt x="820936" y="1165436"/>
                </a:lnTo>
                <a:lnTo>
                  <a:pt x="1011510" y="1128787"/>
                </a:lnTo>
                <a:lnTo>
                  <a:pt x="1011510" y="1378000"/>
                </a:lnTo>
                <a:lnTo>
                  <a:pt x="740308" y="1421978"/>
                </a:lnTo>
                <a:lnTo>
                  <a:pt x="740308" y="1610720"/>
                </a:lnTo>
                <a:cubicBezTo>
                  <a:pt x="741530" y="1614385"/>
                  <a:pt x="737559" y="1633626"/>
                  <a:pt x="728397" y="1668442"/>
                </a:cubicBezTo>
                <a:cubicBezTo>
                  <a:pt x="719235" y="1703259"/>
                  <a:pt x="693886" y="1730440"/>
                  <a:pt x="652351" y="1749986"/>
                </a:cubicBezTo>
                <a:cubicBezTo>
                  <a:pt x="654794" y="1751208"/>
                  <a:pt x="628834" y="1757011"/>
                  <a:pt x="574472" y="1767394"/>
                </a:cubicBezTo>
                <a:cubicBezTo>
                  <a:pt x="520109" y="1777778"/>
                  <a:pt x="421462" y="1784192"/>
                  <a:pt x="278532" y="1786635"/>
                </a:cubicBezTo>
                <a:lnTo>
                  <a:pt x="190574" y="1546585"/>
                </a:lnTo>
                <a:cubicBezTo>
                  <a:pt x="196683" y="1547806"/>
                  <a:pt x="224780" y="1549028"/>
                  <a:pt x="274867" y="1550250"/>
                </a:cubicBezTo>
                <a:cubicBezTo>
                  <a:pt x="324954" y="1551471"/>
                  <a:pt x="360381" y="1550250"/>
                  <a:pt x="381149" y="1546585"/>
                </a:cubicBezTo>
                <a:cubicBezTo>
                  <a:pt x="393365" y="1551471"/>
                  <a:pt x="405581" y="1534368"/>
                  <a:pt x="417798" y="1495276"/>
                </a:cubicBezTo>
                <a:lnTo>
                  <a:pt x="417798" y="1465957"/>
                </a:lnTo>
                <a:lnTo>
                  <a:pt x="73298" y="1517266"/>
                </a:lnTo>
                <a:lnTo>
                  <a:pt x="43978" y="1268053"/>
                </a:lnTo>
                <a:lnTo>
                  <a:pt x="131936" y="1253393"/>
                </a:lnTo>
                <a:lnTo>
                  <a:pt x="0" y="974861"/>
                </a:lnTo>
                <a:cubicBezTo>
                  <a:pt x="4886" y="973640"/>
                  <a:pt x="41230" y="955621"/>
                  <a:pt x="109031" y="920804"/>
                </a:cubicBezTo>
                <a:cubicBezTo>
                  <a:pt x="176831" y="885988"/>
                  <a:pt x="243105" y="845369"/>
                  <a:pt x="307851" y="798947"/>
                </a:cubicBezTo>
                <a:lnTo>
                  <a:pt x="58638" y="798947"/>
                </a:lnTo>
                <a:lnTo>
                  <a:pt x="58638" y="505755"/>
                </a:lnTo>
                <a:lnTo>
                  <a:pt x="300521" y="505755"/>
                </a:lnTo>
                <a:lnTo>
                  <a:pt x="300521" y="454447"/>
                </a:lnTo>
                <a:lnTo>
                  <a:pt x="95287" y="454447"/>
                </a:lnTo>
                <a:lnTo>
                  <a:pt x="95287" y="153925"/>
                </a:lnTo>
                <a:lnTo>
                  <a:pt x="300521" y="153925"/>
                </a:lnTo>
                <a:close/>
                <a:moveTo>
                  <a:pt x="2191606" y="0"/>
                </a:moveTo>
                <a:lnTo>
                  <a:pt x="2536105" y="0"/>
                </a:lnTo>
                <a:lnTo>
                  <a:pt x="2536105" y="271202"/>
                </a:lnTo>
                <a:lnTo>
                  <a:pt x="2734010" y="271202"/>
                </a:lnTo>
                <a:lnTo>
                  <a:pt x="2734010" y="630362"/>
                </a:lnTo>
                <a:lnTo>
                  <a:pt x="2558095" y="630362"/>
                </a:lnTo>
                <a:cubicBezTo>
                  <a:pt x="2555651" y="630362"/>
                  <a:pt x="2567868" y="645021"/>
                  <a:pt x="2594744" y="674340"/>
                </a:cubicBezTo>
                <a:cubicBezTo>
                  <a:pt x="2600852" y="680448"/>
                  <a:pt x="2631393" y="707935"/>
                  <a:pt x="2686366" y="756800"/>
                </a:cubicBezTo>
                <a:cubicBezTo>
                  <a:pt x="2741339" y="805666"/>
                  <a:pt x="2781653" y="841704"/>
                  <a:pt x="2807307" y="864915"/>
                </a:cubicBezTo>
                <a:lnTo>
                  <a:pt x="2638722" y="1187425"/>
                </a:lnTo>
                <a:cubicBezTo>
                  <a:pt x="2642387" y="1188647"/>
                  <a:pt x="2620398" y="1171544"/>
                  <a:pt x="2572754" y="1136117"/>
                </a:cubicBezTo>
                <a:cubicBezTo>
                  <a:pt x="2567868" y="1132452"/>
                  <a:pt x="2555651" y="1117792"/>
                  <a:pt x="2536105" y="1092138"/>
                </a:cubicBezTo>
                <a:lnTo>
                  <a:pt x="2536105" y="1341351"/>
                </a:lnTo>
                <a:cubicBezTo>
                  <a:pt x="2547100" y="1338907"/>
                  <a:pt x="2606655" y="1273856"/>
                  <a:pt x="2714769" y="1146195"/>
                </a:cubicBezTo>
                <a:cubicBezTo>
                  <a:pt x="2822883" y="1018535"/>
                  <a:pt x="2912368" y="846590"/>
                  <a:pt x="2983222" y="630362"/>
                </a:cubicBezTo>
                <a:lnTo>
                  <a:pt x="2770659" y="630362"/>
                </a:lnTo>
                <a:lnTo>
                  <a:pt x="2770659" y="278532"/>
                </a:lnTo>
                <a:lnTo>
                  <a:pt x="3166467" y="278532"/>
                </a:lnTo>
                <a:lnTo>
                  <a:pt x="3166467" y="0"/>
                </a:lnTo>
                <a:lnTo>
                  <a:pt x="3503637" y="0"/>
                </a:lnTo>
                <a:lnTo>
                  <a:pt x="3503637" y="271202"/>
                </a:lnTo>
                <a:lnTo>
                  <a:pt x="3686882" y="271202"/>
                </a:lnTo>
                <a:lnTo>
                  <a:pt x="3686882" y="630362"/>
                </a:lnTo>
                <a:lnTo>
                  <a:pt x="3503637" y="630362"/>
                </a:lnTo>
                <a:lnTo>
                  <a:pt x="3503637" y="1414649"/>
                </a:lnTo>
                <a:cubicBezTo>
                  <a:pt x="3504859" y="1426865"/>
                  <a:pt x="3502415" y="1476952"/>
                  <a:pt x="3496307" y="1564909"/>
                </a:cubicBezTo>
                <a:cubicBezTo>
                  <a:pt x="3490199" y="1652867"/>
                  <a:pt x="3468210" y="1712116"/>
                  <a:pt x="3430339" y="1742656"/>
                </a:cubicBezTo>
                <a:cubicBezTo>
                  <a:pt x="3436447" y="1745100"/>
                  <a:pt x="3413847" y="1754262"/>
                  <a:pt x="3362539" y="1770143"/>
                </a:cubicBezTo>
                <a:cubicBezTo>
                  <a:pt x="3311230" y="1786024"/>
                  <a:pt x="3192121" y="1793965"/>
                  <a:pt x="3005212" y="1793965"/>
                </a:cubicBezTo>
                <a:lnTo>
                  <a:pt x="2887935" y="1517266"/>
                </a:lnTo>
                <a:cubicBezTo>
                  <a:pt x="2884270" y="1522152"/>
                  <a:pt x="2864113" y="1543836"/>
                  <a:pt x="2827464" y="1582317"/>
                </a:cubicBezTo>
                <a:cubicBezTo>
                  <a:pt x="2790815" y="1620799"/>
                  <a:pt x="2759664" y="1649812"/>
                  <a:pt x="2734010" y="1669359"/>
                </a:cubicBezTo>
                <a:lnTo>
                  <a:pt x="2536105" y="1429308"/>
                </a:lnTo>
                <a:lnTo>
                  <a:pt x="2536105" y="1801295"/>
                </a:lnTo>
                <a:lnTo>
                  <a:pt x="2191606" y="1801295"/>
                </a:lnTo>
                <a:lnTo>
                  <a:pt x="2191606" y="1238734"/>
                </a:lnTo>
                <a:cubicBezTo>
                  <a:pt x="2189162" y="1244842"/>
                  <a:pt x="2172365" y="1271718"/>
                  <a:pt x="2141213" y="1319361"/>
                </a:cubicBezTo>
                <a:cubicBezTo>
                  <a:pt x="2110062" y="1367005"/>
                  <a:pt x="2075551" y="1406097"/>
                  <a:pt x="2037680" y="1436638"/>
                </a:cubicBezTo>
                <a:lnTo>
                  <a:pt x="1898414" y="1062819"/>
                </a:lnTo>
                <a:cubicBezTo>
                  <a:pt x="1903301" y="1059154"/>
                  <a:pt x="1936590" y="1015786"/>
                  <a:pt x="1998283" y="932715"/>
                </a:cubicBezTo>
                <a:cubicBezTo>
                  <a:pt x="2059975" y="849644"/>
                  <a:pt x="2119529" y="748860"/>
                  <a:pt x="2176946" y="630362"/>
                </a:cubicBezTo>
                <a:lnTo>
                  <a:pt x="1942393" y="630362"/>
                </a:lnTo>
                <a:lnTo>
                  <a:pt x="1942393" y="271202"/>
                </a:lnTo>
                <a:lnTo>
                  <a:pt x="2191606" y="271202"/>
                </a:ln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18" name="文本框 317"/>
          <p:cNvSpPr txBox="1"/>
          <p:nvPr userDrawn="1"/>
        </p:nvSpPr>
        <p:spPr>
          <a:xfrm>
            <a:off x="5791907" y="4083470"/>
            <a:ext cx="510909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lvl="0">
              <a:defRPr sz="1600" b="1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defRPr>
            </a:lvl1pPr>
          </a:lstStyle>
          <a:p>
            <a:pPr lvl="0"/>
            <a:r>
              <a:rPr lang="zh-CN" altLang="en-US" sz="3200" dirty="0" smtClean="0"/>
              <a:t>基础到培优，名师一帮到底</a:t>
            </a:r>
            <a:endParaRPr lang="zh-CN" altLang="en-US" sz="3200" dirty="0"/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605" y="1510936"/>
            <a:ext cx="2845219" cy="4005419"/>
          </a:xfrm>
          <a:prstGeom prst="rect">
            <a:avLst/>
          </a:prstGeom>
          <a:effectLst>
            <a:outerShdw blurRad="317500" dist="38100" dir="2700000" sx="102000" sy="102000" algn="tl" rotWithShape="0">
              <a:prstClr val="black">
                <a:alpha val="26000"/>
              </a:prst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0" fill="hold"/>
                                        <p:tgtEl>
                                          <p:spTgt spid="316"/>
                                        </p:tgtEl>
                                      </p:cBhvr>
                                      <p:by x="98000" y="98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5" grpId="0"/>
      <p:bldP spid="316" grpId="0" bldLvl="0" animBg="1"/>
      <p:bldP spid="316" grpId="1" bldLvl="0" animBg="1"/>
      <p:bldP spid="31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4904459" y="1046515"/>
            <a:ext cx="2237426" cy="621846"/>
          </a:xfrm>
          <a:prstGeom prst="rect">
            <a:avLst/>
          </a:prstGeom>
        </p:spPr>
      </p:pic>
      <p:sp>
        <p:nvSpPr>
          <p:cNvPr id="11" name="矩形 10"/>
          <p:cNvSpPr/>
          <p:nvPr userDrawn="1"/>
        </p:nvSpPr>
        <p:spPr>
          <a:xfrm>
            <a:off x="1068149" y="1699441"/>
            <a:ext cx="10058399" cy="41088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000" b="0" dirty="0" smtClean="0">
                <a:latin typeface="微软雅黑" panose="020B0503020204020204" charset="-122"/>
                <a:ea typeface="微软雅黑" panose="020B0503020204020204" charset="-122"/>
              </a:rPr>
              <a:t>《</a:t>
            </a:r>
            <a:r>
              <a:rPr lang="zh-CN" altLang="en-US" sz="2000" b="0" dirty="0" smtClean="0">
                <a:latin typeface="微软雅黑" panose="020B0503020204020204" charset="-122"/>
                <a:ea typeface="微软雅黑" panose="020B0503020204020204" charset="-122"/>
              </a:rPr>
              <a:t>教材帮</a:t>
            </a:r>
            <a:r>
              <a:rPr lang="en-US" altLang="zh-CN" sz="2000" b="0" dirty="0" smtClean="0">
                <a:latin typeface="微软雅黑" panose="020B0503020204020204" charset="-122"/>
                <a:ea typeface="微软雅黑" panose="020B0503020204020204" charset="-122"/>
              </a:rPr>
              <a:t>》</a:t>
            </a:r>
            <a:r>
              <a:rPr lang="zh-CN" altLang="en-US" sz="2000" b="0" dirty="0" smtClean="0">
                <a:latin typeface="微软雅黑" panose="020B0503020204020204" charset="-122"/>
                <a:ea typeface="微软雅黑" panose="020B0503020204020204" charset="-122"/>
              </a:rPr>
              <a:t>系列图书配套</a:t>
            </a:r>
            <a:r>
              <a:rPr lang="en-US" altLang="zh-CN" sz="2000" b="0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2000" b="0" dirty="0" smtClean="0">
                <a:latin typeface="微软雅黑" panose="020B0503020204020204" charset="-122"/>
                <a:ea typeface="微软雅黑" panose="020B0503020204020204" charset="-122"/>
              </a:rPr>
              <a:t>课件版权声明</a:t>
            </a:r>
            <a:endParaRPr lang="en-US" altLang="zh-CN" sz="2000" b="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本系列课件为河南天星教育传媒股份有限公司旗下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《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教材帮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》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品牌图书配属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PPT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课件，由天星教育开发，并拥有所有版权。本系列仅用于个人学习欣赏、教学研究，及其他非商业性或非盈利性用途。使用者须遵守著作权法及其他相关法律规定，不得侵犯本集团及相关权利人的合法权利。</a:t>
            </a:r>
            <a:endParaRPr lang="zh-CN" altLang="en-US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    </a:t>
            </a:r>
            <a:endParaRPr lang="zh-CN" altLang="en-US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将本课件任何内容用于其他用途时，应获得授权，如未经授权用于商业或盈利用途，一经发现，我司将追究侵权者的法律责任。</a:t>
            </a: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endParaRPr lang="en-US" altLang="zh-CN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河南天星教育传媒股份有限公司</a:t>
            </a:r>
            <a:endParaRPr lang="zh-CN" altLang="en-US" sz="14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更多资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759076" y="4405266"/>
            <a:ext cx="1436072" cy="1429935"/>
          </a:xfrm>
          <a:prstGeom prst="rect">
            <a:avLst/>
          </a:prstGeom>
        </p:spPr>
      </p:pic>
      <p:pic>
        <p:nvPicPr>
          <p:cNvPr id="9" name="图片 8" descr="天星小学 (1)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759076" y="1029673"/>
            <a:ext cx="1471295" cy="1471295"/>
          </a:xfrm>
          <a:prstGeom prst="rect">
            <a:avLst/>
          </a:prstGeom>
        </p:spPr>
      </p:pic>
      <p:sp>
        <p:nvSpPr>
          <p:cNvPr id="11" name="矩形 10"/>
          <p:cNvSpPr/>
          <p:nvPr userDrawn="1"/>
        </p:nvSpPr>
        <p:spPr>
          <a:xfrm>
            <a:off x="3832925" y="931421"/>
            <a:ext cx="766585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 smtClean="0">
                <a:latin typeface="微软雅黑" panose="020B0503020204020204" charset="-122"/>
                <a:ea typeface="微软雅黑" panose="020B0503020204020204" charset="-122"/>
              </a:rPr>
              <a:t>教学资源</a:t>
            </a:r>
            <a:endParaRPr lang="en-US" altLang="zh-CN" sz="14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优质课件  职称评定  教学评语  教学影音资源  名师示范课  活动板报  主题板报  </a:t>
            </a:r>
            <a:endParaRPr lang="zh-CN" altLang="en-US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常用表格 课堂纪律口令  家长会发言稿   </a:t>
            </a:r>
            <a:endParaRPr lang="zh-CN" altLang="en-US" sz="14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3832925" y="2201564"/>
            <a:ext cx="766585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 smtClean="0">
                <a:latin typeface="微软雅黑" panose="020B0503020204020204" charset="-122"/>
                <a:ea typeface="微软雅黑" panose="020B0503020204020204" charset="-122"/>
              </a:rPr>
              <a:t>创新小功能</a:t>
            </a:r>
            <a:endParaRPr lang="en-US" altLang="zh-CN" sz="14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课文朗读  词语听写  笔顺动漫手写演示  必背古诗  拼音帮学  纯正美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/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英教材听力  </a:t>
            </a:r>
            <a:endParaRPr lang="zh-CN" altLang="en-US" sz="1400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单词听写    国际音标发音教程  英文儿歌</a:t>
            </a: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Tony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教唱</a:t>
            </a:r>
            <a:endParaRPr lang="zh-CN" altLang="en-US" sz="14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矩形 13"/>
          <p:cNvSpPr/>
          <p:nvPr userDrawn="1"/>
        </p:nvSpPr>
        <p:spPr>
          <a:xfrm>
            <a:off x="3832925" y="4308162"/>
            <a:ext cx="766585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 smtClean="0">
                <a:latin typeface="微软雅黑" panose="020B0503020204020204" charset="-122"/>
                <a:ea typeface="微软雅黑" panose="020B0503020204020204" charset="-122"/>
              </a:rPr>
              <a:t>优秀教师交流群</a:t>
            </a:r>
            <a:endParaRPr lang="en-US" altLang="zh-CN" sz="1400" b="1" dirty="0" smtClean="0">
              <a:latin typeface="微软雅黑" panose="020B0503020204020204" charset="-122"/>
              <a:ea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1400" dirty="0" smtClean="0">
                <a:latin typeface="微软雅黑" panose="020B0503020204020204" charset="-122"/>
                <a:ea typeface="微软雅黑" panose="020B0503020204020204" charset="-122"/>
              </a:rPr>
              <a:t>QQ</a:t>
            </a:r>
            <a:r>
              <a:rPr lang="zh-CN" altLang="en-US" sz="1400" dirty="0" smtClean="0">
                <a:latin typeface="微软雅黑" panose="020B0503020204020204" charset="-122"/>
                <a:ea typeface="微软雅黑" panose="020B0503020204020204" charset="-122"/>
              </a:rPr>
              <a:t>扫码加入全国优秀教师交流群，获取更多优质一手教学资源</a:t>
            </a:r>
            <a:endParaRPr lang="zh-CN" altLang="en-US" sz="1400" dirty="0" smtClean="0"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16" name="直接连接符 15"/>
          <p:cNvCxnSpPr/>
          <p:nvPr userDrawn="1"/>
        </p:nvCxnSpPr>
        <p:spPr>
          <a:xfrm>
            <a:off x="1759076" y="3633324"/>
            <a:ext cx="8525900" cy="0"/>
          </a:xfrm>
          <a:prstGeom prst="line">
            <a:avLst/>
          </a:prstGeom>
          <a:ln w="12700">
            <a:solidFill>
              <a:srgbClr val="A1C4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C1D861-E942-4694-966D-F6A93EB1A689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FA98-B1F0-4380-866C-E18380B9059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 userDrawn="1"/>
        </p:nvSpPr>
        <p:spPr>
          <a:xfrm>
            <a:off x="2531522" y="2402005"/>
            <a:ext cx="7128955" cy="2307560"/>
          </a:xfrm>
          <a:custGeom>
            <a:avLst/>
            <a:gdLst/>
            <a:ahLst/>
            <a:cxnLst/>
            <a:rect l="l" t="t" r="r" b="b"/>
            <a:pathLst>
              <a:path w="5564915" h="1801295">
                <a:moveTo>
                  <a:pt x="410468" y="1114127"/>
                </a:moveTo>
                <a:cubicBezTo>
                  <a:pt x="406803" y="1117792"/>
                  <a:pt x="380538" y="1134590"/>
                  <a:pt x="331673" y="1164520"/>
                </a:cubicBezTo>
                <a:cubicBezTo>
                  <a:pt x="282807" y="1194449"/>
                  <a:pt x="233331" y="1221631"/>
                  <a:pt x="183244" y="1246063"/>
                </a:cubicBezTo>
                <a:lnTo>
                  <a:pt x="417798" y="1202085"/>
                </a:lnTo>
                <a:lnTo>
                  <a:pt x="417798" y="1158106"/>
                </a:lnTo>
                <a:lnTo>
                  <a:pt x="513085" y="1158106"/>
                </a:lnTo>
                <a:lnTo>
                  <a:pt x="549734" y="1114127"/>
                </a:lnTo>
                <a:close/>
                <a:moveTo>
                  <a:pt x="3166467" y="1040829"/>
                </a:moveTo>
                <a:cubicBezTo>
                  <a:pt x="3164024" y="1049381"/>
                  <a:pt x="3142034" y="1098552"/>
                  <a:pt x="3100499" y="1188341"/>
                </a:cubicBezTo>
                <a:cubicBezTo>
                  <a:pt x="3058963" y="1278131"/>
                  <a:pt x="3010098" y="1363340"/>
                  <a:pt x="2953903" y="1443968"/>
                </a:cubicBezTo>
                <a:cubicBezTo>
                  <a:pt x="2964898" y="1451297"/>
                  <a:pt x="3005517" y="1448243"/>
                  <a:pt x="3075761" y="1434805"/>
                </a:cubicBezTo>
                <a:cubicBezTo>
                  <a:pt x="3146005" y="1421367"/>
                  <a:pt x="3176240" y="1360897"/>
                  <a:pt x="3166467" y="1253393"/>
                </a:cubicBezTo>
                <a:close/>
                <a:moveTo>
                  <a:pt x="776957" y="798947"/>
                </a:moveTo>
                <a:cubicBezTo>
                  <a:pt x="776957" y="800168"/>
                  <a:pt x="747638" y="827044"/>
                  <a:pt x="689000" y="879574"/>
                </a:cubicBezTo>
                <a:cubicBezTo>
                  <a:pt x="685335" y="884461"/>
                  <a:pt x="678005" y="889347"/>
                  <a:pt x="667010" y="894234"/>
                </a:cubicBezTo>
                <a:lnTo>
                  <a:pt x="901311" y="894234"/>
                </a:lnTo>
                <a:lnTo>
                  <a:pt x="835595" y="798947"/>
                </a:lnTo>
                <a:close/>
                <a:moveTo>
                  <a:pt x="1304702" y="608372"/>
                </a:moveTo>
                <a:cubicBezTo>
                  <a:pt x="1304702" y="614480"/>
                  <a:pt x="1309283" y="647159"/>
                  <a:pt x="1318445" y="706408"/>
                </a:cubicBezTo>
                <a:cubicBezTo>
                  <a:pt x="1327607" y="765657"/>
                  <a:pt x="1340129" y="816049"/>
                  <a:pt x="1356010" y="857585"/>
                </a:cubicBezTo>
                <a:cubicBezTo>
                  <a:pt x="1356010" y="861250"/>
                  <a:pt x="1359675" y="849034"/>
                  <a:pt x="1367005" y="820936"/>
                </a:cubicBezTo>
                <a:cubicBezTo>
                  <a:pt x="1374335" y="792838"/>
                  <a:pt x="1385329" y="734200"/>
                  <a:pt x="1399989" y="645021"/>
                </a:cubicBezTo>
                <a:cubicBezTo>
                  <a:pt x="1398767" y="640135"/>
                  <a:pt x="1401211" y="627918"/>
                  <a:pt x="1407319" y="608372"/>
                </a:cubicBezTo>
                <a:close/>
                <a:moveTo>
                  <a:pt x="5050222" y="527745"/>
                </a:moveTo>
                <a:lnTo>
                  <a:pt x="5050222" y="769627"/>
                </a:lnTo>
                <a:cubicBezTo>
                  <a:pt x="5056329" y="770849"/>
                  <a:pt x="5080151" y="765352"/>
                  <a:pt x="5121686" y="753135"/>
                </a:cubicBezTo>
                <a:cubicBezTo>
                  <a:pt x="5163222" y="740919"/>
                  <a:pt x="5185822" y="721984"/>
                  <a:pt x="5189487" y="696330"/>
                </a:cubicBezTo>
                <a:cubicBezTo>
                  <a:pt x="5191930" y="696330"/>
                  <a:pt x="5186738" y="682281"/>
                  <a:pt x="5173912" y="654183"/>
                </a:cubicBezTo>
                <a:cubicBezTo>
                  <a:pt x="5161084" y="626086"/>
                  <a:pt x="5119854" y="583940"/>
                  <a:pt x="5050222" y="527745"/>
                </a:cubicBezTo>
                <a:close/>
                <a:moveTo>
                  <a:pt x="601042" y="447117"/>
                </a:moveTo>
                <a:lnTo>
                  <a:pt x="601042" y="505755"/>
                </a:lnTo>
                <a:lnTo>
                  <a:pt x="637691" y="505755"/>
                </a:lnTo>
                <a:lnTo>
                  <a:pt x="681670" y="447117"/>
                </a:lnTo>
                <a:close/>
                <a:moveTo>
                  <a:pt x="5050222" y="278532"/>
                </a:moveTo>
                <a:lnTo>
                  <a:pt x="5050222" y="432457"/>
                </a:lnTo>
                <a:lnTo>
                  <a:pt x="5182158" y="278532"/>
                </a:lnTo>
                <a:close/>
                <a:moveTo>
                  <a:pt x="4133999" y="21989"/>
                </a:moveTo>
                <a:lnTo>
                  <a:pt x="4493158" y="21989"/>
                </a:lnTo>
                <a:lnTo>
                  <a:pt x="4493158" y="102617"/>
                </a:lnTo>
                <a:lnTo>
                  <a:pt x="4683733" y="102617"/>
                </a:lnTo>
                <a:lnTo>
                  <a:pt x="4683733" y="322511"/>
                </a:lnTo>
                <a:lnTo>
                  <a:pt x="4478499" y="322511"/>
                </a:lnTo>
                <a:cubicBezTo>
                  <a:pt x="4479720" y="326175"/>
                  <a:pt x="4477277" y="340835"/>
                  <a:pt x="4471169" y="366489"/>
                </a:cubicBezTo>
                <a:lnTo>
                  <a:pt x="4661743" y="366489"/>
                </a:lnTo>
                <a:lnTo>
                  <a:pt x="4661743" y="593713"/>
                </a:lnTo>
                <a:lnTo>
                  <a:pt x="4463839" y="593713"/>
                </a:lnTo>
                <a:cubicBezTo>
                  <a:pt x="4461396" y="592491"/>
                  <a:pt x="4458952" y="602264"/>
                  <a:pt x="4456509" y="623032"/>
                </a:cubicBezTo>
                <a:cubicBezTo>
                  <a:pt x="4454066" y="627918"/>
                  <a:pt x="4451623" y="632805"/>
                  <a:pt x="4449179" y="637691"/>
                </a:cubicBezTo>
                <a:lnTo>
                  <a:pt x="4683733" y="637691"/>
                </a:lnTo>
                <a:lnTo>
                  <a:pt x="4683733" y="872244"/>
                </a:lnTo>
                <a:lnTo>
                  <a:pt x="4412531" y="872244"/>
                </a:lnTo>
                <a:cubicBezTo>
                  <a:pt x="4411309" y="875909"/>
                  <a:pt x="4396955" y="899731"/>
                  <a:pt x="4369468" y="943710"/>
                </a:cubicBezTo>
                <a:cubicBezTo>
                  <a:pt x="4341981" y="987689"/>
                  <a:pt x="4302584" y="1034721"/>
                  <a:pt x="4251275" y="1084808"/>
                </a:cubicBezTo>
                <a:lnTo>
                  <a:pt x="4507818" y="1084808"/>
                </a:lnTo>
                <a:lnTo>
                  <a:pt x="4507818" y="930883"/>
                </a:lnTo>
                <a:lnTo>
                  <a:pt x="4727711" y="930883"/>
                </a:lnTo>
                <a:lnTo>
                  <a:pt x="4727711" y="36649"/>
                </a:lnTo>
                <a:lnTo>
                  <a:pt x="5519328" y="36649"/>
                </a:lnTo>
                <a:lnTo>
                  <a:pt x="5519328" y="307851"/>
                </a:lnTo>
                <a:lnTo>
                  <a:pt x="5402051" y="454447"/>
                </a:lnTo>
                <a:cubicBezTo>
                  <a:pt x="5409381" y="458112"/>
                  <a:pt x="5437784" y="489263"/>
                  <a:pt x="5487260" y="547901"/>
                </a:cubicBezTo>
                <a:cubicBezTo>
                  <a:pt x="5536736" y="606540"/>
                  <a:pt x="5562084" y="675562"/>
                  <a:pt x="5563306" y="754968"/>
                </a:cubicBezTo>
                <a:cubicBezTo>
                  <a:pt x="5570636" y="764741"/>
                  <a:pt x="5552922" y="807193"/>
                  <a:pt x="5510166" y="882323"/>
                </a:cubicBezTo>
                <a:cubicBezTo>
                  <a:pt x="5467408" y="957453"/>
                  <a:pt x="5353186" y="1010289"/>
                  <a:pt x="5167498" y="1040829"/>
                </a:cubicBezTo>
                <a:lnTo>
                  <a:pt x="5050222" y="798947"/>
                </a:lnTo>
                <a:lnTo>
                  <a:pt x="5050222" y="1048159"/>
                </a:lnTo>
                <a:lnTo>
                  <a:pt x="4844988" y="1048159"/>
                </a:lnTo>
                <a:lnTo>
                  <a:pt x="4844988" y="1084808"/>
                </a:lnTo>
                <a:lnTo>
                  <a:pt x="5409381" y="1084808"/>
                </a:lnTo>
                <a:lnTo>
                  <a:pt x="5409381" y="1531925"/>
                </a:lnTo>
                <a:cubicBezTo>
                  <a:pt x="5410603" y="1534368"/>
                  <a:pt x="5410297" y="1546585"/>
                  <a:pt x="5408464" y="1568574"/>
                </a:cubicBezTo>
                <a:cubicBezTo>
                  <a:pt x="5406632" y="1590563"/>
                  <a:pt x="5394111" y="1616218"/>
                  <a:pt x="5370900" y="1645537"/>
                </a:cubicBezTo>
                <a:cubicBezTo>
                  <a:pt x="5347688" y="1674856"/>
                  <a:pt x="5305542" y="1699899"/>
                  <a:pt x="5244460" y="1720667"/>
                </a:cubicBezTo>
                <a:cubicBezTo>
                  <a:pt x="5183380" y="1741435"/>
                  <a:pt x="5094200" y="1751208"/>
                  <a:pt x="4976924" y="1749986"/>
                </a:cubicBezTo>
                <a:lnTo>
                  <a:pt x="4881637" y="1465957"/>
                </a:lnTo>
                <a:cubicBezTo>
                  <a:pt x="4890188" y="1468400"/>
                  <a:pt x="4923172" y="1468095"/>
                  <a:pt x="4980589" y="1465041"/>
                </a:cubicBezTo>
                <a:cubicBezTo>
                  <a:pt x="5038005" y="1461987"/>
                  <a:pt x="5066103" y="1442746"/>
                  <a:pt x="5064881" y="1407319"/>
                </a:cubicBezTo>
                <a:lnTo>
                  <a:pt x="4844988" y="1407319"/>
                </a:lnTo>
                <a:lnTo>
                  <a:pt x="4844988" y="1786635"/>
                </a:lnTo>
                <a:lnTo>
                  <a:pt x="4507818" y="1786635"/>
                </a:lnTo>
                <a:lnTo>
                  <a:pt x="4507818" y="1407319"/>
                </a:lnTo>
                <a:lnTo>
                  <a:pt x="4302584" y="1407319"/>
                </a:lnTo>
                <a:lnTo>
                  <a:pt x="4302584" y="1727997"/>
                </a:lnTo>
                <a:lnTo>
                  <a:pt x="3972743" y="1727997"/>
                </a:lnTo>
                <a:lnTo>
                  <a:pt x="3972743" y="1165436"/>
                </a:lnTo>
                <a:lnTo>
                  <a:pt x="3848137" y="989521"/>
                </a:lnTo>
                <a:cubicBezTo>
                  <a:pt x="3860353" y="990743"/>
                  <a:pt x="3909218" y="951650"/>
                  <a:pt x="3994733" y="872244"/>
                </a:cubicBezTo>
                <a:lnTo>
                  <a:pt x="3840807" y="872244"/>
                </a:lnTo>
                <a:lnTo>
                  <a:pt x="3840807" y="637691"/>
                </a:lnTo>
                <a:lnTo>
                  <a:pt x="4090020" y="637691"/>
                </a:lnTo>
                <a:lnTo>
                  <a:pt x="4090020" y="635859"/>
                </a:lnTo>
                <a:cubicBezTo>
                  <a:pt x="4090020" y="633416"/>
                  <a:pt x="4090020" y="629140"/>
                  <a:pt x="4090020" y="623032"/>
                </a:cubicBezTo>
                <a:cubicBezTo>
                  <a:pt x="4092463" y="620589"/>
                  <a:pt x="4094907" y="610815"/>
                  <a:pt x="4097350" y="593713"/>
                </a:cubicBezTo>
                <a:lnTo>
                  <a:pt x="3877456" y="593713"/>
                </a:lnTo>
                <a:lnTo>
                  <a:pt x="3877456" y="366489"/>
                </a:lnTo>
                <a:lnTo>
                  <a:pt x="4126669" y="366489"/>
                </a:lnTo>
                <a:cubicBezTo>
                  <a:pt x="4126669" y="362824"/>
                  <a:pt x="4126669" y="348165"/>
                  <a:pt x="4126669" y="322511"/>
                </a:cubicBezTo>
                <a:lnTo>
                  <a:pt x="3833477" y="322511"/>
                </a:lnTo>
                <a:lnTo>
                  <a:pt x="3833477" y="102617"/>
                </a:lnTo>
                <a:lnTo>
                  <a:pt x="4133999" y="102617"/>
                </a:lnTo>
                <a:close/>
                <a:moveTo>
                  <a:pt x="300521" y="7330"/>
                </a:moveTo>
                <a:lnTo>
                  <a:pt x="623032" y="7330"/>
                </a:lnTo>
                <a:lnTo>
                  <a:pt x="623032" y="161255"/>
                </a:lnTo>
                <a:lnTo>
                  <a:pt x="820936" y="161255"/>
                </a:lnTo>
                <a:lnTo>
                  <a:pt x="842925" y="117277"/>
                </a:lnTo>
                <a:lnTo>
                  <a:pt x="1092138" y="212564"/>
                </a:lnTo>
                <a:cubicBezTo>
                  <a:pt x="1090916" y="216229"/>
                  <a:pt x="1077784" y="247991"/>
                  <a:pt x="1052740" y="307851"/>
                </a:cubicBezTo>
                <a:cubicBezTo>
                  <a:pt x="1027697" y="367711"/>
                  <a:pt x="996851" y="433679"/>
                  <a:pt x="960202" y="505755"/>
                </a:cubicBezTo>
                <a:lnTo>
                  <a:pt x="996851" y="505755"/>
                </a:lnTo>
                <a:cubicBezTo>
                  <a:pt x="1000515" y="502090"/>
                  <a:pt x="1024337" y="452309"/>
                  <a:pt x="1068316" y="356411"/>
                </a:cubicBezTo>
                <a:cubicBezTo>
                  <a:pt x="1112295" y="260513"/>
                  <a:pt x="1149555" y="144153"/>
                  <a:pt x="1180095" y="7330"/>
                </a:cubicBezTo>
                <a:lnTo>
                  <a:pt x="1502606" y="43979"/>
                </a:lnTo>
                <a:cubicBezTo>
                  <a:pt x="1501384" y="46422"/>
                  <a:pt x="1494971" y="69022"/>
                  <a:pt x="1483365" y="111779"/>
                </a:cubicBezTo>
                <a:cubicBezTo>
                  <a:pt x="1471760" y="154536"/>
                  <a:pt x="1458627" y="202791"/>
                  <a:pt x="1443967" y="256542"/>
                </a:cubicBezTo>
                <a:lnTo>
                  <a:pt x="1825116" y="256542"/>
                </a:lnTo>
                <a:lnTo>
                  <a:pt x="1825116" y="608372"/>
                </a:lnTo>
                <a:lnTo>
                  <a:pt x="1744489" y="608372"/>
                </a:lnTo>
                <a:cubicBezTo>
                  <a:pt x="1744489" y="616924"/>
                  <a:pt x="1733189" y="687778"/>
                  <a:pt x="1710588" y="820936"/>
                </a:cubicBezTo>
                <a:cubicBezTo>
                  <a:pt x="1687988" y="954094"/>
                  <a:pt x="1647980" y="1098246"/>
                  <a:pt x="1590563" y="1253393"/>
                </a:cubicBezTo>
                <a:cubicBezTo>
                  <a:pt x="1591785" y="1259501"/>
                  <a:pt x="1618050" y="1286072"/>
                  <a:pt x="1669359" y="1333105"/>
                </a:cubicBezTo>
                <a:cubicBezTo>
                  <a:pt x="1720667" y="1380137"/>
                  <a:pt x="1782359" y="1417092"/>
                  <a:pt x="1854436" y="1443968"/>
                </a:cubicBezTo>
                <a:lnTo>
                  <a:pt x="1641872" y="1786635"/>
                </a:lnTo>
                <a:cubicBezTo>
                  <a:pt x="1646758" y="1797630"/>
                  <a:pt x="1556358" y="1722499"/>
                  <a:pt x="1370670" y="1561244"/>
                </a:cubicBezTo>
                <a:cubicBezTo>
                  <a:pt x="1365783" y="1564909"/>
                  <a:pt x="1328524" y="1593617"/>
                  <a:pt x="1258891" y="1647369"/>
                </a:cubicBezTo>
                <a:cubicBezTo>
                  <a:pt x="1189258" y="1701121"/>
                  <a:pt x="1114127" y="1752429"/>
                  <a:pt x="1033500" y="1801295"/>
                </a:cubicBezTo>
                <a:lnTo>
                  <a:pt x="813606" y="1531925"/>
                </a:lnTo>
                <a:cubicBezTo>
                  <a:pt x="819714" y="1531925"/>
                  <a:pt x="861250" y="1508103"/>
                  <a:pt x="938212" y="1460460"/>
                </a:cubicBezTo>
                <a:cubicBezTo>
                  <a:pt x="1015175" y="1412816"/>
                  <a:pt x="1088473" y="1346237"/>
                  <a:pt x="1158106" y="1260723"/>
                </a:cubicBezTo>
                <a:cubicBezTo>
                  <a:pt x="1153219" y="1266831"/>
                  <a:pt x="1111684" y="1159328"/>
                  <a:pt x="1033500" y="938212"/>
                </a:cubicBezTo>
                <a:lnTo>
                  <a:pt x="982191" y="1011510"/>
                </a:lnTo>
                <a:lnTo>
                  <a:pt x="901563" y="894600"/>
                </a:lnTo>
                <a:lnTo>
                  <a:pt x="901563" y="1055489"/>
                </a:lnTo>
                <a:lnTo>
                  <a:pt x="820936" y="1165436"/>
                </a:lnTo>
                <a:lnTo>
                  <a:pt x="1011510" y="1128787"/>
                </a:lnTo>
                <a:lnTo>
                  <a:pt x="1011510" y="1378000"/>
                </a:lnTo>
                <a:lnTo>
                  <a:pt x="740308" y="1421978"/>
                </a:lnTo>
                <a:lnTo>
                  <a:pt x="740308" y="1610720"/>
                </a:lnTo>
                <a:cubicBezTo>
                  <a:pt x="741530" y="1614385"/>
                  <a:pt x="737559" y="1633626"/>
                  <a:pt x="728397" y="1668442"/>
                </a:cubicBezTo>
                <a:cubicBezTo>
                  <a:pt x="719235" y="1703259"/>
                  <a:pt x="693886" y="1730440"/>
                  <a:pt x="652351" y="1749986"/>
                </a:cubicBezTo>
                <a:cubicBezTo>
                  <a:pt x="654794" y="1751208"/>
                  <a:pt x="628834" y="1757011"/>
                  <a:pt x="574472" y="1767394"/>
                </a:cubicBezTo>
                <a:cubicBezTo>
                  <a:pt x="520109" y="1777778"/>
                  <a:pt x="421462" y="1784192"/>
                  <a:pt x="278532" y="1786635"/>
                </a:cubicBezTo>
                <a:lnTo>
                  <a:pt x="190574" y="1546585"/>
                </a:lnTo>
                <a:cubicBezTo>
                  <a:pt x="196683" y="1547806"/>
                  <a:pt x="224780" y="1549028"/>
                  <a:pt x="274867" y="1550250"/>
                </a:cubicBezTo>
                <a:cubicBezTo>
                  <a:pt x="324954" y="1551471"/>
                  <a:pt x="360381" y="1550250"/>
                  <a:pt x="381149" y="1546585"/>
                </a:cubicBezTo>
                <a:cubicBezTo>
                  <a:pt x="393365" y="1551471"/>
                  <a:pt x="405581" y="1534368"/>
                  <a:pt x="417798" y="1495276"/>
                </a:cubicBezTo>
                <a:lnTo>
                  <a:pt x="417798" y="1465957"/>
                </a:lnTo>
                <a:lnTo>
                  <a:pt x="73298" y="1517266"/>
                </a:lnTo>
                <a:lnTo>
                  <a:pt x="43978" y="1268053"/>
                </a:lnTo>
                <a:lnTo>
                  <a:pt x="131936" y="1253393"/>
                </a:lnTo>
                <a:lnTo>
                  <a:pt x="0" y="974861"/>
                </a:lnTo>
                <a:cubicBezTo>
                  <a:pt x="4886" y="973640"/>
                  <a:pt x="41230" y="955621"/>
                  <a:pt x="109031" y="920804"/>
                </a:cubicBezTo>
                <a:cubicBezTo>
                  <a:pt x="176831" y="885988"/>
                  <a:pt x="243105" y="845369"/>
                  <a:pt x="307851" y="798947"/>
                </a:cubicBezTo>
                <a:lnTo>
                  <a:pt x="58638" y="798947"/>
                </a:lnTo>
                <a:lnTo>
                  <a:pt x="58638" y="505755"/>
                </a:lnTo>
                <a:lnTo>
                  <a:pt x="300521" y="505755"/>
                </a:lnTo>
                <a:lnTo>
                  <a:pt x="300521" y="454447"/>
                </a:lnTo>
                <a:lnTo>
                  <a:pt x="95287" y="454447"/>
                </a:lnTo>
                <a:lnTo>
                  <a:pt x="95287" y="153925"/>
                </a:lnTo>
                <a:lnTo>
                  <a:pt x="300521" y="153925"/>
                </a:lnTo>
                <a:close/>
                <a:moveTo>
                  <a:pt x="2191606" y="0"/>
                </a:moveTo>
                <a:lnTo>
                  <a:pt x="2536105" y="0"/>
                </a:lnTo>
                <a:lnTo>
                  <a:pt x="2536105" y="271202"/>
                </a:lnTo>
                <a:lnTo>
                  <a:pt x="2734010" y="271202"/>
                </a:lnTo>
                <a:lnTo>
                  <a:pt x="2734010" y="630362"/>
                </a:lnTo>
                <a:lnTo>
                  <a:pt x="2558095" y="630362"/>
                </a:lnTo>
                <a:cubicBezTo>
                  <a:pt x="2555651" y="630362"/>
                  <a:pt x="2567868" y="645021"/>
                  <a:pt x="2594744" y="674340"/>
                </a:cubicBezTo>
                <a:cubicBezTo>
                  <a:pt x="2600852" y="680448"/>
                  <a:pt x="2631393" y="707935"/>
                  <a:pt x="2686366" y="756800"/>
                </a:cubicBezTo>
                <a:cubicBezTo>
                  <a:pt x="2741339" y="805666"/>
                  <a:pt x="2781653" y="841704"/>
                  <a:pt x="2807307" y="864915"/>
                </a:cubicBezTo>
                <a:lnTo>
                  <a:pt x="2638722" y="1187425"/>
                </a:lnTo>
                <a:cubicBezTo>
                  <a:pt x="2642387" y="1188647"/>
                  <a:pt x="2620398" y="1171544"/>
                  <a:pt x="2572754" y="1136117"/>
                </a:cubicBezTo>
                <a:cubicBezTo>
                  <a:pt x="2567868" y="1132452"/>
                  <a:pt x="2555651" y="1117792"/>
                  <a:pt x="2536105" y="1092138"/>
                </a:cubicBezTo>
                <a:lnTo>
                  <a:pt x="2536105" y="1341351"/>
                </a:lnTo>
                <a:cubicBezTo>
                  <a:pt x="2547100" y="1338907"/>
                  <a:pt x="2606655" y="1273856"/>
                  <a:pt x="2714769" y="1146195"/>
                </a:cubicBezTo>
                <a:cubicBezTo>
                  <a:pt x="2822883" y="1018535"/>
                  <a:pt x="2912368" y="846590"/>
                  <a:pt x="2983222" y="630362"/>
                </a:cubicBezTo>
                <a:lnTo>
                  <a:pt x="2770659" y="630362"/>
                </a:lnTo>
                <a:lnTo>
                  <a:pt x="2770659" y="278532"/>
                </a:lnTo>
                <a:lnTo>
                  <a:pt x="3166467" y="278532"/>
                </a:lnTo>
                <a:lnTo>
                  <a:pt x="3166467" y="0"/>
                </a:lnTo>
                <a:lnTo>
                  <a:pt x="3503637" y="0"/>
                </a:lnTo>
                <a:lnTo>
                  <a:pt x="3503637" y="271202"/>
                </a:lnTo>
                <a:lnTo>
                  <a:pt x="3686882" y="271202"/>
                </a:lnTo>
                <a:lnTo>
                  <a:pt x="3686882" y="630362"/>
                </a:lnTo>
                <a:lnTo>
                  <a:pt x="3503637" y="630362"/>
                </a:lnTo>
                <a:lnTo>
                  <a:pt x="3503637" y="1414649"/>
                </a:lnTo>
                <a:cubicBezTo>
                  <a:pt x="3504859" y="1426865"/>
                  <a:pt x="3502415" y="1476952"/>
                  <a:pt x="3496307" y="1564909"/>
                </a:cubicBezTo>
                <a:cubicBezTo>
                  <a:pt x="3490199" y="1652867"/>
                  <a:pt x="3468210" y="1712116"/>
                  <a:pt x="3430339" y="1742656"/>
                </a:cubicBezTo>
                <a:cubicBezTo>
                  <a:pt x="3436447" y="1745100"/>
                  <a:pt x="3413847" y="1754262"/>
                  <a:pt x="3362539" y="1770143"/>
                </a:cubicBezTo>
                <a:cubicBezTo>
                  <a:pt x="3311230" y="1786024"/>
                  <a:pt x="3192121" y="1793965"/>
                  <a:pt x="3005212" y="1793965"/>
                </a:cubicBezTo>
                <a:lnTo>
                  <a:pt x="2887935" y="1517266"/>
                </a:lnTo>
                <a:cubicBezTo>
                  <a:pt x="2884270" y="1522152"/>
                  <a:pt x="2864113" y="1543836"/>
                  <a:pt x="2827464" y="1582317"/>
                </a:cubicBezTo>
                <a:cubicBezTo>
                  <a:pt x="2790815" y="1620799"/>
                  <a:pt x="2759664" y="1649812"/>
                  <a:pt x="2734010" y="1669359"/>
                </a:cubicBezTo>
                <a:lnTo>
                  <a:pt x="2536105" y="1429308"/>
                </a:lnTo>
                <a:lnTo>
                  <a:pt x="2536105" y="1801295"/>
                </a:lnTo>
                <a:lnTo>
                  <a:pt x="2191606" y="1801295"/>
                </a:lnTo>
                <a:lnTo>
                  <a:pt x="2191606" y="1238734"/>
                </a:lnTo>
                <a:cubicBezTo>
                  <a:pt x="2189162" y="1244842"/>
                  <a:pt x="2172365" y="1271718"/>
                  <a:pt x="2141213" y="1319361"/>
                </a:cubicBezTo>
                <a:cubicBezTo>
                  <a:pt x="2110062" y="1367005"/>
                  <a:pt x="2075551" y="1406097"/>
                  <a:pt x="2037680" y="1436638"/>
                </a:cubicBezTo>
                <a:lnTo>
                  <a:pt x="1898414" y="1062819"/>
                </a:lnTo>
                <a:cubicBezTo>
                  <a:pt x="1903301" y="1059154"/>
                  <a:pt x="1936590" y="1015786"/>
                  <a:pt x="1998283" y="932715"/>
                </a:cubicBezTo>
                <a:cubicBezTo>
                  <a:pt x="2059975" y="849644"/>
                  <a:pt x="2119529" y="748860"/>
                  <a:pt x="2176946" y="630362"/>
                </a:cubicBezTo>
                <a:lnTo>
                  <a:pt x="1942393" y="630362"/>
                </a:lnTo>
                <a:lnTo>
                  <a:pt x="1942393" y="271202"/>
                </a:lnTo>
                <a:lnTo>
                  <a:pt x="2191606" y="271202"/>
                </a:lnTo>
                <a:close/>
              </a:path>
            </a:pathLst>
          </a:custGeom>
          <a:solidFill>
            <a:srgbClr val="A1C45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 userDrawn="1"/>
        </p:nvSpPr>
        <p:spPr>
          <a:xfrm>
            <a:off x="2925902" y="5114169"/>
            <a:ext cx="63401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dirty="0" smtClean="0">
                <a:solidFill>
                  <a:srgbClr val="A1C450"/>
                </a:solidFill>
                <a:latin typeface="微软雅黑" panose="020B0503020204020204" charset="-122"/>
                <a:ea typeface="微软雅黑" panose="020B0503020204020204" charset="-122"/>
              </a:rPr>
              <a:t>基础到培优，名师一帮到底</a:t>
            </a:r>
            <a:endParaRPr lang="zh-CN" altLang="en-US" sz="4000" dirty="0">
              <a:solidFill>
                <a:srgbClr val="A1C45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" name="任意多边形 6"/>
          <p:cNvSpPr/>
          <p:nvPr userDrawn="1"/>
        </p:nvSpPr>
        <p:spPr>
          <a:xfrm>
            <a:off x="3669054" y="897988"/>
            <a:ext cx="4968328" cy="1167855"/>
          </a:xfrm>
          <a:custGeom>
            <a:avLst/>
            <a:gdLst/>
            <a:ahLst/>
            <a:cxnLst/>
            <a:rect l="l" t="t" r="r" b="b"/>
            <a:pathLst>
              <a:path w="4968328" h="1167855">
                <a:moveTo>
                  <a:pt x="3107680" y="856097"/>
                </a:moveTo>
                <a:lnTo>
                  <a:pt x="3107680" y="984759"/>
                </a:lnTo>
                <a:lnTo>
                  <a:pt x="3473871" y="984759"/>
                </a:lnTo>
                <a:lnTo>
                  <a:pt x="3473871" y="856097"/>
                </a:lnTo>
                <a:close/>
                <a:moveTo>
                  <a:pt x="2949326" y="727435"/>
                </a:moveTo>
                <a:lnTo>
                  <a:pt x="3637173" y="727435"/>
                </a:lnTo>
                <a:lnTo>
                  <a:pt x="3637173" y="1162906"/>
                </a:lnTo>
                <a:lnTo>
                  <a:pt x="3473871" y="1162906"/>
                </a:lnTo>
                <a:lnTo>
                  <a:pt x="3473871" y="1103524"/>
                </a:lnTo>
                <a:lnTo>
                  <a:pt x="3107680" y="1103524"/>
                </a:lnTo>
                <a:lnTo>
                  <a:pt x="3107680" y="1167855"/>
                </a:lnTo>
                <a:lnTo>
                  <a:pt x="2949326" y="1167855"/>
                </a:lnTo>
                <a:close/>
                <a:moveTo>
                  <a:pt x="1524148" y="450317"/>
                </a:moveTo>
                <a:lnTo>
                  <a:pt x="2187252" y="450317"/>
                </a:lnTo>
                <a:lnTo>
                  <a:pt x="2187252" y="593824"/>
                </a:lnTo>
                <a:lnTo>
                  <a:pt x="1984362" y="727435"/>
                </a:lnTo>
                <a:lnTo>
                  <a:pt x="2419833" y="727435"/>
                </a:lnTo>
                <a:lnTo>
                  <a:pt x="2419833" y="870942"/>
                </a:lnTo>
                <a:lnTo>
                  <a:pt x="1964568" y="870942"/>
                </a:lnTo>
                <a:lnTo>
                  <a:pt x="1964568" y="994656"/>
                </a:lnTo>
                <a:cubicBezTo>
                  <a:pt x="1964568" y="1096925"/>
                  <a:pt x="1910134" y="1149710"/>
                  <a:pt x="1801266" y="1153009"/>
                </a:cubicBezTo>
                <a:cubicBezTo>
                  <a:pt x="1725389" y="1156308"/>
                  <a:pt x="1654460" y="1157957"/>
                  <a:pt x="1588480" y="1157957"/>
                </a:cubicBezTo>
                <a:cubicBezTo>
                  <a:pt x="1578582" y="1101874"/>
                  <a:pt x="1565386" y="1052389"/>
                  <a:pt x="1548891" y="1009501"/>
                </a:cubicBezTo>
                <a:cubicBezTo>
                  <a:pt x="1608274" y="1012800"/>
                  <a:pt x="1662707" y="1014450"/>
                  <a:pt x="1712193" y="1014450"/>
                </a:cubicBezTo>
                <a:cubicBezTo>
                  <a:pt x="1768276" y="1014450"/>
                  <a:pt x="1796318" y="991357"/>
                  <a:pt x="1796318" y="945170"/>
                </a:cubicBezTo>
                <a:lnTo>
                  <a:pt x="1796318" y="870942"/>
                </a:lnTo>
                <a:lnTo>
                  <a:pt x="1281670" y="870942"/>
                </a:lnTo>
                <a:lnTo>
                  <a:pt x="1281670" y="727435"/>
                </a:lnTo>
                <a:lnTo>
                  <a:pt x="1796318" y="727435"/>
                </a:lnTo>
                <a:lnTo>
                  <a:pt x="1796318" y="697744"/>
                </a:lnTo>
                <a:lnTo>
                  <a:pt x="1954671" y="593824"/>
                </a:lnTo>
                <a:lnTo>
                  <a:pt x="1524148" y="593824"/>
                </a:lnTo>
                <a:close/>
                <a:moveTo>
                  <a:pt x="3201702" y="410729"/>
                </a:moveTo>
                <a:lnTo>
                  <a:pt x="3172011" y="529494"/>
                </a:lnTo>
                <a:lnTo>
                  <a:pt x="3444180" y="529494"/>
                </a:lnTo>
                <a:lnTo>
                  <a:pt x="3444180" y="410729"/>
                </a:lnTo>
                <a:close/>
                <a:moveTo>
                  <a:pt x="2533650" y="400832"/>
                </a:moveTo>
                <a:lnTo>
                  <a:pt x="2790973" y="400832"/>
                </a:lnTo>
                <a:lnTo>
                  <a:pt x="2790973" y="875891"/>
                </a:lnTo>
                <a:cubicBezTo>
                  <a:pt x="2830562" y="846200"/>
                  <a:pt x="2861902" y="818158"/>
                  <a:pt x="2884996" y="791766"/>
                </a:cubicBezTo>
                <a:cubicBezTo>
                  <a:pt x="2884996" y="847849"/>
                  <a:pt x="2889944" y="910531"/>
                  <a:pt x="2899841" y="979810"/>
                </a:cubicBezTo>
                <a:cubicBezTo>
                  <a:pt x="2830562" y="1022697"/>
                  <a:pt x="2759633" y="1080430"/>
                  <a:pt x="2687054" y="1153009"/>
                </a:cubicBezTo>
                <a:lnTo>
                  <a:pt x="2602929" y="1039193"/>
                </a:lnTo>
                <a:cubicBezTo>
                  <a:pt x="2622723" y="1022697"/>
                  <a:pt x="2632620" y="993006"/>
                  <a:pt x="2632620" y="950119"/>
                </a:cubicBezTo>
                <a:lnTo>
                  <a:pt x="2632620" y="554236"/>
                </a:lnTo>
                <a:lnTo>
                  <a:pt x="2533650" y="554236"/>
                </a:lnTo>
                <a:close/>
                <a:moveTo>
                  <a:pt x="4186460" y="356295"/>
                </a:moveTo>
                <a:cubicBezTo>
                  <a:pt x="4219451" y="478359"/>
                  <a:pt x="4283782" y="588876"/>
                  <a:pt x="4379453" y="687847"/>
                </a:cubicBezTo>
                <a:cubicBezTo>
                  <a:pt x="4471826" y="592175"/>
                  <a:pt x="4537806" y="481658"/>
                  <a:pt x="4577395" y="356295"/>
                </a:cubicBezTo>
                <a:close/>
                <a:moveTo>
                  <a:pt x="960015" y="277118"/>
                </a:moveTo>
                <a:cubicBezTo>
                  <a:pt x="1035893" y="448667"/>
                  <a:pt x="1108471" y="628464"/>
                  <a:pt x="1177751" y="816509"/>
                </a:cubicBezTo>
                <a:lnTo>
                  <a:pt x="994655" y="890737"/>
                </a:lnTo>
                <a:cubicBezTo>
                  <a:pt x="925376" y="686197"/>
                  <a:pt x="859395" y="499802"/>
                  <a:pt x="796714" y="331552"/>
                </a:cubicBezTo>
                <a:close/>
                <a:moveTo>
                  <a:pt x="183095" y="277118"/>
                </a:moveTo>
                <a:lnTo>
                  <a:pt x="356294" y="321655"/>
                </a:lnTo>
                <a:cubicBezTo>
                  <a:pt x="303510" y="529494"/>
                  <a:pt x="244127" y="722486"/>
                  <a:pt x="178147" y="900634"/>
                </a:cubicBezTo>
                <a:cubicBezTo>
                  <a:pt x="151755" y="890737"/>
                  <a:pt x="115465" y="877540"/>
                  <a:pt x="69279" y="861045"/>
                </a:cubicBezTo>
                <a:cubicBezTo>
                  <a:pt x="36289" y="847849"/>
                  <a:pt x="13196" y="837952"/>
                  <a:pt x="0" y="831354"/>
                </a:cubicBezTo>
                <a:cubicBezTo>
                  <a:pt x="69279" y="653207"/>
                  <a:pt x="130311" y="468462"/>
                  <a:pt x="183095" y="277118"/>
                </a:cubicBezTo>
                <a:close/>
                <a:moveTo>
                  <a:pt x="2894893" y="64331"/>
                </a:moveTo>
                <a:lnTo>
                  <a:pt x="3656967" y="64331"/>
                </a:lnTo>
                <a:lnTo>
                  <a:pt x="3656967" y="192993"/>
                </a:lnTo>
                <a:lnTo>
                  <a:pt x="3256136" y="192993"/>
                </a:lnTo>
                <a:lnTo>
                  <a:pt x="3236342" y="282067"/>
                </a:lnTo>
                <a:lnTo>
                  <a:pt x="3612430" y="282067"/>
                </a:lnTo>
                <a:lnTo>
                  <a:pt x="3612430" y="529494"/>
                </a:lnTo>
                <a:lnTo>
                  <a:pt x="3701504" y="529494"/>
                </a:lnTo>
                <a:lnTo>
                  <a:pt x="3701504" y="658155"/>
                </a:lnTo>
                <a:lnTo>
                  <a:pt x="2860253" y="658155"/>
                </a:lnTo>
                <a:lnTo>
                  <a:pt x="2860253" y="529494"/>
                </a:lnTo>
                <a:lnTo>
                  <a:pt x="3008709" y="529494"/>
                </a:lnTo>
                <a:lnTo>
                  <a:pt x="3038400" y="410729"/>
                </a:lnTo>
                <a:lnTo>
                  <a:pt x="2924584" y="410729"/>
                </a:lnTo>
                <a:lnTo>
                  <a:pt x="2924584" y="282067"/>
                </a:lnTo>
                <a:lnTo>
                  <a:pt x="3073040" y="282067"/>
                </a:lnTo>
                <a:lnTo>
                  <a:pt x="3092834" y="192993"/>
                </a:lnTo>
                <a:lnTo>
                  <a:pt x="2894893" y="192993"/>
                </a:lnTo>
                <a:close/>
                <a:moveTo>
                  <a:pt x="2692003" y="24743"/>
                </a:moveTo>
                <a:cubicBezTo>
                  <a:pt x="2748086" y="94022"/>
                  <a:pt x="2797571" y="164951"/>
                  <a:pt x="2840459" y="237530"/>
                </a:cubicBezTo>
                <a:cubicBezTo>
                  <a:pt x="2820665" y="250726"/>
                  <a:pt x="2784376" y="272170"/>
                  <a:pt x="2731591" y="301861"/>
                </a:cubicBezTo>
                <a:cubicBezTo>
                  <a:pt x="2718395" y="311758"/>
                  <a:pt x="2708498" y="318356"/>
                  <a:pt x="2701900" y="321655"/>
                </a:cubicBezTo>
                <a:cubicBezTo>
                  <a:pt x="2662311" y="242478"/>
                  <a:pt x="2616125" y="168250"/>
                  <a:pt x="2563341" y="98971"/>
                </a:cubicBezTo>
                <a:close/>
                <a:moveTo>
                  <a:pt x="504750" y="19794"/>
                </a:moveTo>
                <a:lnTo>
                  <a:pt x="692795" y="19794"/>
                </a:lnTo>
                <a:lnTo>
                  <a:pt x="692795" y="915479"/>
                </a:lnTo>
                <a:cubicBezTo>
                  <a:pt x="692795" y="1057337"/>
                  <a:pt x="640010" y="1133215"/>
                  <a:pt x="534441" y="1143112"/>
                </a:cubicBezTo>
                <a:cubicBezTo>
                  <a:pt x="458564" y="1146411"/>
                  <a:pt x="381037" y="1148060"/>
                  <a:pt x="301860" y="1148060"/>
                </a:cubicBezTo>
                <a:cubicBezTo>
                  <a:pt x="295262" y="1115070"/>
                  <a:pt x="283716" y="1070533"/>
                  <a:pt x="267220" y="1014450"/>
                </a:cubicBezTo>
                <a:cubicBezTo>
                  <a:pt x="263921" y="997955"/>
                  <a:pt x="260622" y="984759"/>
                  <a:pt x="257323" y="974862"/>
                </a:cubicBezTo>
                <a:cubicBezTo>
                  <a:pt x="313407" y="981460"/>
                  <a:pt x="367841" y="984759"/>
                  <a:pt x="420625" y="984759"/>
                </a:cubicBezTo>
                <a:cubicBezTo>
                  <a:pt x="476709" y="984759"/>
                  <a:pt x="504750" y="951768"/>
                  <a:pt x="504750" y="885788"/>
                </a:cubicBezTo>
                <a:close/>
                <a:moveTo>
                  <a:pt x="4433887" y="9897"/>
                </a:moveTo>
                <a:cubicBezTo>
                  <a:pt x="4437186" y="19794"/>
                  <a:pt x="4443784" y="36289"/>
                  <a:pt x="4453681" y="59383"/>
                </a:cubicBezTo>
                <a:cubicBezTo>
                  <a:pt x="4470176" y="105569"/>
                  <a:pt x="4486672" y="151755"/>
                  <a:pt x="4503167" y="197942"/>
                </a:cubicBezTo>
                <a:lnTo>
                  <a:pt x="4953483" y="197942"/>
                </a:lnTo>
                <a:lnTo>
                  <a:pt x="4953483" y="356295"/>
                </a:lnTo>
                <a:lnTo>
                  <a:pt x="4775336" y="356295"/>
                </a:lnTo>
                <a:cubicBezTo>
                  <a:pt x="4715954" y="531143"/>
                  <a:pt x="4631829" y="681249"/>
                  <a:pt x="4522961" y="806612"/>
                </a:cubicBezTo>
                <a:cubicBezTo>
                  <a:pt x="4641726" y="889087"/>
                  <a:pt x="4790181" y="953418"/>
                  <a:pt x="4968328" y="999604"/>
                </a:cubicBezTo>
                <a:cubicBezTo>
                  <a:pt x="4908946" y="1062286"/>
                  <a:pt x="4866058" y="1115070"/>
                  <a:pt x="4839666" y="1157957"/>
                </a:cubicBezTo>
                <a:cubicBezTo>
                  <a:pt x="4661520" y="1101874"/>
                  <a:pt x="4508115" y="1025996"/>
                  <a:pt x="4379453" y="930325"/>
                </a:cubicBezTo>
                <a:cubicBezTo>
                  <a:pt x="4257389" y="1019398"/>
                  <a:pt x="4103985" y="1098575"/>
                  <a:pt x="3919239" y="1167855"/>
                </a:cubicBezTo>
                <a:cubicBezTo>
                  <a:pt x="3876352" y="1098575"/>
                  <a:pt x="3836764" y="1044141"/>
                  <a:pt x="3800475" y="1004553"/>
                </a:cubicBezTo>
                <a:cubicBezTo>
                  <a:pt x="3975323" y="948469"/>
                  <a:pt x="4123779" y="880840"/>
                  <a:pt x="4245843" y="801663"/>
                </a:cubicBezTo>
                <a:cubicBezTo>
                  <a:pt x="4130377" y="676300"/>
                  <a:pt x="4049551" y="527844"/>
                  <a:pt x="4003364" y="356295"/>
                </a:cubicBezTo>
                <a:lnTo>
                  <a:pt x="3815320" y="356295"/>
                </a:lnTo>
                <a:lnTo>
                  <a:pt x="3815320" y="197942"/>
                </a:lnTo>
                <a:lnTo>
                  <a:pt x="4305225" y="197942"/>
                </a:lnTo>
                <a:cubicBezTo>
                  <a:pt x="4298627" y="174848"/>
                  <a:pt x="4285431" y="135260"/>
                  <a:pt x="4265637" y="79177"/>
                </a:cubicBezTo>
                <a:cubicBezTo>
                  <a:pt x="4262338" y="65981"/>
                  <a:pt x="4259039" y="56084"/>
                  <a:pt x="4255740" y="49486"/>
                </a:cubicBezTo>
                <a:close/>
                <a:moveTo>
                  <a:pt x="1855700" y="0"/>
                </a:moveTo>
                <a:cubicBezTo>
                  <a:pt x="1865597" y="13196"/>
                  <a:pt x="1880443" y="37939"/>
                  <a:pt x="1900237" y="74228"/>
                </a:cubicBezTo>
                <a:cubicBezTo>
                  <a:pt x="1929928" y="120414"/>
                  <a:pt x="1953022" y="156704"/>
                  <a:pt x="1969517" y="183096"/>
                </a:cubicBezTo>
                <a:lnTo>
                  <a:pt x="1885392" y="222684"/>
                </a:lnTo>
                <a:lnTo>
                  <a:pt x="2028899" y="222684"/>
                </a:lnTo>
                <a:cubicBezTo>
                  <a:pt x="2058590" y="183096"/>
                  <a:pt x="2096529" y="127013"/>
                  <a:pt x="2142715" y="54434"/>
                </a:cubicBezTo>
                <a:cubicBezTo>
                  <a:pt x="2152612" y="37939"/>
                  <a:pt x="2160860" y="26392"/>
                  <a:pt x="2167458" y="19794"/>
                </a:cubicBezTo>
                <a:lnTo>
                  <a:pt x="2325811" y="108868"/>
                </a:lnTo>
                <a:cubicBezTo>
                  <a:pt x="2315914" y="122064"/>
                  <a:pt x="2301068" y="140209"/>
                  <a:pt x="2281274" y="163302"/>
                </a:cubicBezTo>
                <a:cubicBezTo>
                  <a:pt x="2258181" y="189694"/>
                  <a:pt x="2241686" y="209488"/>
                  <a:pt x="2231789" y="222684"/>
                </a:cubicBezTo>
                <a:lnTo>
                  <a:pt x="2400039" y="222684"/>
                </a:lnTo>
                <a:lnTo>
                  <a:pt x="2400039" y="514648"/>
                </a:lnTo>
                <a:lnTo>
                  <a:pt x="2236737" y="514648"/>
                </a:lnTo>
                <a:lnTo>
                  <a:pt x="2236737" y="366192"/>
                </a:lnTo>
                <a:lnTo>
                  <a:pt x="1464766" y="366192"/>
                </a:lnTo>
                <a:lnTo>
                  <a:pt x="1464766" y="514648"/>
                </a:lnTo>
                <a:lnTo>
                  <a:pt x="1301464" y="514648"/>
                </a:lnTo>
                <a:lnTo>
                  <a:pt x="1301464" y="222684"/>
                </a:lnTo>
                <a:lnTo>
                  <a:pt x="1494457" y="222684"/>
                </a:lnTo>
                <a:cubicBezTo>
                  <a:pt x="1461467" y="176498"/>
                  <a:pt x="1426827" y="133611"/>
                  <a:pt x="1390538" y="94022"/>
                </a:cubicBezTo>
                <a:lnTo>
                  <a:pt x="1514251" y="9897"/>
                </a:lnTo>
                <a:cubicBezTo>
                  <a:pt x="1563737" y="62682"/>
                  <a:pt x="1613222" y="122064"/>
                  <a:pt x="1662707" y="188045"/>
                </a:cubicBezTo>
                <a:lnTo>
                  <a:pt x="1608274" y="222684"/>
                </a:lnTo>
                <a:lnTo>
                  <a:pt x="1806215" y="222684"/>
                </a:lnTo>
                <a:cubicBezTo>
                  <a:pt x="1793019" y="199591"/>
                  <a:pt x="1773225" y="166601"/>
                  <a:pt x="1746833" y="123714"/>
                </a:cubicBezTo>
                <a:cubicBezTo>
                  <a:pt x="1730337" y="97321"/>
                  <a:pt x="1718791" y="77527"/>
                  <a:pt x="1712193" y="64331"/>
                </a:cubicBez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25" name="图片 324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 flipH="1">
            <a:off x="180371" y="21095"/>
            <a:ext cx="256286" cy="398541"/>
          </a:xfrm>
          <a:prstGeom prst="rect">
            <a:avLst/>
          </a:prstGeom>
        </p:spPr>
      </p:pic>
      <p:sp>
        <p:nvSpPr>
          <p:cNvPr id="2" name="圆角矩形 1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4" name="矩形 323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学习目标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课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新课导入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49836" y="16061"/>
            <a:ext cx="300383" cy="372115"/>
          </a:xfrm>
          <a:prstGeom prst="rect">
            <a:avLst/>
          </a:prstGeom>
        </p:spPr>
      </p:pic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品读鉴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品读鉴赏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97" y="8464"/>
            <a:ext cx="233909" cy="34260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助学资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 flipH="1">
            <a:off x="174644" y="1846"/>
            <a:ext cx="322645" cy="398355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助学资料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字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学习字词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 flipH="1">
            <a:off x="143288" y="-29219"/>
            <a:ext cx="364066" cy="415537"/>
          </a:xfrm>
          <a:prstGeom prst="rect">
            <a:avLst/>
          </a:prstGeom>
        </p:spPr>
      </p:pic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初读感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" name="图片 316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164655" y="-42863"/>
            <a:ext cx="367678" cy="444487"/>
          </a:xfrm>
          <a:prstGeom prst="rect">
            <a:avLst/>
          </a:prstGeom>
        </p:spPr>
      </p:pic>
      <p:sp>
        <p:nvSpPr>
          <p:cNvPr id="2" name="矩形 1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zh-CN" altLang="en-US" sz="1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初读感知</a:t>
            </a:r>
            <a:endParaRPr lang="zh-CN" altLang="en-US" sz="1600" b="1" dirty="0" smtClean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0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9" Type="http://schemas.openxmlformats.org/officeDocument/2006/relationships/image" Target="../media/image14.png"/><Relationship Id="rId18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rotWithShape="0">
          <a:blip r:embed="rId19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1D861-E942-4694-966D-F6A93EB1A68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94FA98-B1F0-4380-866C-E18380B9059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9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20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5.jpeg"/><Relationship Id="rId1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1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6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7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8.jpe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971550" y="2151380"/>
            <a:ext cx="1024826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rgbClr val="333399">
                  <a:tint val="20000"/>
                </a:srgbClr>
              </a:contourClr>
            </a:sp3d>
          </a:bodyPr>
          <a:p>
            <a:pPr algn="ctr"/>
            <a:r>
              <a:rPr lang="zh-CN" altLang="zh-CN" sz="9600" b="1" cap="none" spc="50" dirty="0">
                <a:ln w="11430"/>
                <a:solidFill>
                  <a:srgbClr val="FF5D5D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爬天都峰</a:t>
            </a:r>
            <a:endParaRPr lang="zh-CN" altLang="zh-CN" sz="9600" b="1" cap="none" spc="50" dirty="0">
              <a:ln w="11430"/>
              <a:solidFill>
                <a:srgbClr val="FF5D5D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971550" y="3624580"/>
            <a:ext cx="10248265" cy="10147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rgbClr val="333399">
                  <a:tint val="20000"/>
                </a:srgbClr>
              </a:contourClr>
            </a:sp3d>
          </a:bodyPr>
          <a:p>
            <a:pPr algn="ctr"/>
            <a:r>
              <a:rPr lang="zh-CN" altLang="zh-CN" sz="6000" b="1" cap="none" spc="50" dirty="0">
                <a:ln w="11430"/>
                <a:solidFill>
                  <a:srgbClr val="FF5D5D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华文新魏" panose="02010800040101010101" pitchFamily="2" charset="-122"/>
                <a:ea typeface="华文新魏" panose="02010800040101010101" pitchFamily="2" charset="-122"/>
              </a:rPr>
              <a:t>第二课时</a:t>
            </a:r>
            <a:endParaRPr lang="zh-CN" altLang="zh-CN" sz="6000" b="1" cap="none" spc="50" dirty="0">
              <a:ln w="11430"/>
              <a:solidFill>
                <a:srgbClr val="FF5D5D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文本框 1"/>
          <p:cNvSpPr txBox="1"/>
          <p:nvPr/>
        </p:nvSpPr>
        <p:spPr>
          <a:xfrm>
            <a:off x="1537970" y="1984375"/>
            <a:ext cx="9610090" cy="9531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　</a:t>
            </a: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同学们，文中的“我”看到了什么才下定决心爬上峰顶的呢？自己读一下第</a:t>
            </a:r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3</a:t>
            </a: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自然段到第</a:t>
            </a:r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7</a:t>
            </a: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自然段。</a:t>
            </a:r>
            <a:endParaRPr lang="zh-CN" altLang="en-US" sz="28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1119505" y="1617980"/>
            <a:ext cx="10405745" cy="28613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6000" dirty="0" smtClean="0">
                <a:sym typeface="+mn-ea"/>
              </a:rPr>
              <a:t>　　我</a:t>
            </a:r>
            <a:r>
              <a:rPr lang="zh-CN" altLang="en-US" sz="6000" dirty="0" smtClean="0">
                <a:solidFill>
                  <a:schemeClr val="tx1"/>
                </a:solidFill>
                <a:sym typeface="+mn-ea"/>
              </a:rPr>
              <a:t>回头一看</a:t>
            </a:r>
            <a:r>
              <a:rPr lang="zh-CN" altLang="en-US" sz="6000" dirty="0" smtClean="0">
                <a:sym typeface="+mn-ea"/>
              </a:rPr>
              <a:t>，是一位白发苍苍的老爷爷，年纪比我爷爷还大哩</a:t>
            </a:r>
            <a:r>
              <a:rPr lang="zh-CN" altLang="en-US" sz="3200" dirty="0" smtClean="0">
                <a:sym typeface="+mn-ea"/>
              </a:rPr>
              <a:t>！</a:t>
            </a:r>
            <a:endParaRPr lang="zh-CN" altLang="en-US" sz="3200" b="1" dirty="0" smtClean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095500" y="5046980"/>
            <a:ext cx="8345805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p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“</a:t>
            </a: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我</a:t>
            </a:r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”</a:t>
            </a: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看到老爷爷也来爬天都峰心里会说什么？</a:t>
            </a:r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</a:t>
            </a:r>
            <a:endParaRPr lang="en-US" altLang="zh-CN" sz="28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ldLvl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>
            <a:spLocks noChangeArrowheads="1"/>
          </p:cNvSpPr>
          <p:nvPr/>
        </p:nvSpPr>
        <p:spPr bwMode="auto">
          <a:xfrm>
            <a:off x="605737" y="1419876"/>
            <a:ext cx="10645359" cy="2554545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3200" dirty="0" smtClean="0"/>
              <a:t>        忽然听到背后有人叫我</a:t>
            </a:r>
            <a:r>
              <a:rPr lang="en-US" altLang="zh-CN" sz="3200" dirty="0" smtClean="0"/>
              <a:t>:“</a:t>
            </a:r>
            <a:r>
              <a:rPr lang="zh-CN" altLang="en-US" sz="3200" dirty="0" smtClean="0"/>
              <a:t>小朋友，你也来爬天都峰</a:t>
            </a:r>
            <a:r>
              <a:rPr lang="en-US" altLang="zh-CN" sz="3200" dirty="0" smtClean="0"/>
              <a:t>? ”</a:t>
            </a:r>
            <a:endParaRPr lang="en-US" altLang="zh-CN" sz="3200" dirty="0" smtClean="0"/>
          </a:p>
          <a:p>
            <a:r>
              <a:rPr lang="zh-CN" altLang="en-US" sz="3200" dirty="0" smtClean="0"/>
              <a:t>       我回头一看，是一位白发苍苍的老爷爷，年纪比我爷爷还大哩！我点点头，仰起脸，问</a:t>
            </a:r>
            <a:r>
              <a:rPr lang="en-US" altLang="zh-CN" sz="3200" dirty="0" smtClean="0"/>
              <a:t>:“</a:t>
            </a:r>
            <a:r>
              <a:rPr lang="zh-CN" altLang="en-US" sz="3200" dirty="0" smtClean="0"/>
              <a:t>老爷爷，您也来爬天都峰</a:t>
            </a:r>
            <a:r>
              <a:rPr lang="en-US" altLang="zh-CN" sz="3200" dirty="0" smtClean="0"/>
              <a:t>? ”</a:t>
            </a:r>
            <a:endParaRPr lang="en-US" altLang="zh-CN" sz="3200" dirty="0" smtClean="0"/>
          </a:p>
          <a:p>
            <a:r>
              <a:rPr lang="zh-CN" altLang="en-US" sz="3200" dirty="0" smtClean="0"/>
              <a:t>        老爷爷也点点头，说</a:t>
            </a:r>
            <a:r>
              <a:rPr lang="en-US" altLang="zh-CN" sz="3200" dirty="0" smtClean="0"/>
              <a:t>:“</a:t>
            </a:r>
            <a:r>
              <a:rPr lang="zh-CN" altLang="en-US" sz="3200" dirty="0" smtClean="0"/>
              <a:t>对，咱们一起爬吧！</a:t>
            </a:r>
            <a:r>
              <a:rPr lang="en-US" altLang="zh-CN" sz="3200" dirty="0" smtClean="0"/>
              <a:t>”</a:t>
            </a:r>
            <a:endParaRPr lang="zh-CN" altLang="en-US" sz="36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0" name="椭圆 9"/>
          <p:cNvSpPr/>
          <p:nvPr/>
        </p:nvSpPr>
        <p:spPr>
          <a:xfrm>
            <a:off x="8459379" y="1419801"/>
            <a:ext cx="466058" cy="593205"/>
          </a:xfrm>
          <a:prstGeom prst="ellipse">
            <a:avLst/>
          </a:prstGeom>
          <a:noFill/>
          <a:ln w="3175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996395" y="5119562"/>
            <a:ext cx="10339009" cy="52322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1.</a:t>
            </a: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从这两个“也”字你能读出什么？</a:t>
            </a:r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</a:t>
            </a:r>
            <a:endParaRPr lang="en-US" altLang="zh-CN" sz="28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996517" y="4536045"/>
            <a:ext cx="1402080" cy="58356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lang="zh-CN" altLang="en-US" sz="3200" b="1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问题：</a:t>
            </a:r>
            <a:endParaRPr lang="zh-CN" altLang="en-US" sz="3200" b="1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9592682" y="2895981"/>
            <a:ext cx="466058" cy="593205"/>
          </a:xfrm>
          <a:prstGeom prst="ellipse">
            <a:avLst/>
          </a:prstGeom>
          <a:noFill/>
          <a:ln w="3175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圆角矩形 14"/>
          <p:cNvSpPr/>
          <p:nvPr/>
        </p:nvSpPr>
        <p:spPr>
          <a:xfrm>
            <a:off x="996286" y="668740"/>
            <a:ext cx="1801505" cy="559558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chemeClr val="bg1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爬山前</a:t>
            </a:r>
            <a:endParaRPr lang="zh-CN" altLang="en-US" sz="3200" dirty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996395" y="5642335"/>
            <a:ext cx="10339009" cy="52322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2.</a:t>
            </a: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最后老爷爷说“对，咱们一起爬吧！”是什么意思？</a:t>
            </a:r>
            <a:endParaRPr lang="en-US" altLang="zh-CN" sz="28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/>
      <p:bldP spid="10" grpId="0" bldLvl="0" animBg="1"/>
      <p:bldP spid="12" grpId="0" bldLvl="0" animBg="1"/>
      <p:bldP spid="13" grpId="0" bldLvl="0" animBg="1"/>
      <p:bldP spid="14" grpId="0" bldLvl="0" animBg="1"/>
      <p:bldP spid="17" grpId="0" bldLvl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15588" y="1704969"/>
            <a:ext cx="10991850" cy="156845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</a:t>
            </a:r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题答案：第一个“也”可以看出老爷爷对</a:t>
            </a:r>
            <a:r>
              <a:rPr lang="en-US" altLang="zh-CN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“</a:t>
            </a:r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我</a:t>
            </a:r>
            <a:r>
              <a:rPr lang="en-US" altLang="zh-CN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”</a:t>
            </a:r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这么小来爬天都峰感到佩服。第二个“也”可以看出“我”看到比自己爷爷年龄都大的老爷爷，来爬天都峰感到震惊和佩服。</a:t>
            </a:r>
            <a:endParaRPr lang="zh-CN" altLang="en-US" sz="32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15588" y="3917836"/>
            <a:ext cx="11029950" cy="5847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2</a:t>
            </a:r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题答案：一老一小都被彼此的勇气打动，一起努力攀登高峰。</a:t>
            </a:r>
            <a:endParaRPr lang="zh-CN" altLang="en-US" sz="32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  <p:bldP spid="3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9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2261421" y="2341457"/>
            <a:ext cx="7554974" cy="43746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" name="线形标注 1 2"/>
          <p:cNvSpPr/>
          <p:nvPr/>
        </p:nvSpPr>
        <p:spPr>
          <a:xfrm>
            <a:off x="7980417" y="4102626"/>
            <a:ext cx="2664373" cy="851338"/>
          </a:xfrm>
          <a:prstGeom prst="borderCallout1">
            <a:avLst>
              <a:gd name="adj1" fmla="val 18750"/>
              <a:gd name="adj2" fmla="val -8333"/>
              <a:gd name="adj3" fmla="val 166204"/>
              <a:gd name="adj4" fmla="val -62002"/>
            </a:avLst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chemeClr val="tx1"/>
                </a:solidFill>
              </a:rPr>
              <a:t>咱们一起爬！</a:t>
            </a:r>
            <a:endParaRPr lang="zh-CN" altLang="en-US" sz="3200" dirty="0">
              <a:solidFill>
                <a:schemeClr val="tx1"/>
              </a:solidFill>
            </a:endParaRPr>
          </a:p>
        </p:txBody>
      </p:sp>
      <p:sp>
        <p:nvSpPr>
          <p:cNvPr id="4" name="线形标注 1 3"/>
          <p:cNvSpPr/>
          <p:nvPr/>
        </p:nvSpPr>
        <p:spPr>
          <a:xfrm>
            <a:off x="643320" y="2341246"/>
            <a:ext cx="2664373" cy="851338"/>
          </a:xfrm>
          <a:prstGeom prst="borderCallout1">
            <a:avLst>
              <a:gd name="adj1" fmla="val 78009"/>
              <a:gd name="adj2" fmla="val 73916"/>
              <a:gd name="adj3" fmla="val 369908"/>
              <a:gd name="adj4" fmla="val 167584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chemeClr val="tx1"/>
                </a:solidFill>
              </a:rPr>
              <a:t>好！一起爬！</a:t>
            </a:r>
            <a:endParaRPr lang="zh-CN" altLang="en-US" sz="32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/>
      <p:bldP spid="4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468020" y="1414860"/>
            <a:ext cx="9473250" cy="2062103"/>
          </a:xfrm>
          <a:prstGeom prst="rect">
            <a:avLst/>
          </a:prstGeom>
          <a:solidFill>
            <a:srgbClr val="A1C450"/>
          </a:solidFill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latin typeface="+mn-ea"/>
              </a:rPr>
              <a:t>    我奋力向峰顶爬去，一会儿攀着铁链上，一会儿手脚并用向上爬，像小猴子一样</a:t>
            </a:r>
            <a:r>
              <a:rPr lang="en-US" altLang="zh-CN" sz="3200" dirty="0" smtClean="0">
                <a:latin typeface="+mn-ea"/>
              </a:rPr>
              <a:t>……</a:t>
            </a:r>
            <a:endParaRPr lang="en-US" altLang="zh-CN" sz="3200" dirty="0" smtClean="0">
              <a:latin typeface="+mn-ea"/>
            </a:endParaRPr>
          </a:p>
          <a:p>
            <a:r>
              <a:rPr lang="zh-CN" altLang="en-US" sz="3200" dirty="0" smtClean="0">
                <a:latin typeface="+mn-ea"/>
              </a:rPr>
              <a:t>    爬呀爬，我和老爷爷，还有爸爸，终于都爬上了天都峰顶。</a:t>
            </a:r>
            <a:endParaRPr lang="zh-CN" altLang="en-US" sz="32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8" name="直接连接符 7"/>
          <p:cNvCxnSpPr/>
          <p:nvPr/>
        </p:nvCxnSpPr>
        <p:spPr>
          <a:xfrm flipV="1">
            <a:off x="2019012" y="2412124"/>
            <a:ext cx="1638589" cy="34156"/>
          </a:xfrm>
          <a:prstGeom prst="line">
            <a:avLst/>
          </a:prstGeom>
          <a:ln w="254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椭圆 17"/>
          <p:cNvSpPr/>
          <p:nvPr/>
        </p:nvSpPr>
        <p:spPr>
          <a:xfrm>
            <a:off x="2786884" y="1498225"/>
            <a:ext cx="851885" cy="585926"/>
          </a:xfrm>
          <a:prstGeom prst="ellipse">
            <a:avLst/>
          </a:prstGeom>
          <a:noFill/>
          <a:ln w="3492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>
            <a:off x="9663595" y="1497724"/>
            <a:ext cx="1009660" cy="593040"/>
          </a:xfrm>
          <a:prstGeom prst="ellipse">
            <a:avLst/>
          </a:prstGeom>
          <a:noFill/>
          <a:ln w="3492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椭圆 19"/>
          <p:cNvSpPr/>
          <p:nvPr/>
        </p:nvSpPr>
        <p:spPr>
          <a:xfrm>
            <a:off x="6054688" y="1452463"/>
            <a:ext cx="882140" cy="549758"/>
          </a:xfrm>
          <a:prstGeom prst="ellipse">
            <a:avLst/>
          </a:prstGeom>
          <a:noFill/>
          <a:ln w="3492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圆角矩形 22"/>
          <p:cNvSpPr/>
          <p:nvPr/>
        </p:nvSpPr>
        <p:spPr>
          <a:xfrm>
            <a:off x="996286" y="668740"/>
            <a:ext cx="2172583" cy="559558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chemeClr val="bg1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爬天都峰</a:t>
            </a:r>
            <a:endParaRPr lang="zh-CN" altLang="en-US" sz="3200" dirty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1280160" y="4622800"/>
            <a:ext cx="5151755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1.</a:t>
            </a: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我是怎样爬上天都峰的？</a:t>
            </a:r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</a:t>
            </a:r>
            <a:endParaRPr lang="en-US" altLang="zh-CN" sz="28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1385071" y="3998835"/>
            <a:ext cx="1402080" cy="58356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lang="zh-CN" altLang="en-US" sz="3200" b="1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问题：</a:t>
            </a:r>
            <a:endParaRPr lang="zh-CN" altLang="en-US" sz="3200" b="1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1384935" y="5443855"/>
            <a:ext cx="6837045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3.</a:t>
            </a: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从“终于”这个词语你能感受到什么？</a:t>
            </a:r>
            <a:endParaRPr lang="en-US" altLang="zh-CN" sz="28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2" name="椭圆 1"/>
          <p:cNvSpPr/>
          <p:nvPr/>
        </p:nvSpPr>
        <p:spPr>
          <a:xfrm>
            <a:off x="8374545" y="2412124"/>
            <a:ext cx="1009660" cy="593040"/>
          </a:xfrm>
          <a:prstGeom prst="ellipse">
            <a:avLst/>
          </a:prstGeom>
          <a:noFill/>
          <a:ln w="3492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6570345" y="4622800"/>
            <a:ext cx="5151755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p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老爷爷又是怎样爬的？</a:t>
            </a:r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</a:t>
            </a:r>
            <a:endParaRPr lang="en-US" altLang="zh-CN" sz="28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4" grpId="0" bldLvl="0" animBg="1"/>
      <p:bldP spid="25" grpId="0" bldLvl="0" animBg="1"/>
      <p:bldP spid="26" grpId="0" bldLvl="0" animBg="1"/>
      <p:bldP spid="2" grpId="0" bldLvl="0" animBg="1"/>
      <p:bldP spid="4" grpId="0" bldLvl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15588" y="1704969"/>
            <a:ext cx="10991850" cy="15696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</a:t>
            </a:r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题答案：“攀着铁链”“手脚并用”往上爬，爬山不容易。这里没有描写老爷爷是怎样爬山的，但从“我”怎样爬山就能想到老爷爷也和我一样手脚并用往上爬。</a:t>
            </a:r>
            <a:endParaRPr lang="zh-CN" altLang="en-US" sz="32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15588" y="3917836"/>
            <a:ext cx="11029950" cy="107632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2</a:t>
            </a:r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题答案：从</a:t>
            </a:r>
            <a:r>
              <a:rPr lang="zh-CN" altLang="en-US" sz="3200" dirty="0" smtClean="0">
                <a:solidFill>
                  <a:srgbClr val="00B0F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”终于“</a:t>
            </a:r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这个词语中体会到爬山很辛苦，而且还是这么高这么陡的天都峰。</a:t>
            </a:r>
            <a:endParaRPr lang="zh-CN" altLang="en-US" sz="32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4" name="TextBox 2"/>
          <p:cNvSpPr txBox="1"/>
          <p:nvPr/>
        </p:nvSpPr>
        <p:spPr>
          <a:xfrm>
            <a:off x="684143" y="5222126"/>
            <a:ext cx="11029950" cy="58356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p>
            <a:r>
              <a:rPr lang="zh-CN" altLang="en-US" sz="3200" dirty="0" smtClean="0">
                <a:solidFill>
                  <a:srgbClr val="00B0F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”终于“</a:t>
            </a:r>
            <a:r>
              <a:rPr lang="zh-CN" altLang="en-US" sz="3200" dirty="0" smtClean="0">
                <a:gradFill>
                  <a:gsLst>
                    <a:gs pos="0">
                      <a:srgbClr val="14CD68"/>
                    </a:gs>
                    <a:gs pos="100000">
                      <a:srgbClr val="035C7D"/>
                    </a:gs>
                  </a:gsLst>
                  <a:lin scaled="0"/>
                </a:gra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用于</a:t>
            </a:r>
            <a:r>
              <a:rPr lang="zh-CN" altLang="en-US" sz="3200" dirty="0" smtClean="0">
                <a:gradFill>
                  <a:gsLst>
                    <a:gs pos="0">
                      <a:srgbClr val="14CD68"/>
                    </a:gs>
                    <a:gs pos="100000">
                      <a:srgbClr val="035C7D"/>
                    </a:gs>
                  </a:gsLst>
                  <a:lin scaled="0"/>
                </a:gra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经过等待和努力之后出现的情况。</a:t>
            </a:r>
            <a:endParaRPr lang="zh-CN" altLang="en-US" sz="3200" dirty="0" smtClean="0">
              <a:gradFill>
                <a:gsLst>
                  <a:gs pos="0">
                    <a:srgbClr val="14CD68"/>
                  </a:gs>
                  <a:gs pos="100000">
                    <a:srgbClr val="035C7D"/>
                  </a:gs>
                </a:gsLst>
                <a:lin scaled="0"/>
              </a:gra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  <p:bldP spid="3" grpId="0" bldLvl="0" animBg="1"/>
      <p:bldP spid="4" grpId="0" bldLvl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422288" y="1446756"/>
            <a:ext cx="8780018" cy="1811043"/>
          </a:xfrm>
          <a:prstGeom prst="rect">
            <a:avLst/>
          </a:prstGeom>
          <a:solidFill>
            <a:srgbClr val="A1C450"/>
          </a:solidFill>
          <a:ln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3200" dirty="0" smtClean="0">
                <a:solidFill>
                  <a:schemeClr val="tx1"/>
                </a:solidFill>
                <a:latin typeface="+mn-ea"/>
              </a:rPr>
              <a:t>    在鲫鱼背前，爸爸给我和老爷爷照了一张相，留作纪念。老爷爷拉拉我的小辫子，笑呵呵地说</a:t>
            </a:r>
            <a:r>
              <a:rPr lang="en-US" altLang="zh-CN" sz="3200" dirty="0" smtClean="0">
                <a:solidFill>
                  <a:schemeClr val="tx1"/>
                </a:solidFill>
                <a:latin typeface="+mn-ea"/>
              </a:rPr>
              <a:t>:"</a:t>
            </a:r>
            <a:r>
              <a:rPr lang="zh-CN" altLang="en-US" sz="3200" dirty="0" smtClean="0">
                <a:solidFill>
                  <a:schemeClr val="tx1"/>
                </a:solidFill>
                <a:latin typeface="+mn-ea"/>
              </a:rPr>
              <a:t>谢谢你啦，小朋友。要不是你的勇气鼓舞我，我还下不了决心哩</a:t>
            </a:r>
            <a:r>
              <a:rPr lang="en-US" altLang="zh-CN" sz="3200" dirty="0" smtClean="0">
                <a:solidFill>
                  <a:schemeClr val="tx1"/>
                </a:solidFill>
                <a:latin typeface="+mn-ea"/>
              </a:rPr>
              <a:t>!</a:t>
            </a:r>
            <a:r>
              <a:rPr lang="zh-CN" altLang="en-US" sz="3200" dirty="0" smtClean="0">
                <a:solidFill>
                  <a:schemeClr val="tx1"/>
                </a:solidFill>
                <a:latin typeface="+mn-ea"/>
              </a:rPr>
              <a:t>现在居然爬上来了</a:t>
            </a:r>
            <a:r>
              <a:rPr lang="en-US" altLang="zh-CN" sz="3200" dirty="0" smtClean="0">
                <a:solidFill>
                  <a:schemeClr val="tx1"/>
                </a:solidFill>
                <a:latin typeface="+mn-ea"/>
              </a:rPr>
              <a:t>!"</a:t>
            </a:r>
            <a:endParaRPr lang="zh-CN" altLang="en-US" sz="32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5691505" y="2825115"/>
            <a:ext cx="808355" cy="549910"/>
          </a:xfrm>
          <a:prstGeom prst="ellipse">
            <a:avLst/>
          </a:prstGeom>
          <a:noFill/>
          <a:ln w="3492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/>
          <p:cNvSpPr/>
          <p:nvPr/>
        </p:nvSpPr>
        <p:spPr>
          <a:xfrm>
            <a:off x="1280174" y="4622992"/>
            <a:ext cx="10339009" cy="52322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从“居然”这个词语你体会到了什么？</a:t>
            </a:r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</a:t>
            </a:r>
            <a:endParaRPr lang="en-US" altLang="zh-CN" sz="28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385071" y="3998835"/>
            <a:ext cx="1402080" cy="58356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lang="zh-CN" altLang="en-US" sz="3200" b="1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问题：</a:t>
            </a:r>
            <a:endParaRPr lang="zh-CN" altLang="en-US" sz="3200" b="1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295939" y="5521627"/>
            <a:ext cx="10339009" cy="95313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要不是受到小姑娘勇气的鼓舞，</a:t>
            </a:r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“</a:t>
            </a: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老爷爷</a:t>
            </a:r>
            <a:r>
              <a:rPr lang="en-US" altLang="zh-CN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”</a:t>
            </a:r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自己也想不到能爬上天都峰。</a:t>
            </a:r>
            <a:endParaRPr lang="en-US" altLang="zh-CN" sz="28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8" name="圆角矩形 7"/>
          <p:cNvSpPr/>
          <p:nvPr/>
        </p:nvSpPr>
        <p:spPr>
          <a:xfrm>
            <a:off x="996286" y="668740"/>
            <a:ext cx="2172583" cy="559558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chemeClr val="bg1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登上峰顶</a:t>
            </a:r>
            <a:endParaRPr lang="zh-CN" altLang="en-US" sz="3200" dirty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ldLvl="0" animBg="1"/>
      <p:bldP spid="5" grpId="0" bldLvl="0" animBg="1"/>
      <p:bldP spid="6" grpId="0" bldLvl="0" animBg="1"/>
      <p:bldP spid="7" grpId="0" bldLvl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023450" y="1538998"/>
            <a:ext cx="10075473" cy="2062103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zh-CN" sz="3200" b="1" dirty="0" smtClean="0">
                <a:solidFill>
                  <a:srgbClr val="C00000"/>
                </a:solidFill>
                <a:latin typeface="+mn-ea"/>
              </a:rPr>
              <a:t>    </a:t>
            </a:r>
            <a:r>
              <a:rPr lang="en-US" altLang="zh-CN" sz="3200" dirty="0" smtClean="0">
                <a:latin typeface="+mn-ea"/>
              </a:rPr>
              <a:t>"</a:t>
            </a:r>
            <a:r>
              <a:rPr lang="zh-CN" altLang="en-US" sz="3200" dirty="0" smtClean="0">
                <a:latin typeface="+mn-ea"/>
              </a:rPr>
              <a:t>不，老爷爷，我是看您也要爬天都峰，才有勇气向上爬的</a:t>
            </a:r>
            <a:r>
              <a:rPr lang="en-US" altLang="zh-CN" sz="3200" dirty="0" smtClean="0">
                <a:latin typeface="+mn-ea"/>
              </a:rPr>
              <a:t>!</a:t>
            </a:r>
            <a:r>
              <a:rPr lang="zh-CN" altLang="en-US" sz="3200" dirty="0" smtClean="0">
                <a:latin typeface="+mn-ea"/>
              </a:rPr>
              <a:t>我应该谢谢您</a:t>
            </a:r>
            <a:r>
              <a:rPr lang="en-US" altLang="zh-CN" sz="3200" dirty="0" smtClean="0">
                <a:latin typeface="+mn-ea"/>
              </a:rPr>
              <a:t>!"</a:t>
            </a:r>
            <a:endParaRPr lang="en-US" altLang="zh-CN" sz="3200" dirty="0" smtClean="0">
              <a:latin typeface="+mn-ea"/>
            </a:endParaRPr>
          </a:p>
          <a:p>
            <a:r>
              <a:rPr lang="zh-CN" altLang="en-US" sz="3200" dirty="0" smtClean="0">
                <a:latin typeface="+mn-ea"/>
              </a:rPr>
              <a:t>    爸爸听了，笑着说</a:t>
            </a:r>
            <a:r>
              <a:rPr lang="en-US" altLang="zh-CN" sz="3200" dirty="0" smtClean="0">
                <a:latin typeface="+mn-ea"/>
              </a:rPr>
              <a:t>:"</a:t>
            </a:r>
            <a:r>
              <a:rPr lang="zh-CN" altLang="en-US" sz="3200" dirty="0" smtClean="0">
                <a:latin typeface="+mn-ea"/>
              </a:rPr>
              <a:t>你们这一老一小真有意思，都会从别人身上汲取力量</a:t>
            </a:r>
            <a:r>
              <a:rPr lang="en-US" altLang="zh-CN" sz="3200" dirty="0" smtClean="0">
                <a:latin typeface="+mn-ea"/>
              </a:rPr>
              <a:t>!”</a:t>
            </a:r>
            <a:endParaRPr lang="en-US" altLang="zh-CN" sz="3200" b="1" dirty="0" smtClean="0">
              <a:solidFill>
                <a:srgbClr val="E04236"/>
              </a:solidFill>
              <a:latin typeface="+mn-ea"/>
            </a:endParaRPr>
          </a:p>
        </p:txBody>
      </p:sp>
      <p:cxnSp>
        <p:nvCxnSpPr>
          <p:cNvPr id="9" name="直接连接符 8"/>
          <p:cNvCxnSpPr/>
          <p:nvPr/>
        </p:nvCxnSpPr>
        <p:spPr>
          <a:xfrm>
            <a:off x="5675586" y="3090041"/>
            <a:ext cx="5139559" cy="1588"/>
          </a:xfrm>
          <a:prstGeom prst="line">
            <a:avLst/>
          </a:prstGeom>
          <a:ln w="381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flipV="1">
            <a:off x="1103586" y="3547241"/>
            <a:ext cx="4272455" cy="15765"/>
          </a:xfrm>
          <a:prstGeom prst="line">
            <a:avLst/>
          </a:prstGeom>
          <a:ln w="381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矩形 12"/>
          <p:cNvSpPr/>
          <p:nvPr/>
        </p:nvSpPr>
        <p:spPr>
          <a:xfrm>
            <a:off x="1280174" y="4622992"/>
            <a:ext cx="10339009" cy="52322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从爸爸说的话中你明白了什么道理？</a:t>
            </a:r>
            <a:endParaRPr lang="en-US" altLang="zh-CN" sz="28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1385071" y="3998835"/>
            <a:ext cx="1402080" cy="58356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lang="zh-CN" altLang="en-US" sz="3200" b="1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问题：</a:t>
            </a:r>
            <a:endParaRPr lang="zh-CN" altLang="en-US" sz="3200" b="1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1280174" y="5332440"/>
            <a:ext cx="10339009" cy="95410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gradFill>
                  <a:gsLst>
                    <a:gs pos="0">
                      <a:srgbClr val="14CD68"/>
                    </a:gs>
                    <a:gs pos="100000">
                      <a:srgbClr val="0B6E38"/>
                    </a:gs>
                  </a:gsLst>
                  <a:lin scaled="0"/>
                </a:gra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在人与人相处中，要相互学习，相互鼓励，共同进步，不管多大的困难也能克服。</a:t>
            </a:r>
            <a:endParaRPr lang="zh-CN" altLang="en-US" sz="2800" dirty="0" smtClean="0">
              <a:gradFill>
                <a:gsLst>
                  <a:gs pos="0">
                    <a:srgbClr val="14CD68"/>
                  </a:gs>
                  <a:gs pos="100000">
                    <a:srgbClr val="0B6E38"/>
                  </a:gs>
                </a:gsLst>
                <a:lin scaled="0"/>
              </a:gra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ldLvl="0" animBg="1"/>
      <p:bldP spid="14" grpId="0" bldLvl="0" animBg="1"/>
      <p:bldP spid="15" grpId="0" bldLvl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377825" y="799465"/>
            <a:ext cx="11435715" cy="15684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《爬天都峰》通过一个小姑娘和老爷爷受到对方</a:t>
            </a:r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勇气的鼓励爬上峰顶的事，告诉我们在人与人相处中，要</a:t>
            </a:r>
            <a:r>
              <a:rPr lang="zh-CN" altLang="en-US" sz="3200" dirty="0" smtClean="0">
                <a:solidFill>
                  <a:srgbClr val="00B05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相互学习，相互鼓励</a:t>
            </a:r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，</a:t>
            </a:r>
            <a:r>
              <a:rPr lang="zh-CN" altLang="en-US" sz="3200" dirty="0" smtClean="0">
                <a:gradFill>
                  <a:gsLst>
                    <a:gs pos="0">
                      <a:srgbClr val="14CD68"/>
                    </a:gs>
                    <a:gs pos="100000">
                      <a:srgbClr val="0B6E38"/>
                    </a:gs>
                  </a:gsLst>
                  <a:lin scaled="0"/>
                </a:gra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只要有决心，有勇气，任何困难都可以克服。 </a:t>
            </a:r>
            <a:endParaRPr lang="zh-CN" altLang="en-US" sz="3200" dirty="0" smtClean="0">
              <a:gradFill>
                <a:gsLst>
                  <a:gs pos="0">
                    <a:srgbClr val="14CD68"/>
                  </a:gs>
                  <a:gs pos="100000">
                    <a:srgbClr val="0B6E38"/>
                  </a:gs>
                </a:gsLst>
                <a:lin scaled="0"/>
              </a:gra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8194" name="Picture 2" descr="https://youimg1.c-ctrip.com/target/100e0j000000adjfi31CA.jpg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3208809" y="2686615"/>
            <a:ext cx="5774449" cy="3400856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1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3380" y="554355"/>
            <a:ext cx="11537950" cy="181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2800" dirty="0" smtClean="0">
                <a:solidFill>
                  <a:schemeClr val="accent1">
                    <a:lumMod val="75000"/>
                  </a:schemeClr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天都峰</a:t>
            </a:r>
            <a:r>
              <a:rPr lang="zh-CN" altLang="en-US" sz="2800" dirty="0" smtClean="0">
                <a:latin typeface="黑体" panose="02010609060101010101" pitchFamily="49" charset="-122"/>
                <a:ea typeface="黑体" panose="02010609060101010101" pitchFamily="49" charset="-122"/>
              </a:rPr>
              <a:t>，峰体拔地摩天，险峭峻奇，是黄山群峰之中最为雄伟壮观，最为</a:t>
            </a:r>
            <a:r>
              <a:rPr lang="zh-CN" altLang="en-US" sz="2800" dirty="0" smtClean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奇险</a:t>
            </a:r>
            <a:r>
              <a:rPr lang="zh-CN" altLang="en-US" sz="2800" dirty="0" smtClean="0">
                <a:latin typeface="黑体" panose="02010609060101010101" pitchFamily="49" charset="-122"/>
                <a:ea typeface="黑体" panose="02010609060101010101" pitchFamily="49" charset="-122"/>
              </a:rPr>
              <a:t>的山峰。虽然高度不及莲花峰和光明顶，但在黄山群峰中，最为雄伟壮丽，堪称“</a:t>
            </a:r>
            <a:r>
              <a:rPr lang="zh-CN" altLang="en-US" sz="2800" dirty="0" smtClean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黄山第一峰</a:t>
            </a:r>
            <a:r>
              <a:rPr lang="zh-CN" altLang="en-US" sz="2800" dirty="0" smtClean="0">
                <a:latin typeface="黑体" panose="02010609060101010101" pitchFamily="49" charset="-122"/>
                <a:ea typeface="黑体" panose="02010609060101010101" pitchFamily="49" charset="-122"/>
              </a:rPr>
              <a:t>”因此天都峰是到黄山的游客们，最喜欢攀登的一座山峰。</a:t>
            </a:r>
            <a:endParaRPr lang="zh-CN" altLang="en-US" sz="2800" dirty="0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pic>
        <p:nvPicPr>
          <p:cNvPr id="47106" name="Picture 2" descr="http://pic33.nipic.com/20130914/13641425_105004480149_2.jpg"/>
          <p:cNvPicPr>
            <a:picLocks noChangeAspect="1" noChangeArrowheads="1"/>
          </p:cNvPicPr>
          <p:nvPr/>
        </p:nvPicPr>
        <p:blipFill>
          <a:blip r:embed="rId2"/>
          <a:srcRect b="5258"/>
          <a:stretch>
            <a:fillRect/>
          </a:stretch>
        </p:blipFill>
        <p:spPr bwMode="auto">
          <a:xfrm>
            <a:off x="1936199" y="2508374"/>
            <a:ext cx="7429500" cy="3943558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7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551180" y="765175"/>
            <a:ext cx="7493000" cy="8299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zh-CN" altLang="en-US" sz="3200" dirty="0" smtClean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一、读一读，用画线的字说一句话。</a:t>
            </a:r>
            <a:endParaRPr lang="zh-CN" altLang="en-US" sz="3200" dirty="0" smtClean="0">
              <a:solidFill>
                <a:prstClr val="black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矩形 13"/>
          <p:cNvSpPr>
            <a:spLocks noChangeArrowheads="1"/>
          </p:cNvSpPr>
          <p:nvPr/>
        </p:nvSpPr>
        <p:spPr bwMode="auto">
          <a:xfrm>
            <a:off x="603885" y="2109470"/>
            <a:ext cx="11171555" cy="11988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3600" dirty="0" smtClean="0">
                <a:latin typeface="+mn-ea"/>
              </a:rPr>
              <a:t>谢谢你啦，小朋友。要不是你的勇气鼓舞我，我还下不了决心哩</a:t>
            </a:r>
            <a:r>
              <a:rPr lang="en-US" altLang="zh-CN" sz="3600" dirty="0" smtClean="0">
                <a:latin typeface="+mn-ea"/>
              </a:rPr>
              <a:t>!</a:t>
            </a:r>
            <a:r>
              <a:rPr lang="zh-CN" altLang="en-US" sz="3600" dirty="0" smtClean="0">
                <a:latin typeface="+mn-ea"/>
              </a:rPr>
              <a:t>现在居然爬上来了。</a:t>
            </a:r>
            <a:endParaRPr lang="zh-CN" altLang="en-US" sz="3600" b="1" dirty="0" smtClean="0">
              <a:solidFill>
                <a:srgbClr val="E04236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1841500" y="5038090"/>
            <a:ext cx="8508365" cy="5835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</a:rPr>
              <a:t>一向早早来到学校的小明，今天居然迟到了。</a:t>
            </a:r>
            <a:endParaRPr lang="zh-CN" altLang="en-US" sz="3200" dirty="0" smtClean="0"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3713480" y="3299460"/>
            <a:ext cx="847090" cy="8890"/>
          </a:xfrm>
          <a:prstGeom prst="line">
            <a:avLst/>
          </a:prstGeom>
          <a:ln w="381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矩形 1"/>
          <p:cNvSpPr>
            <a:spLocks noChangeArrowheads="1"/>
          </p:cNvSpPr>
          <p:nvPr/>
        </p:nvSpPr>
        <p:spPr bwMode="auto">
          <a:xfrm>
            <a:off x="697865" y="3751580"/>
            <a:ext cx="11171555" cy="11988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p>
            <a:r>
              <a:rPr lang="en-US" altLang="zh-CN" sz="3600" dirty="0" smtClean="0">
                <a:latin typeface="+mn-ea"/>
              </a:rPr>
              <a:t>“</a:t>
            </a:r>
            <a:r>
              <a:rPr lang="zh-CN" altLang="en-US" sz="3600" dirty="0" smtClean="0">
                <a:latin typeface="+mn-ea"/>
              </a:rPr>
              <a:t>居然</a:t>
            </a:r>
            <a:r>
              <a:rPr lang="en-US" altLang="zh-CN" sz="3600" dirty="0" smtClean="0">
                <a:latin typeface="+mn-ea"/>
              </a:rPr>
              <a:t>”</a:t>
            </a:r>
            <a:r>
              <a:rPr lang="zh-CN" altLang="en-US" sz="3600" dirty="0" smtClean="0">
                <a:latin typeface="+mn-ea"/>
              </a:rPr>
              <a:t>同义词</a:t>
            </a:r>
            <a:r>
              <a:rPr lang="en-US" altLang="zh-CN" sz="3600" dirty="0" smtClean="0">
                <a:latin typeface="+mn-ea"/>
              </a:rPr>
              <a:t>“竟然”表示出乎预料</a:t>
            </a:r>
            <a:r>
              <a:rPr lang="zh-CN" altLang="en-US" sz="3600" dirty="0" smtClean="0">
                <a:latin typeface="+mn-ea"/>
              </a:rPr>
              <a:t>的意思。</a:t>
            </a:r>
            <a:endParaRPr lang="zh-CN" altLang="en-US" sz="3600" dirty="0" smtClean="0">
              <a:latin typeface="+mn-ea"/>
            </a:endParaRPr>
          </a:p>
          <a:p>
            <a:r>
              <a:rPr lang="zh-CN" altLang="en-US" sz="3600" dirty="0" smtClean="0">
                <a:latin typeface="+mn-ea"/>
                <a:sym typeface="+mn-ea"/>
              </a:rPr>
              <a:t>反义词：</a:t>
            </a:r>
            <a:r>
              <a:rPr lang="en-US" altLang="zh-CN" sz="3600" dirty="0" smtClean="0">
                <a:latin typeface="+mn-ea"/>
                <a:sym typeface="+mn-ea"/>
              </a:rPr>
              <a:t>“</a:t>
            </a:r>
            <a:r>
              <a:rPr lang="zh-CN" altLang="en-US" sz="3600" dirty="0" smtClean="0">
                <a:latin typeface="+mn-ea"/>
              </a:rPr>
              <a:t>当然</a:t>
            </a:r>
            <a:r>
              <a:rPr lang="en-US" altLang="zh-CN" sz="3600" dirty="0" smtClean="0">
                <a:latin typeface="+mn-ea"/>
              </a:rPr>
              <a:t>”</a:t>
            </a:r>
            <a:endParaRPr lang="zh-CN" altLang="en-US" sz="3600" dirty="0" smtClean="0">
              <a:latin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4" grpId="0"/>
      <p:bldP spid="18" grpId="0"/>
      <p:bldP spid="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/>
        </p:nvSpPr>
        <p:spPr>
          <a:xfrm>
            <a:off x="459105" y="1831340"/>
            <a:ext cx="5015230" cy="34150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720090"/>
            <a:r>
              <a:rPr lang="en-US" altLang="zh-CN" sz="3600" b="1" dirty="0" smtClean="0">
                <a:latin typeface="+mn-ea"/>
                <a:cs typeface="+mn-ea"/>
              </a:rPr>
              <a:t> </a:t>
            </a:r>
            <a:r>
              <a:rPr lang="zh-CN" altLang="en-US" sz="3600" b="1" dirty="0" smtClean="0">
                <a:latin typeface="+mn-ea"/>
                <a:cs typeface="+mn-ea"/>
              </a:rPr>
              <a:t>游黄山题汤院壁</a:t>
            </a:r>
            <a:endParaRPr lang="en-US" altLang="zh-CN" sz="3600" b="1" dirty="0" smtClean="0">
              <a:latin typeface="+mn-ea"/>
              <a:cs typeface="+mn-ea"/>
            </a:endParaRPr>
          </a:p>
          <a:p>
            <a:pPr indent="720090"/>
            <a:r>
              <a:rPr lang="zh-CN" altLang="en-US" sz="3600" b="1" dirty="0" smtClean="0">
                <a:latin typeface="+mn-ea"/>
                <a:cs typeface="+mn-ea"/>
              </a:rPr>
              <a:t>   </a:t>
            </a:r>
            <a:endParaRPr lang="en-US" altLang="zh-CN" sz="3600" b="1" dirty="0" smtClean="0">
              <a:latin typeface="+mn-ea"/>
              <a:cs typeface="+mn-ea"/>
            </a:endParaRPr>
          </a:p>
          <a:p>
            <a:pPr indent="720090"/>
            <a:r>
              <a:rPr lang="zh-CN" altLang="en-US" sz="3600" b="1" dirty="0" smtClean="0">
                <a:latin typeface="+mn-ea"/>
                <a:cs typeface="+mn-ea"/>
              </a:rPr>
              <a:t> 何年白日骑鸾鹤，</a:t>
            </a:r>
            <a:endParaRPr lang="en-US" altLang="zh-CN" sz="3600" b="1" dirty="0" smtClean="0">
              <a:latin typeface="+mn-ea"/>
              <a:cs typeface="+mn-ea"/>
            </a:endParaRPr>
          </a:p>
          <a:p>
            <a:pPr indent="720090"/>
            <a:r>
              <a:rPr lang="zh-CN" altLang="en-US" sz="3600" b="1" dirty="0" smtClean="0">
                <a:latin typeface="+mn-ea"/>
                <a:cs typeface="+mn-ea"/>
              </a:rPr>
              <a:t> 踏碎天都峰上云。 </a:t>
            </a:r>
            <a:endParaRPr lang="en-US" altLang="zh-CN" sz="3600" b="1" dirty="0" smtClean="0">
              <a:latin typeface="+mn-ea"/>
              <a:cs typeface="+mn-ea"/>
            </a:endParaRPr>
          </a:p>
          <a:p>
            <a:pPr indent="720090"/>
            <a:r>
              <a:rPr lang="zh-CN" altLang="en-US" sz="3600" b="1" dirty="0" smtClean="0">
                <a:latin typeface="+mn-ea"/>
                <a:cs typeface="+mn-ea"/>
              </a:rPr>
              <a:t> 欲起轩辕问九鼎，</a:t>
            </a:r>
            <a:endParaRPr lang="en-US" altLang="zh-CN" sz="3600" b="1" dirty="0" smtClean="0">
              <a:latin typeface="+mn-ea"/>
              <a:cs typeface="+mn-ea"/>
            </a:endParaRPr>
          </a:p>
          <a:p>
            <a:pPr indent="720090"/>
            <a:r>
              <a:rPr lang="zh-CN" altLang="en-US" sz="3600" b="1" dirty="0" smtClean="0">
                <a:latin typeface="+mn-ea"/>
                <a:cs typeface="+mn-ea"/>
              </a:rPr>
              <a:t> 道衣重侍玉虚君。</a:t>
            </a:r>
            <a:endParaRPr lang="zh-CN" altLang="en-US" sz="3600" b="1" dirty="0">
              <a:latin typeface="+mn-ea"/>
              <a:cs typeface="+mn-ea"/>
            </a:endParaRPr>
          </a:p>
        </p:txBody>
      </p:sp>
      <p:pic>
        <p:nvPicPr>
          <p:cNvPr id="4098" name="Picture 2" descr="https://p1.ifengimg.com/a/2016_37/610b85f81a48ce0_size261_w668_h450.png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5474248" y="1457160"/>
            <a:ext cx="6181725" cy="4162426"/>
          </a:xfrm>
          <a:prstGeom prst="rect">
            <a:avLst/>
          </a:prstGeom>
          <a:noFill/>
        </p:spPr>
      </p:pic>
      <p:sp>
        <p:nvSpPr>
          <p:cNvPr id="2" name="文本框 1"/>
          <p:cNvSpPr txBox="1"/>
          <p:nvPr/>
        </p:nvSpPr>
        <p:spPr>
          <a:xfrm>
            <a:off x="3246120" y="2473960"/>
            <a:ext cx="1217930" cy="36830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zh-CN" altLang="en-US" b="1" dirty="0" smtClean="0">
                <a:latin typeface="+mn-ea"/>
                <a:cs typeface="+mn-ea"/>
                <a:sym typeface="+mn-ea"/>
              </a:rPr>
              <a:t>明</a:t>
            </a:r>
            <a:r>
              <a:rPr lang="en-US" altLang="zh-CN" b="1" dirty="0" smtClean="0">
                <a:latin typeface="+mn-ea"/>
                <a:cs typeface="+mn-ea"/>
                <a:sym typeface="+mn-ea"/>
              </a:rPr>
              <a:t>.</a:t>
            </a:r>
            <a:r>
              <a:rPr lang="zh-CN" altLang="en-US" b="1" dirty="0" smtClean="0">
                <a:latin typeface="+mn-ea"/>
                <a:cs typeface="+mn-ea"/>
                <a:sym typeface="+mn-ea"/>
              </a:rPr>
              <a:t>罗洪先</a:t>
            </a:r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/>
          <p:cNvSpPr txBox="1"/>
          <p:nvPr/>
        </p:nvSpPr>
        <p:spPr>
          <a:xfrm>
            <a:off x="1191260" y="1111250"/>
            <a:ext cx="981011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作者写爬天都峰，为什么要用“爬”而不用“登”字？</a:t>
            </a:r>
            <a:endParaRPr lang="zh-CN" altLang="en-US" sz="32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23554" name="Picture 2" descr="https://image2.cqcb.com/d/file/travel/flight1/2017-03-30/252739b3a5b02ff54e819cde8166ad05.jpg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3614407" y="2206652"/>
            <a:ext cx="4962525" cy="314325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23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1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198826" y="3515363"/>
            <a:ext cx="5059680" cy="1076325"/>
          </a:xfrm>
          <a:prstGeom prst="rect">
            <a:avLst/>
          </a:prstGeom>
          <a:solidFill>
            <a:srgbClr val="A1C450"/>
          </a:solidFill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rgbClr val="00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时间、地点和事件，为下面</a:t>
            </a:r>
            <a:endParaRPr lang="en-US" altLang="zh-CN" sz="3200" dirty="0" smtClean="0">
              <a:solidFill>
                <a:srgbClr val="000000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  <a:p>
            <a:r>
              <a:rPr lang="zh-CN" altLang="en-US" sz="3200" dirty="0" smtClean="0">
                <a:solidFill>
                  <a:srgbClr val="00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遇到老爷爷埋下伏笔。</a:t>
            </a:r>
            <a:endParaRPr lang="zh-CN" altLang="en-US" sz="3200" dirty="0">
              <a:solidFill>
                <a:srgbClr val="000000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16" name="矩形 9"/>
          <p:cNvSpPr>
            <a:spLocks noChangeArrowheads="1"/>
          </p:cNvSpPr>
          <p:nvPr/>
        </p:nvSpPr>
        <p:spPr bwMode="auto">
          <a:xfrm>
            <a:off x="1864449" y="1860906"/>
            <a:ext cx="7539037" cy="584775"/>
          </a:xfrm>
          <a:prstGeom prst="rect">
            <a:avLst/>
          </a:prstGeom>
          <a:noFill/>
          <a:ln w="9525">
            <a:solidFill>
              <a:srgbClr val="A1C450"/>
            </a:solidFill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3200" dirty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　　</a:t>
            </a:r>
            <a:r>
              <a:rPr lang="zh-CN" altLang="en-US" sz="32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假日里，爸爸带我去黄山，</a:t>
            </a:r>
            <a:r>
              <a:rPr lang="zh-CN" altLang="en-US" sz="3200" dirty="0" smtClean="0">
                <a:solidFill>
                  <a:srgbClr val="C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爬</a:t>
            </a:r>
            <a:r>
              <a:rPr lang="zh-CN" altLang="en-US" sz="3200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天都峰。</a:t>
            </a:r>
            <a:endParaRPr lang="zh-CN" altLang="en-US" sz="32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5" name="矩形标注 14"/>
          <p:cNvSpPr/>
          <p:nvPr/>
        </p:nvSpPr>
        <p:spPr>
          <a:xfrm>
            <a:off x="406392" y="714407"/>
            <a:ext cx="2495550" cy="819150"/>
          </a:xfrm>
          <a:prstGeom prst="wedgeRectCallout">
            <a:avLst>
              <a:gd name="adj1" fmla="val 45527"/>
              <a:gd name="adj2" fmla="val 70936"/>
            </a:avLst>
          </a:prstGeom>
          <a:solidFill>
            <a:srgbClr val="A1C450"/>
          </a:solidFill>
          <a:ln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600" b="1" dirty="0" smtClean="0">
                <a:solidFill>
                  <a:srgbClr val="00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介绍时间</a:t>
            </a:r>
            <a:endParaRPr lang="zh-CN" altLang="en-US" sz="3600" b="1" dirty="0">
              <a:solidFill>
                <a:srgbClr val="000000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2745188" y="1919163"/>
            <a:ext cx="901147" cy="424455"/>
          </a:xfrm>
          <a:prstGeom prst="roundRect">
            <a:avLst/>
          </a:prstGeom>
          <a:noFill/>
          <a:ln w="3175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0" name="直接连接符 29"/>
          <p:cNvCxnSpPr/>
          <p:nvPr/>
        </p:nvCxnSpPr>
        <p:spPr>
          <a:xfrm>
            <a:off x="7628908" y="2417109"/>
            <a:ext cx="1633927" cy="14991"/>
          </a:xfrm>
          <a:prstGeom prst="line">
            <a:avLst/>
          </a:prstGeom>
          <a:ln w="381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矩形标注 19"/>
          <p:cNvSpPr/>
          <p:nvPr/>
        </p:nvSpPr>
        <p:spPr>
          <a:xfrm>
            <a:off x="7540486" y="674650"/>
            <a:ext cx="1589977" cy="819150"/>
          </a:xfrm>
          <a:prstGeom prst="wedgeRectCallout">
            <a:avLst>
              <a:gd name="adj1" fmla="val 30524"/>
              <a:gd name="adj2" fmla="val 75789"/>
            </a:avLst>
          </a:prstGeom>
          <a:solidFill>
            <a:srgbClr val="A1C450"/>
          </a:solidFill>
          <a:ln>
            <a:solidFill>
              <a:srgbClr val="A1C4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600" b="1" dirty="0" smtClean="0">
                <a:solidFill>
                  <a:srgbClr val="00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事件</a:t>
            </a:r>
            <a:endParaRPr lang="zh-CN" altLang="en-US" sz="3600" b="1" dirty="0">
              <a:solidFill>
                <a:srgbClr val="000000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6379293" y="1918528"/>
            <a:ext cx="901147" cy="424455"/>
          </a:xfrm>
          <a:prstGeom prst="roundRect">
            <a:avLst/>
          </a:prstGeom>
          <a:noFill/>
          <a:ln w="3175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15" grpId="0" bldLvl="0" animBg="1"/>
      <p:bldP spid="18" grpId="0" bldLvl="0" animBg="1"/>
      <p:bldP spid="20" grpId="0" bldLvl="0" animBg="1"/>
      <p:bldP spid="2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/>
        </p:nvSpPr>
        <p:spPr>
          <a:xfrm>
            <a:off x="4763069" y="2470245"/>
            <a:ext cx="4148919" cy="518614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/>
          <p:cNvSpPr/>
          <p:nvPr/>
        </p:nvSpPr>
        <p:spPr>
          <a:xfrm>
            <a:off x="1501254" y="1910687"/>
            <a:ext cx="2661313" cy="518614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477654" y="1406342"/>
            <a:ext cx="8782050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32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我站在天都峰脚下抬头望</a:t>
            </a:r>
            <a:r>
              <a:rPr lang="en-US" altLang="zh-CN" sz="32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:</a:t>
            </a:r>
            <a:r>
              <a:rPr lang="zh-CN" altLang="en-US" sz="32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啊，峰顶这么高，在云彩上面哩</a:t>
            </a:r>
            <a:r>
              <a:rPr lang="en-US" altLang="zh-CN" sz="32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!</a:t>
            </a:r>
            <a:r>
              <a:rPr lang="zh-CN" altLang="en-US" sz="32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我爬得上去吗</a:t>
            </a:r>
            <a:r>
              <a:rPr lang="en-US" altLang="zh-CN" sz="32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?</a:t>
            </a:r>
            <a:r>
              <a:rPr lang="zh-CN" altLang="en-US" sz="32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再看看笔陡的石级，石级边上的铁链，似乎是从天上挂下来的，真叫人发颤</a:t>
            </a:r>
            <a:r>
              <a:rPr lang="en-US" altLang="zh-CN" sz="32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!</a:t>
            </a:r>
            <a:endParaRPr lang="zh-CN" altLang="en-US" sz="3200" b="1" dirty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063809" y="3824648"/>
            <a:ext cx="4660250" cy="1138773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zh-CN" altLang="en-US" sz="36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问题：</a:t>
            </a:r>
            <a:endParaRPr lang="en-US" altLang="zh-CN" sz="3600" dirty="0" smtClean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r>
              <a:rPr lang="en-US" altLang="zh-CN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1.</a:t>
            </a:r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这是怎样一座山？</a:t>
            </a:r>
            <a:r>
              <a:rPr lang="en-US" altLang="zh-CN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</a:t>
            </a:r>
            <a:endParaRPr lang="zh-CN" altLang="en-US" sz="3200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cxnSp>
        <p:nvCxnSpPr>
          <p:cNvPr id="8" name="直接连接符 7"/>
          <p:cNvCxnSpPr/>
          <p:nvPr/>
        </p:nvCxnSpPr>
        <p:spPr>
          <a:xfrm flipV="1">
            <a:off x="4162217" y="2400025"/>
            <a:ext cx="2801620" cy="22225"/>
          </a:xfrm>
          <a:prstGeom prst="line">
            <a:avLst/>
          </a:prstGeom>
          <a:ln w="381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椭圆 8"/>
          <p:cNvSpPr/>
          <p:nvPr/>
        </p:nvSpPr>
        <p:spPr>
          <a:xfrm>
            <a:off x="9458912" y="1479930"/>
            <a:ext cx="552450" cy="533400"/>
          </a:xfrm>
          <a:prstGeom prst="ellipse">
            <a:avLst/>
          </a:prstGeom>
          <a:noFill/>
          <a:ln w="3810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椭圆 10"/>
          <p:cNvSpPr/>
          <p:nvPr/>
        </p:nvSpPr>
        <p:spPr>
          <a:xfrm>
            <a:off x="8147713" y="1889362"/>
            <a:ext cx="853715" cy="533400"/>
          </a:xfrm>
          <a:prstGeom prst="ellipse">
            <a:avLst/>
          </a:prstGeom>
          <a:noFill/>
          <a:ln w="3810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椭圆 11"/>
          <p:cNvSpPr/>
          <p:nvPr/>
        </p:nvSpPr>
        <p:spPr>
          <a:xfrm>
            <a:off x="4791377" y="1425339"/>
            <a:ext cx="552450" cy="533400"/>
          </a:xfrm>
          <a:prstGeom prst="ellipse">
            <a:avLst/>
          </a:prstGeom>
          <a:noFill/>
          <a:ln w="38100">
            <a:solidFill>
              <a:srgbClr val="E0423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标注 12"/>
          <p:cNvSpPr/>
          <p:nvPr/>
        </p:nvSpPr>
        <p:spPr>
          <a:xfrm>
            <a:off x="5186149" y="573206"/>
            <a:ext cx="2251881" cy="559558"/>
          </a:xfrm>
          <a:prstGeom prst="wedgeRectCallout">
            <a:avLst>
              <a:gd name="adj1" fmla="val -44469"/>
              <a:gd name="adj2" fmla="val 69817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chemeClr val="tx1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山底下</a:t>
            </a:r>
            <a:endParaRPr lang="zh-CN" altLang="en-US" sz="3200" dirty="0">
              <a:solidFill>
                <a:schemeClr val="tx1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1009218" y="5640398"/>
            <a:ext cx="7090403" cy="584775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3.</a:t>
            </a:r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我的心情是怎样的，用横线画一画？</a:t>
            </a:r>
            <a:endParaRPr lang="zh-CN" altLang="en-US" sz="3200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9390380" y="2940241"/>
            <a:ext cx="722611" cy="7675"/>
          </a:xfrm>
          <a:prstGeom prst="line">
            <a:avLst/>
          </a:prstGeom>
          <a:ln w="381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>
            <a:off x="1570213" y="3458856"/>
            <a:ext cx="1295817" cy="7675"/>
          </a:xfrm>
          <a:prstGeom prst="line">
            <a:avLst/>
          </a:prstGeom>
          <a:ln w="38100">
            <a:solidFill>
              <a:srgbClr val="E0423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矩形 22"/>
          <p:cNvSpPr/>
          <p:nvPr/>
        </p:nvSpPr>
        <p:spPr>
          <a:xfrm>
            <a:off x="1050162" y="4999938"/>
            <a:ext cx="8109912" cy="584775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2.</a:t>
            </a:r>
            <a:r>
              <a:rPr lang="zh-CN" altLang="en-US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课文是怎么写天都峰的“高”和“陡”的</a:t>
            </a:r>
            <a:r>
              <a:rPr lang="en-US" altLang="zh-CN" sz="32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?</a:t>
            </a:r>
            <a:endParaRPr lang="zh-CN" altLang="en-US" sz="3200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26" name="圆角矩形 25"/>
          <p:cNvSpPr/>
          <p:nvPr/>
        </p:nvSpPr>
        <p:spPr>
          <a:xfrm>
            <a:off x="996286" y="668740"/>
            <a:ext cx="1801505" cy="559558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3200" dirty="0" smtClean="0">
                <a:solidFill>
                  <a:schemeClr val="bg1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不敢爬</a:t>
            </a:r>
            <a:endParaRPr lang="zh-CN" altLang="en-US" sz="3200" dirty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4" grpId="0" animBg="1"/>
      <p:bldP spid="7" grpId="0" bldLvl="0" animBg="1"/>
      <p:bldP spid="9" grpId="0" bldLvl="0" animBg="1"/>
      <p:bldP spid="11" grpId="0" bldLvl="0" animBg="1"/>
      <p:bldP spid="12" grpId="0" bldLvl="0" animBg="1"/>
      <p:bldP spid="13" grpId="0" bldLvl="0" animBg="1"/>
      <p:bldP spid="14" grpId="0" bldLvl="0" animBg="1"/>
      <p:bldP spid="23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" descr="http://www.jydoc.com/uploads/jydoc/2009-09-15/20090915125509233.jpg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2312489" y="1350881"/>
            <a:ext cx="7677672" cy="4840274"/>
          </a:xfrm>
          <a:prstGeom prst="rect">
            <a:avLst/>
          </a:prstGeom>
          <a:noFill/>
        </p:spPr>
      </p:pic>
      <p:sp>
        <p:nvSpPr>
          <p:cNvPr id="6" name="矩形标注 5"/>
          <p:cNvSpPr/>
          <p:nvPr/>
        </p:nvSpPr>
        <p:spPr>
          <a:xfrm>
            <a:off x="859808" y="5322627"/>
            <a:ext cx="1883391" cy="736979"/>
          </a:xfrm>
          <a:prstGeom prst="wedgeRectCallout">
            <a:avLst>
              <a:gd name="adj1" fmla="val 92659"/>
              <a:gd name="adj2" fmla="val 53241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latin typeface="黑体" panose="02010609060101010101" pitchFamily="49" charset="-122"/>
                <a:ea typeface="黑体" panose="02010609060101010101" pitchFamily="49" charset="-122"/>
              </a:rPr>
              <a:t>山脚下</a:t>
            </a:r>
            <a:endParaRPr lang="zh-CN" altLang="en-US" sz="2800" dirty="0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7" name="矩形标注 6"/>
          <p:cNvSpPr/>
          <p:nvPr/>
        </p:nvSpPr>
        <p:spPr>
          <a:xfrm>
            <a:off x="9307773" y="491321"/>
            <a:ext cx="1678674" cy="736979"/>
          </a:xfrm>
          <a:prstGeom prst="wedgeRectCallout">
            <a:avLst>
              <a:gd name="adj1" fmla="val -78356"/>
              <a:gd name="adj2" fmla="val 201389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latin typeface="黑体" panose="02010609060101010101" pitchFamily="49" charset="-122"/>
                <a:ea typeface="黑体" panose="02010609060101010101" pitchFamily="49" charset="-122"/>
              </a:rPr>
              <a:t>铁链</a:t>
            </a:r>
            <a:endParaRPr lang="zh-CN" altLang="en-US" sz="2800" dirty="0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8" name="矩形标注 7"/>
          <p:cNvSpPr/>
          <p:nvPr/>
        </p:nvSpPr>
        <p:spPr>
          <a:xfrm>
            <a:off x="9906690" y="2497540"/>
            <a:ext cx="1883391" cy="736979"/>
          </a:xfrm>
          <a:prstGeom prst="wedgeRectCallout">
            <a:avLst>
              <a:gd name="adj1" fmla="val -112414"/>
              <a:gd name="adj2" fmla="val 121760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latin typeface="黑体" panose="02010609060101010101" pitchFamily="49" charset="-122"/>
                <a:ea typeface="黑体" panose="02010609060101010101" pitchFamily="49" charset="-122"/>
              </a:rPr>
              <a:t>石级</a:t>
            </a:r>
            <a:endParaRPr lang="zh-CN" altLang="en-US" sz="2800" dirty="0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 bldLvl="0" animBg="1"/>
      <p:bldP spid="8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613431" y="2064087"/>
            <a:ext cx="4518127" cy="255333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zh-CN" altLang="en-US" sz="3200" dirty="0" smtClean="0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朗读课文时，要注意把握“我”的心理变化，看到山这样陡峭，把“我”内心的犹豫读出来。</a:t>
            </a:r>
            <a:endParaRPr lang="zh-CN" altLang="en-US" sz="3200" dirty="0"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48130" name="Picture 2" descr="http://www.hnstrip.com/uploads/allimg/151119/1-15111Z92402950.jpg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5552106" y="1384133"/>
            <a:ext cx="5895975" cy="3829051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48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文本框 1"/>
          <p:cNvSpPr txBox="1"/>
          <p:nvPr/>
        </p:nvSpPr>
        <p:spPr>
          <a:xfrm>
            <a:off x="2065655" y="2556510"/>
            <a:ext cx="7835265" cy="9531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2800" dirty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结果“我”爬上峰顶了吗？各自读一下8到10自然段</a:t>
            </a:r>
            <a:r>
              <a:rPr lang="zh-CN" altLang="en-US"/>
              <a:t>。</a:t>
            </a:r>
            <a:endParaRPr lang="zh-CN" altLang="en-US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4" name="文本框 3"/>
          <p:cNvSpPr txBox="1"/>
          <p:nvPr/>
        </p:nvSpPr>
        <p:spPr>
          <a:xfrm>
            <a:off x="1134110" y="1603375"/>
            <a:ext cx="10069195" cy="28613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6000" b="1" dirty="0" smtClean="0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  <a:sym typeface="+mn-ea"/>
              </a:rPr>
              <a:t>　　"不，老爷爷，我是看您也要爬天都峰，才有勇气向上爬的!我应该谢谢您!"</a:t>
            </a:r>
            <a:endParaRPr lang="zh-CN" altLang="en-US" sz="6000" b="1" dirty="0" smtClean="0">
              <a:solidFill>
                <a:srgbClr val="00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楷体">
      <a:majorFont>
        <a:latin typeface="GB Pinyinok-B"/>
        <a:ea typeface="楷体"/>
        <a:cs typeface=""/>
      </a:majorFont>
      <a:minorFont>
        <a:latin typeface="GB Pinyinok-B"/>
        <a:ea typeface="楷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1631</Words>
  <Application>WPS 演示</Application>
  <PresentationFormat>自定义</PresentationFormat>
  <Paragraphs>126</Paragraphs>
  <Slides>21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21</vt:i4>
      </vt:variant>
    </vt:vector>
  </HeadingPairs>
  <TitlesOfParts>
    <vt:vector size="33" baseType="lpstr">
      <vt:lpstr>Arial</vt:lpstr>
      <vt:lpstr>宋体</vt:lpstr>
      <vt:lpstr>Wingdings</vt:lpstr>
      <vt:lpstr>微软雅黑</vt:lpstr>
      <vt:lpstr>华文新魏</vt:lpstr>
      <vt:lpstr>黑体</vt:lpstr>
      <vt:lpstr>楷体</vt:lpstr>
      <vt:lpstr>Arial Unicode MS</vt:lpstr>
      <vt:lpstr>GB Pinyinok-B</vt:lpstr>
      <vt:lpstr>Segoe Print</vt:lpstr>
      <vt:lpstr>Calibri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3.植物妈妈有办法</dc:title>
  <dc:creator>windows</dc:creator>
  <cp:lastModifiedBy>A才哥～杨茂才15237009619</cp:lastModifiedBy>
  <cp:revision>115</cp:revision>
  <dcterms:created xsi:type="dcterms:W3CDTF">2019-01-28T06:44:00Z</dcterms:created>
  <dcterms:modified xsi:type="dcterms:W3CDTF">2020-10-23T00:00:00Z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2052-11.1.0.9991</vt:lpwstr>
  </property>
</Properties>
</file>