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6" r:id="rId2"/>
    <p:sldId id="306" r:id="rId3"/>
    <p:sldId id="270" r:id="rId4"/>
    <p:sldId id="298" r:id="rId5"/>
    <p:sldId id="308" r:id="rId6"/>
    <p:sldId id="299" r:id="rId7"/>
    <p:sldId id="297" r:id="rId8"/>
    <p:sldId id="293" r:id="rId9"/>
    <p:sldId id="294" r:id="rId10"/>
    <p:sldId id="295" r:id="rId11"/>
    <p:sldId id="307" r:id="rId12"/>
    <p:sldId id="302" r:id="rId13"/>
    <p:sldId id="300" r:id="rId14"/>
    <p:sldId id="303" r:id="rId15"/>
    <p:sldId id="301" r:id="rId16"/>
    <p:sldId id="304" r:id="rId17"/>
    <p:sldId id="289" r:id="rId18"/>
    <p:sldId id="305" r:id="rId19"/>
    <p:sldId id="281" r:id="rId20"/>
    <p:sldId id="268" r:id="rId21"/>
    <p:sldId id="292" r:id="rId22"/>
    <p:sldId id="278" r:id="rId23"/>
    <p:sldId id="275" r:id="rId24"/>
    <p:sldId id="329" r:id="rId25"/>
    <p:sldId id="330" r:id="rId26"/>
  </p:sldIdLst>
  <p:sldSz cx="12192000" cy="6858000"/>
  <p:notesSz cx="6858000" cy="9144000"/>
  <p:embeddedFontLst>
    <p:embeddedFont>
      <p:font typeface="微软雅黑" panose="020B0503020204020204" pitchFamily="34" charset="-122"/>
      <p:regular r:id="rId27"/>
      <p:bold r:id="rId28"/>
    </p:embeddedFont>
    <p:embeddedFont>
      <p:font typeface="楷体" panose="02010609060101010101" pitchFamily="49" charset="-122"/>
      <p:regular r:id="rId29"/>
    </p:embeddedFont>
    <p:embeddedFont>
      <p:font typeface="Pinyin Adjust" panose="02000500000000000000" pitchFamily="2" charset="0"/>
      <p:regular r:id="rId30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42">
          <p15:clr>
            <a:srgbClr val="A4A3A4"/>
          </p15:clr>
        </p15:guide>
        <p15:guide id="2" pos="39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1C450"/>
    <a:srgbClr val="E042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91" d="100"/>
          <a:sy n="91" d="100"/>
        </p:scale>
        <p:origin x="102" y="66"/>
      </p:cViewPr>
      <p:guideLst>
        <p:guide orient="horz" pos="2242"/>
        <p:guide pos="39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6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 smtClean="0">
                <a:solidFill>
                  <a:srgbClr val="A1C450"/>
                </a:solidFill>
                <a:latin typeface="微软雅黑" panose="020B0503020204020204" charset="-122"/>
                <a:ea typeface="微软雅黑" panose="020B0503020204020204" charset="-122"/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任意多边形 6"/>
          <p:cNvSpPr/>
          <p:nvPr userDrawn="1"/>
        </p:nvSpPr>
        <p:spPr>
          <a:xfrm>
            <a:off x="3669054" y="897988"/>
            <a:ext cx="4968328" cy="1167855"/>
          </a:xfrm>
          <a:custGeom>
            <a:avLst/>
            <a:gdLst/>
            <a:ahLst/>
            <a:cxnLst/>
            <a:rect l="l" t="t" r="r" b="b"/>
            <a:pathLst>
              <a:path w="4968328" h="1167855">
                <a:moveTo>
                  <a:pt x="3107680" y="856097"/>
                </a:moveTo>
                <a:lnTo>
                  <a:pt x="3107680" y="984759"/>
                </a:lnTo>
                <a:lnTo>
                  <a:pt x="3473871" y="984759"/>
                </a:lnTo>
                <a:lnTo>
                  <a:pt x="3473871" y="856097"/>
                </a:lnTo>
                <a:close/>
                <a:moveTo>
                  <a:pt x="2949326" y="727435"/>
                </a:moveTo>
                <a:lnTo>
                  <a:pt x="3637173" y="727435"/>
                </a:lnTo>
                <a:lnTo>
                  <a:pt x="3637173" y="1162906"/>
                </a:lnTo>
                <a:lnTo>
                  <a:pt x="3473871" y="1162906"/>
                </a:lnTo>
                <a:lnTo>
                  <a:pt x="3473871" y="1103524"/>
                </a:lnTo>
                <a:lnTo>
                  <a:pt x="3107680" y="1103524"/>
                </a:lnTo>
                <a:lnTo>
                  <a:pt x="3107680" y="1167855"/>
                </a:lnTo>
                <a:lnTo>
                  <a:pt x="2949326" y="1167855"/>
                </a:lnTo>
                <a:close/>
                <a:moveTo>
                  <a:pt x="1524148" y="450317"/>
                </a:moveTo>
                <a:lnTo>
                  <a:pt x="2187252" y="450317"/>
                </a:lnTo>
                <a:lnTo>
                  <a:pt x="2187252" y="593824"/>
                </a:lnTo>
                <a:lnTo>
                  <a:pt x="1984362" y="727435"/>
                </a:lnTo>
                <a:lnTo>
                  <a:pt x="2419833" y="727435"/>
                </a:lnTo>
                <a:lnTo>
                  <a:pt x="2419833" y="870942"/>
                </a:lnTo>
                <a:lnTo>
                  <a:pt x="1964568" y="870942"/>
                </a:lnTo>
                <a:lnTo>
                  <a:pt x="1964568" y="994656"/>
                </a:lnTo>
                <a:cubicBezTo>
                  <a:pt x="1964568" y="1096925"/>
                  <a:pt x="1910134" y="1149710"/>
                  <a:pt x="1801266" y="1153009"/>
                </a:cubicBezTo>
                <a:cubicBezTo>
                  <a:pt x="1725389" y="1156308"/>
                  <a:pt x="1654460" y="1157957"/>
                  <a:pt x="1588480" y="1157957"/>
                </a:cubicBezTo>
                <a:cubicBezTo>
                  <a:pt x="1578582" y="1101874"/>
                  <a:pt x="1565386" y="1052389"/>
                  <a:pt x="1548891" y="1009501"/>
                </a:cubicBezTo>
                <a:cubicBezTo>
                  <a:pt x="1608274" y="1012800"/>
                  <a:pt x="1662707" y="1014450"/>
                  <a:pt x="1712193" y="1014450"/>
                </a:cubicBezTo>
                <a:cubicBezTo>
                  <a:pt x="1768276" y="1014450"/>
                  <a:pt x="1796318" y="991357"/>
                  <a:pt x="1796318" y="945170"/>
                </a:cubicBezTo>
                <a:lnTo>
                  <a:pt x="1796318" y="870942"/>
                </a:lnTo>
                <a:lnTo>
                  <a:pt x="1281670" y="870942"/>
                </a:lnTo>
                <a:lnTo>
                  <a:pt x="1281670" y="727435"/>
                </a:lnTo>
                <a:lnTo>
                  <a:pt x="1796318" y="727435"/>
                </a:lnTo>
                <a:lnTo>
                  <a:pt x="1796318" y="697744"/>
                </a:lnTo>
                <a:lnTo>
                  <a:pt x="1954671" y="593824"/>
                </a:lnTo>
                <a:lnTo>
                  <a:pt x="1524148" y="593824"/>
                </a:lnTo>
                <a:close/>
                <a:moveTo>
                  <a:pt x="3201702" y="410729"/>
                </a:moveTo>
                <a:lnTo>
                  <a:pt x="3172011" y="529494"/>
                </a:lnTo>
                <a:lnTo>
                  <a:pt x="3444180" y="529494"/>
                </a:lnTo>
                <a:lnTo>
                  <a:pt x="3444180" y="410729"/>
                </a:lnTo>
                <a:close/>
                <a:moveTo>
                  <a:pt x="2533650" y="400832"/>
                </a:moveTo>
                <a:lnTo>
                  <a:pt x="2790973" y="400832"/>
                </a:lnTo>
                <a:lnTo>
                  <a:pt x="2790973" y="875891"/>
                </a:lnTo>
                <a:cubicBezTo>
                  <a:pt x="2830562" y="846200"/>
                  <a:pt x="2861902" y="818158"/>
                  <a:pt x="2884996" y="791766"/>
                </a:cubicBezTo>
                <a:cubicBezTo>
                  <a:pt x="2884996" y="847849"/>
                  <a:pt x="2889944" y="910531"/>
                  <a:pt x="2899841" y="979810"/>
                </a:cubicBezTo>
                <a:cubicBezTo>
                  <a:pt x="2830562" y="1022697"/>
                  <a:pt x="2759633" y="1080430"/>
                  <a:pt x="2687054" y="1153009"/>
                </a:cubicBezTo>
                <a:lnTo>
                  <a:pt x="2602929" y="1039193"/>
                </a:lnTo>
                <a:cubicBezTo>
                  <a:pt x="2622723" y="1022697"/>
                  <a:pt x="2632620" y="993006"/>
                  <a:pt x="2632620" y="950119"/>
                </a:cubicBezTo>
                <a:lnTo>
                  <a:pt x="2632620" y="554236"/>
                </a:lnTo>
                <a:lnTo>
                  <a:pt x="2533650" y="554236"/>
                </a:lnTo>
                <a:close/>
                <a:moveTo>
                  <a:pt x="4186460" y="356295"/>
                </a:moveTo>
                <a:cubicBezTo>
                  <a:pt x="4219451" y="478359"/>
                  <a:pt x="4283782" y="588876"/>
                  <a:pt x="4379453" y="687847"/>
                </a:cubicBezTo>
                <a:cubicBezTo>
                  <a:pt x="4471826" y="592175"/>
                  <a:pt x="4537806" y="481658"/>
                  <a:pt x="4577395" y="356295"/>
                </a:cubicBezTo>
                <a:close/>
                <a:moveTo>
                  <a:pt x="960015" y="277118"/>
                </a:moveTo>
                <a:cubicBezTo>
                  <a:pt x="1035893" y="448667"/>
                  <a:pt x="1108471" y="628464"/>
                  <a:pt x="1177751" y="816509"/>
                </a:cubicBezTo>
                <a:lnTo>
                  <a:pt x="994655" y="890737"/>
                </a:lnTo>
                <a:cubicBezTo>
                  <a:pt x="925376" y="686197"/>
                  <a:pt x="859395" y="499802"/>
                  <a:pt x="796714" y="331552"/>
                </a:cubicBezTo>
                <a:close/>
                <a:moveTo>
                  <a:pt x="183095" y="277118"/>
                </a:moveTo>
                <a:lnTo>
                  <a:pt x="356294" y="321655"/>
                </a:lnTo>
                <a:cubicBezTo>
                  <a:pt x="303510" y="529494"/>
                  <a:pt x="244127" y="722486"/>
                  <a:pt x="178147" y="900634"/>
                </a:cubicBezTo>
                <a:cubicBezTo>
                  <a:pt x="151755" y="890737"/>
                  <a:pt x="115465" y="877540"/>
                  <a:pt x="69279" y="861045"/>
                </a:cubicBezTo>
                <a:cubicBezTo>
                  <a:pt x="36289" y="847849"/>
                  <a:pt x="13196" y="837952"/>
                  <a:pt x="0" y="831354"/>
                </a:cubicBezTo>
                <a:cubicBezTo>
                  <a:pt x="69279" y="653207"/>
                  <a:pt x="130311" y="468462"/>
                  <a:pt x="183095" y="277118"/>
                </a:cubicBezTo>
                <a:close/>
                <a:moveTo>
                  <a:pt x="2894893" y="64331"/>
                </a:moveTo>
                <a:lnTo>
                  <a:pt x="3656967" y="64331"/>
                </a:lnTo>
                <a:lnTo>
                  <a:pt x="3656967" y="192993"/>
                </a:lnTo>
                <a:lnTo>
                  <a:pt x="3256136" y="192993"/>
                </a:lnTo>
                <a:lnTo>
                  <a:pt x="3236342" y="282067"/>
                </a:lnTo>
                <a:lnTo>
                  <a:pt x="3612430" y="282067"/>
                </a:lnTo>
                <a:lnTo>
                  <a:pt x="3612430" y="529494"/>
                </a:lnTo>
                <a:lnTo>
                  <a:pt x="3701504" y="529494"/>
                </a:lnTo>
                <a:lnTo>
                  <a:pt x="3701504" y="658155"/>
                </a:lnTo>
                <a:lnTo>
                  <a:pt x="2860253" y="658155"/>
                </a:lnTo>
                <a:lnTo>
                  <a:pt x="2860253" y="529494"/>
                </a:lnTo>
                <a:lnTo>
                  <a:pt x="3008709" y="529494"/>
                </a:lnTo>
                <a:lnTo>
                  <a:pt x="3038400" y="410729"/>
                </a:lnTo>
                <a:lnTo>
                  <a:pt x="2924584" y="410729"/>
                </a:lnTo>
                <a:lnTo>
                  <a:pt x="2924584" y="282067"/>
                </a:lnTo>
                <a:lnTo>
                  <a:pt x="3073040" y="282067"/>
                </a:lnTo>
                <a:lnTo>
                  <a:pt x="3092834" y="192993"/>
                </a:lnTo>
                <a:lnTo>
                  <a:pt x="2894893" y="192993"/>
                </a:lnTo>
                <a:close/>
                <a:moveTo>
                  <a:pt x="2692003" y="24743"/>
                </a:moveTo>
                <a:cubicBezTo>
                  <a:pt x="2748086" y="94022"/>
                  <a:pt x="2797571" y="164951"/>
                  <a:pt x="2840459" y="237530"/>
                </a:cubicBezTo>
                <a:cubicBezTo>
                  <a:pt x="2820665" y="250726"/>
                  <a:pt x="2784376" y="272170"/>
                  <a:pt x="2731591" y="301861"/>
                </a:cubicBezTo>
                <a:cubicBezTo>
                  <a:pt x="2718395" y="311758"/>
                  <a:pt x="2708498" y="318356"/>
                  <a:pt x="2701900" y="321655"/>
                </a:cubicBezTo>
                <a:cubicBezTo>
                  <a:pt x="2662311" y="242478"/>
                  <a:pt x="2616125" y="168250"/>
                  <a:pt x="2563341" y="98971"/>
                </a:cubicBezTo>
                <a:close/>
                <a:moveTo>
                  <a:pt x="504750" y="19794"/>
                </a:moveTo>
                <a:lnTo>
                  <a:pt x="692795" y="19794"/>
                </a:lnTo>
                <a:lnTo>
                  <a:pt x="692795" y="915479"/>
                </a:lnTo>
                <a:cubicBezTo>
                  <a:pt x="692795" y="1057337"/>
                  <a:pt x="640010" y="1133215"/>
                  <a:pt x="534441" y="1143112"/>
                </a:cubicBezTo>
                <a:cubicBezTo>
                  <a:pt x="458564" y="1146411"/>
                  <a:pt x="381037" y="1148060"/>
                  <a:pt x="301860" y="1148060"/>
                </a:cubicBezTo>
                <a:cubicBezTo>
                  <a:pt x="295262" y="1115070"/>
                  <a:pt x="283716" y="1070533"/>
                  <a:pt x="267220" y="1014450"/>
                </a:cubicBezTo>
                <a:cubicBezTo>
                  <a:pt x="263921" y="997955"/>
                  <a:pt x="260622" y="984759"/>
                  <a:pt x="257323" y="974862"/>
                </a:cubicBezTo>
                <a:cubicBezTo>
                  <a:pt x="313407" y="981460"/>
                  <a:pt x="367841" y="984759"/>
                  <a:pt x="420625" y="984759"/>
                </a:cubicBezTo>
                <a:cubicBezTo>
                  <a:pt x="476709" y="984759"/>
                  <a:pt x="504750" y="951768"/>
                  <a:pt x="504750" y="885788"/>
                </a:cubicBezTo>
                <a:close/>
                <a:moveTo>
                  <a:pt x="4433887" y="9897"/>
                </a:moveTo>
                <a:cubicBezTo>
                  <a:pt x="4437186" y="19794"/>
                  <a:pt x="4443784" y="36289"/>
                  <a:pt x="4453681" y="59383"/>
                </a:cubicBezTo>
                <a:cubicBezTo>
                  <a:pt x="4470176" y="105569"/>
                  <a:pt x="4486672" y="151755"/>
                  <a:pt x="4503167" y="197942"/>
                </a:cubicBezTo>
                <a:lnTo>
                  <a:pt x="4953483" y="197942"/>
                </a:lnTo>
                <a:lnTo>
                  <a:pt x="4953483" y="356295"/>
                </a:lnTo>
                <a:lnTo>
                  <a:pt x="4775336" y="356295"/>
                </a:lnTo>
                <a:cubicBezTo>
                  <a:pt x="4715954" y="531143"/>
                  <a:pt x="4631829" y="681249"/>
                  <a:pt x="4522961" y="806612"/>
                </a:cubicBezTo>
                <a:cubicBezTo>
                  <a:pt x="4641726" y="889087"/>
                  <a:pt x="4790181" y="953418"/>
                  <a:pt x="4968328" y="999604"/>
                </a:cubicBezTo>
                <a:cubicBezTo>
                  <a:pt x="4908946" y="1062286"/>
                  <a:pt x="4866058" y="1115070"/>
                  <a:pt x="4839666" y="1157957"/>
                </a:cubicBezTo>
                <a:cubicBezTo>
                  <a:pt x="4661520" y="1101874"/>
                  <a:pt x="4508115" y="1025996"/>
                  <a:pt x="4379453" y="930325"/>
                </a:cubicBezTo>
                <a:cubicBezTo>
                  <a:pt x="4257389" y="1019398"/>
                  <a:pt x="4103985" y="1098575"/>
                  <a:pt x="3919239" y="1167855"/>
                </a:cubicBezTo>
                <a:cubicBezTo>
                  <a:pt x="3876352" y="1098575"/>
                  <a:pt x="3836764" y="1044141"/>
                  <a:pt x="3800475" y="1004553"/>
                </a:cubicBezTo>
                <a:cubicBezTo>
                  <a:pt x="3975323" y="948469"/>
                  <a:pt x="4123779" y="880840"/>
                  <a:pt x="4245843" y="801663"/>
                </a:cubicBezTo>
                <a:cubicBezTo>
                  <a:pt x="4130377" y="676300"/>
                  <a:pt x="4049551" y="527844"/>
                  <a:pt x="4003364" y="356295"/>
                </a:cubicBezTo>
                <a:lnTo>
                  <a:pt x="3815320" y="356295"/>
                </a:lnTo>
                <a:lnTo>
                  <a:pt x="3815320" y="197942"/>
                </a:lnTo>
                <a:lnTo>
                  <a:pt x="4305225" y="197942"/>
                </a:lnTo>
                <a:cubicBezTo>
                  <a:pt x="4298627" y="174848"/>
                  <a:pt x="4285431" y="135260"/>
                  <a:pt x="4265637" y="79177"/>
                </a:cubicBezTo>
                <a:cubicBezTo>
                  <a:pt x="4262338" y="65981"/>
                  <a:pt x="4259039" y="56084"/>
                  <a:pt x="4255740" y="49486"/>
                </a:cubicBezTo>
                <a:close/>
                <a:moveTo>
                  <a:pt x="1855700" y="0"/>
                </a:moveTo>
                <a:cubicBezTo>
                  <a:pt x="1865597" y="13196"/>
                  <a:pt x="1880443" y="37939"/>
                  <a:pt x="1900237" y="74228"/>
                </a:cubicBezTo>
                <a:cubicBezTo>
                  <a:pt x="1929928" y="120414"/>
                  <a:pt x="1953022" y="156704"/>
                  <a:pt x="1969517" y="183096"/>
                </a:cubicBezTo>
                <a:lnTo>
                  <a:pt x="1885392" y="222684"/>
                </a:lnTo>
                <a:lnTo>
                  <a:pt x="2028899" y="222684"/>
                </a:lnTo>
                <a:cubicBezTo>
                  <a:pt x="2058590" y="183096"/>
                  <a:pt x="2096529" y="127013"/>
                  <a:pt x="2142715" y="54434"/>
                </a:cubicBezTo>
                <a:cubicBezTo>
                  <a:pt x="2152612" y="37939"/>
                  <a:pt x="2160860" y="26392"/>
                  <a:pt x="2167458" y="19794"/>
                </a:cubicBezTo>
                <a:lnTo>
                  <a:pt x="2325811" y="108868"/>
                </a:lnTo>
                <a:cubicBezTo>
                  <a:pt x="2315914" y="122064"/>
                  <a:pt x="2301068" y="140209"/>
                  <a:pt x="2281274" y="163302"/>
                </a:cubicBezTo>
                <a:cubicBezTo>
                  <a:pt x="2258181" y="189694"/>
                  <a:pt x="2241686" y="209488"/>
                  <a:pt x="2231789" y="222684"/>
                </a:cubicBezTo>
                <a:lnTo>
                  <a:pt x="2400039" y="222684"/>
                </a:lnTo>
                <a:lnTo>
                  <a:pt x="2400039" y="514648"/>
                </a:lnTo>
                <a:lnTo>
                  <a:pt x="2236737" y="514648"/>
                </a:lnTo>
                <a:lnTo>
                  <a:pt x="2236737" y="366192"/>
                </a:lnTo>
                <a:lnTo>
                  <a:pt x="1464766" y="366192"/>
                </a:lnTo>
                <a:lnTo>
                  <a:pt x="1464766" y="514648"/>
                </a:lnTo>
                <a:lnTo>
                  <a:pt x="1301464" y="514648"/>
                </a:lnTo>
                <a:lnTo>
                  <a:pt x="1301464" y="222684"/>
                </a:lnTo>
                <a:lnTo>
                  <a:pt x="1494457" y="222684"/>
                </a:lnTo>
                <a:cubicBezTo>
                  <a:pt x="1461467" y="176498"/>
                  <a:pt x="1426827" y="133611"/>
                  <a:pt x="1390538" y="94022"/>
                </a:cubicBezTo>
                <a:lnTo>
                  <a:pt x="1514251" y="9897"/>
                </a:lnTo>
                <a:cubicBezTo>
                  <a:pt x="1563737" y="62682"/>
                  <a:pt x="1613222" y="122064"/>
                  <a:pt x="1662707" y="188045"/>
                </a:cubicBezTo>
                <a:lnTo>
                  <a:pt x="1608274" y="222684"/>
                </a:lnTo>
                <a:lnTo>
                  <a:pt x="1806215" y="222684"/>
                </a:lnTo>
                <a:cubicBezTo>
                  <a:pt x="1793019" y="199591"/>
                  <a:pt x="1773225" y="166601"/>
                  <a:pt x="1746833" y="123714"/>
                </a:cubicBezTo>
                <a:cubicBezTo>
                  <a:pt x="1730337" y="97321"/>
                  <a:pt x="1718791" y="77527"/>
                  <a:pt x="1712193" y="64331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904459" y="1046515"/>
            <a:ext cx="2237426" cy="621846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1068149" y="1699441"/>
            <a:ext cx="10058399" cy="41088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系列图书配套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课件版权声明</a:t>
            </a:r>
            <a:endParaRPr lang="en-US" altLang="zh-CN" sz="2000" b="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本系列课件为河南天星教育传媒股份有限公司旗下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品牌图书配属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课件，由天星教育开发，并拥有所有版权。本系列仅用于个人学习欣赏、教学研究，及其他非商业性或非盈利性用途。使用者须遵守著作权法及其他相关法律规定，不得侵犯本集团及相关权利人的合法权利。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  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将本课件任何内容用于其他用途时，应获得授权，如未经授权用于商业或盈利用途，一经发现，我司将追究侵权者的法律责任。</a:t>
            </a: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河南天星教育传媒股份有限公司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759076" y="4405266"/>
            <a:ext cx="1436072" cy="1429935"/>
          </a:xfrm>
          <a:prstGeom prst="rect">
            <a:avLst/>
          </a:prstGeom>
        </p:spPr>
      </p:pic>
      <p:pic>
        <p:nvPicPr>
          <p:cNvPr id="9" name="图片 8" descr="天星小学 (1)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759076" y="1029673"/>
            <a:ext cx="1471295" cy="1471295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3832925" y="931421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教学资源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优质课件  职称评定  教学评语  教学影音资源  名师示范课  活动板报  主题板报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常用表格 课堂纪律口令  家长会发言稿   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3832925" y="2201564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创新小功能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课文朗读  词语听写  笔顺动漫手写演示  必背古诗  拼音帮学  纯正美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英教材听力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单词听写    国际音标发音教程  英文儿歌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Tony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教唱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 userDrawn="1"/>
        </p:nvSpPr>
        <p:spPr>
          <a:xfrm>
            <a:off x="3832925" y="4308162"/>
            <a:ext cx="766585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优秀教师交流群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QQ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扫码加入全国优秀教师交流群，获取更多优质一手教学资源</a:t>
            </a:r>
          </a:p>
        </p:txBody>
      </p:sp>
      <p:cxnSp>
        <p:nvCxnSpPr>
          <p:cNvPr id="16" name="直接连接符 15"/>
          <p:cNvCxnSpPr/>
          <p:nvPr userDrawn="1"/>
        </p:nvCxnSpPr>
        <p:spPr>
          <a:xfrm>
            <a:off x="1759076" y="3633324"/>
            <a:ext cx="8525900" cy="0"/>
          </a:xfrm>
          <a:prstGeom prst="line">
            <a:avLst/>
          </a:prstGeom>
          <a:ln w="12700">
            <a:solidFill>
              <a:srgbClr val="A1C4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5500771" y="1301707"/>
            <a:ext cx="1174275" cy="331710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4261984" y="936109"/>
            <a:ext cx="993869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4054416" y="5679888"/>
            <a:ext cx="40831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新课导入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助学资料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学习字词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初读感知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随堂练习</a:t>
            </a: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学习目标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新课导入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9836" y="16061"/>
            <a:ext cx="300383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09" name="图片 308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品读鉴赏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品读鉴赏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97" y="8464"/>
            <a:ext cx="233909" cy="342601"/>
          </a:xfrm>
          <a:prstGeom prst="rect">
            <a:avLst/>
          </a:prstGeom>
        </p:spPr>
      </p:pic>
      <p:pic>
        <p:nvPicPr>
          <p:cNvPr id="2" name="图片 1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随堂练习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课堂小结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36" y="1528"/>
            <a:ext cx="271671" cy="356427"/>
          </a:xfrm>
          <a:prstGeom prst="rect">
            <a:avLst/>
          </a:prstGeom>
        </p:spPr>
      </p:pic>
      <p:pic>
        <p:nvPicPr>
          <p:cNvPr id="4" name="图片 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拓展延伸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拓展延伸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096" y="-7834"/>
            <a:ext cx="601503" cy="379899"/>
          </a:xfrm>
          <a:prstGeom prst="rect">
            <a:avLst/>
          </a:prstGeom>
        </p:spPr>
      </p:pic>
      <p:pic>
        <p:nvPicPr>
          <p:cNvPr id="4" name="图片 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8" name="组合 7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0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5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2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7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0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8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9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5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1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8" name="组合 17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7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4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0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4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1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2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5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3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0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6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2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7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5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7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1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3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8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9" name="组合 38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7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1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" name="图片 5" descr="G:\小学课件\语文封一+动画人物\19小学教材帮封套语文RJ二上.jpg19小学教材帮封套语文RJ二上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1743573" y="1318532"/>
            <a:ext cx="2847975" cy="4010211"/>
          </a:xfrm>
          <a:prstGeom prst="rect">
            <a:avLst/>
          </a:prstGeom>
          <a:effectLst>
            <a:outerShdw blurRad="317500" dist="38100" dir="2700000" sx="102000" sy="102000" algn="tl" rotWithShape="0">
              <a:prstClr val="black">
                <a:alpha val="26000"/>
              </a:prstClr>
            </a:outerShdw>
          </a:effectLst>
        </p:spPr>
      </p:pic>
      <p:sp>
        <p:nvSpPr>
          <p:cNvPr id="315" name="文本框 314"/>
          <p:cNvSpPr txBox="1"/>
          <p:nvPr userDrawn="1"/>
        </p:nvSpPr>
        <p:spPr>
          <a:xfrm>
            <a:off x="5791907" y="2052940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小学语文</a:t>
            </a:r>
            <a:endParaRPr lang="zh-CN" altLang="en-US" sz="3200" dirty="0"/>
          </a:p>
        </p:txBody>
      </p:sp>
      <p:sp>
        <p:nvSpPr>
          <p:cNvPr id="316" name="任意多边形 315"/>
          <p:cNvSpPr/>
          <p:nvPr userDrawn="1"/>
        </p:nvSpPr>
        <p:spPr>
          <a:xfrm>
            <a:off x="5791907" y="2786861"/>
            <a:ext cx="3610140" cy="1168561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8" name="文本框 317"/>
          <p:cNvSpPr txBox="1"/>
          <p:nvPr userDrawn="1"/>
        </p:nvSpPr>
        <p:spPr>
          <a:xfrm>
            <a:off x="5791907" y="4083470"/>
            <a:ext cx="510909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基础到培优，名师一帮到底</a:t>
            </a:r>
            <a:endParaRPr lang="zh-CN" altLang="en-US" sz="3200" dirty="0"/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0" fill="hold"/>
                                        <p:tgtEl>
                                          <p:spTgt spid="316"/>
                                        </p:tgtEl>
                                      </p:cBhvr>
                                      <p:by x="98000" y="98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" grpId="0"/>
      <p:bldP spid="316" grpId="0" bldLvl="0" animBg="1"/>
      <p:bldP spid="316" grpId="1" bldLvl="0" animBg="1"/>
      <p:bldP spid="31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2020/7/24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0.png"/><Relationship Id="rId4" Type="http://schemas.openxmlformats.org/officeDocument/2006/relationships/image" Target="../media/image19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idx="4294967295"/>
          </p:nvPr>
        </p:nvSpPr>
        <p:spPr>
          <a:xfrm>
            <a:off x="3455670" y="2589530"/>
            <a:ext cx="5280660" cy="735965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/>
            <a:r>
              <a:rPr lang="en-US" altLang="zh-CN" sz="54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1.</a:t>
            </a:r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小蝌蚪找妈妈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4877435" y="3635375"/>
            <a:ext cx="2437130" cy="391795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zh-CN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lang="en-US" altLang="zh-CN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</a:t>
            </a:r>
            <a:r>
              <a:rPr lang="zh-CN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课时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5015845" y="4826000"/>
            <a:ext cx="21386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统编版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语文二年级</a:t>
            </a:r>
            <a:r>
              <a: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（上）</a:t>
            </a:r>
          </a:p>
          <a:p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704502" y="2802226"/>
            <a:ext cx="9001957" cy="2553335"/>
          </a:xfrm>
          <a:prstGeom prst="rect">
            <a:avLst/>
          </a:prstGeom>
          <a:solidFill>
            <a:srgbClr val="A1C450"/>
          </a:solidFill>
        </p:spPr>
        <p:txBody>
          <a:bodyPr wrap="square">
            <a:spAutoFit/>
          </a:bodyPr>
          <a:lstStyle/>
          <a:p>
            <a:r>
              <a:rPr lang="en-US" altLang="zh-CN" sz="3200" b="1" dirty="0" smtClean="0">
                <a:solidFill>
                  <a:srgbClr val="A1C45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小蝌蚪游哇游，过了几天，尾巴变短了。他们游到荷花旁边，看见荷叶上蹲着一只大青蛙，披着碧绿的衣裳，露着雪白的肚皮，鼓着一对大眼睛。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/>
            </a:r>
            <a:b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</a:br>
            <a:endParaRPr lang="zh-CN" altLang="en-US" sz="32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3249930" y="385445"/>
            <a:ext cx="8294370" cy="2308225"/>
            <a:chOff x="-274865" y="712509"/>
            <a:chExt cx="5630778" cy="2430378"/>
          </a:xfrm>
        </p:grpSpPr>
        <p:sp>
          <p:nvSpPr>
            <p:cNvPr id="5" name="云形标注 4"/>
            <p:cNvSpPr/>
            <p:nvPr/>
          </p:nvSpPr>
          <p:spPr>
            <a:xfrm>
              <a:off x="-274865" y="712509"/>
              <a:ext cx="5630778" cy="2430378"/>
            </a:xfrm>
            <a:prstGeom prst="cloudCallout">
              <a:avLst>
                <a:gd name="adj1" fmla="val -55726"/>
                <a:gd name="adj2" fmla="val 29401"/>
              </a:avLst>
            </a:prstGeom>
            <a:solidFill>
              <a:schemeClr val="bg1"/>
            </a:solidFill>
            <a:ln>
              <a:solidFill>
                <a:srgbClr val="A1C4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6" name="文本框 12"/>
            <p:cNvSpPr txBox="1"/>
            <p:nvPr/>
          </p:nvSpPr>
          <p:spPr>
            <a:xfrm>
              <a:off x="335114" y="1264108"/>
              <a:ext cx="4451772" cy="13271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    </a:t>
              </a:r>
              <a:r>
                <a:rPr lang="en-US" altLang="zh-CN" sz="24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1.</a:t>
              </a:r>
              <a:r>
                <a:rPr lang="zh-CN" altLang="en-US" sz="24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小蝌蚪的外形又一次变化是什么？</a:t>
              </a:r>
              <a:r>
                <a:rPr lang="en-US" altLang="zh-CN" sz="24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2.</a:t>
              </a:r>
              <a:r>
                <a:rPr lang="zh-CN" altLang="en-US" sz="24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用红线划出</a:t>
              </a:r>
              <a:r>
                <a:rPr lang="zh-CN" altLang="en-US" sz="2400" dirty="0" smtClean="0"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描写大青蛙的句子？并找出其中表示颜色的词语和表示动作的词。</a:t>
              </a:r>
              <a:endParaRPr lang="zh-CN" altLang="en-US" sz="2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</p:txBody>
        </p:sp>
      </p:grpSp>
      <p:cxnSp>
        <p:nvCxnSpPr>
          <p:cNvPr id="8" name="直接连接符 7"/>
          <p:cNvCxnSpPr/>
          <p:nvPr/>
        </p:nvCxnSpPr>
        <p:spPr>
          <a:xfrm flipV="1">
            <a:off x="7395053" y="3320272"/>
            <a:ext cx="2166151" cy="8876"/>
          </a:xfrm>
          <a:prstGeom prst="line">
            <a:avLst/>
          </a:prstGeom>
          <a:ln w="3175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1979709" y="4296814"/>
            <a:ext cx="8487053" cy="8878"/>
          </a:xfrm>
          <a:prstGeom prst="line">
            <a:avLst/>
          </a:prstGeom>
          <a:ln w="3175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V="1">
            <a:off x="1811020" y="4776470"/>
            <a:ext cx="963295" cy="15240"/>
          </a:xfrm>
          <a:prstGeom prst="line">
            <a:avLst/>
          </a:prstGeom>
          <a:ln w="3175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圆角矩形 14"/>
          <p:cNvSpPr/>
          <p:nvPr/>
        </p:nvSpPr>
        <p:spPr>
          <a:xfrm>
            <a:off x="2654300" y="3853180"/>
            <a:ext cx="798830" cy="441960"/>
          </a:xfrm>
          <a:prstGeom prst="roundRect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圆角矩形 15"/>
          <p:cNvSpPr/>
          <p:nvPr/>
        </p:nvSpPr>
        <p:spPr>
          <a:xfrm>
            <a:off x="5895975" y="3863340"/>
            <a:ext cx="798830" cy="431800"/>
          </a:xfrm>
          <a:prstGeom prst="roundRect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>
            <a:off x="1704340" y="3781425"/>
            <a:ext cx="530225" cy="513715"/>
          </a:xfrm>
          <a:prstGeom prst="ellipse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7046595" y="3339465"/>
            <a:ext cx="504190" cy="441960"/>
          </a:xfrm>
          <a:prstGeom prst="ellipse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4938395" y="3837940"/>
            <a:ext cx="626110" cy="458470"/>
          </a:xfrm>
          <a:prstGeom prst="ellipse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>
            <a:off x="8230235" y="3830955"/>
            <a:ext cx="516890" cy="466090"/>
          </a:xfrm>
          <a:prstGeom prst="ellipse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15" grpId="0" bldLvl="0" animBg="1"/>
      <p:bldP spid="16" grpId="0" bldLvl="0" animBg="1"/>
      <p:bldP spid="17" grpId="0" bldLvl="0" animBg="1"/>
      <p:bldP spid="18" grpId="0" bldLvl="0" animBg="1"/>
      <p:bldP spid="19" grpId="0" bldLvl="0" animBg="1"/>
      <p:bldP spid="20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429303" y="4021282"/>
            <a:ext cx="8780018" cy="1373820"/>
          </a:xfrm>
          <a:prstGeom prst="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      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朗读描写大青蛙外形的句子时，语速不要过快，要读出小蝌蚪观察大青蛙的外形时仔细认真的样子。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Picture 6"/>
          <p:cNvPicPr>
            <a:picLocks noChangeAspect="1" noChangeArrowheads="1"/>
          </p:cNvPicPr>
          <p:nvPr/>
        </p:nvPicPr>
        <p:blipFill>
          <a:blip r:embed="rId2" cstate="print">
            <a:lum bright="36000"/>
          </a:blip>
          <a:srcRect l="2000" t="12666" r="2000" b="7843"/>
          <a:stretch>
            <a:fillRect/>
          </a:stretch>
        </p:blipFill>
        <p:spPr bwMode="auto">
          <a:xfrm>
            <a:off x="3701988" y="1260629"/>
            <a:ext cx="4234649" cy="2290438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圆角矩形 3"/>
          <p:cNvSpPr/>
          <p:nvPr/>
        </p:nvSpPr>
        <p:spPr>
          <a:xfrm>
            <a:off x="657860" y="672465"/>
            <a:ext cx="2058035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 smtClean="0">
                <a:latin typeface="微软雅黑" panose="020B0503020204020204" charset="-122"/>
                <a:ea typeface="微软雅黑" panose="020B0503020204020204" charset="-122"/>
              </a:rPr>
              <a:t>朗读指导</a:t>
            </a:r>
            <a:endParaRPr lang="zh-CN" altLang="en-US" sz="28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80310" y="2059939"/>
            <a:ext cx="8379040" cy="1383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zh-CN" sz="2800" b="1" dirty="0" smtClean="0">
                <a:solidFill>
                  <a:srgbClr val="E0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荷叶上蹲着一只大青蛙，披着碧绿的衣裳，露着雪白的肚皮，鼓着一对大眼睛。</a:t>
            </a:r>
            <a:endParaRPr lang="en-US" altLang="zh-CN" sz="2800" b="1" dirty="0" smtClean="0">
              <a:solidFill>
                <a:srgbClr val="E04236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80334" y="4095564"/>
            <a:ext cx="8379040" cy="1383665"/>
          </a:xfrm>
          <a:prstGeom prst="rect">
            <a:avLst/>
          </a:prstGeom>
          <a:solidFill>
            <a:srgbClr val="A1C450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28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小燕子披着（        ）的外衣，穿着（       ）的衬衫，翘着（      ）似的尾巴。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245734" y="4238141"/>
            <a:ext cx="10120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黑色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720266" y="4876860"/>
            <a:ext cx="10120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雪白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695012" y="4876685"/>
            <a:ext cx="10120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剪刀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657860" y="672465"/>
            <a:ext cx="3074461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charset="-122"/>
                <a:ea typeface="微软雅黑" panose="020B0503020204020204" charset="-122"/>
              </a:rPr>
              <a:t>我也会仿写</a:t>
            </a:r>
            <a:r>
              <a:rPr lang="zh-CN" altLang="en-US" sz="2800" b="1" dirty="0" smtClean="0">
                <a:latin typeface="微软雅黑" panose="020B0503020204020204" charset="-122"/>
                <a:ea typeface="微软雅黑" panose="020B0503020204020204" charset="-122"/>
              </a:rPr>
              <a:t>句子</a:t>
            </a:r>
            <a:endParaRPr lang="zh-CN" altLang="en-US" sz="28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ldLvl="0" animBg="1"/>
      <p:bldP spid="5" grpId="0"/>
      <p:bldP spid="6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607075" y="1285228"/>
            <a:ext cx="4754032" cy="4455271"/>
          </a:xfrm>
          <a:prstGeom prst="roundRect">
            <a:avLst/>
          </a:prstGeom>
          <a:noFill/>
        </p:spPr>
      </p:pic>
      <p:sp>
        <p:nvSpPr>
          <p:cNvPr id="2" name="矩形 1"/>
          <p:cNvSpPr/>
          <p:nvPr/>
        </p:nvSpPr>
        <p:spPr>
          <a:xfrm>
            <a:off x="648086" y="2523426"/>
            <a:ext cx="5157925" cy="26765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zh-CN" sz="28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小蝌蚪游过去，叫着：“妈妈，妈妈！”青蛙妈妈低头一看，笑着说：“好孩子，你们已经长成青蛙了，快跳上来吧！”他们后腿一蹬，向前一跳，蹦到了荷叶上。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505205" y="563672"/>
            <a:ext cx="6887369" cy="1855678"/>
            <a:chOff x="-443627" y="500963"/>
            <a:chExt cx="5799540" cy="2046175"/>
          </a:xfrm>
        </p:grpSpPr>
        <p:sp>
          <p:nvSpPr>
            <p:cNvPr id="5" name="云形标注 4"/>
            <p:cNvSpPr/>
            <p:nvPr/>
          </p:nvSpPr>
          <p:spPr>
            <a:xfrm>
              <a:off x="-443627" y="500963"/>
              <a:ext cx="5799540" cy="2046175"/>
            </a:xfrm>
            <a:prstGeom prst="cloudCallout">
              <a:avLst>
                <a:gd name="adj1" fmla="val -57409"/>
                <a:gd name="adj2" fmla="val 64967"/>
              </a:avLst>
            </a:prstGeom>
            <a:solidFill>
              <a:schemeClr val="bg1"/>
            </a:solidFill>
            <a:ln>
              <a:solidFill>
                <a:srgbClr val="A1C4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文本框 12"/>
            <p:cNvSpPr txBox="1"/>
            <p:nvPr/>
          </p:nvSpPr>
          <p:spPr>
            <a:xfrm>
              <a:off x="-243021" y="938381"/>
              <a:ext cx="5402438" cy="10509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    </a:t>
              </a:r>
              <a:r>
                <a:rPr lang="en-US" altLang="zh-CN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1.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“游过去”说明了什么？</a:t>
              </a:r>
              <a:r>
                <a:rPr lang="en-US" altLang="zh-CN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2.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lang="zh-CN" altLang="en-US" sz="2800" dirty="0" smtClean="0"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找出小青蛙纵身跳跃时的表示连续动作的词。</a:t>
              </a:r>
              <a:endParaRPr lang="zh-CN" altLang="en-US" sz="28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</p:txBody>
        </p:sp>
      </p:grpSp>
      <p:sp>
        <p:nvSpPr>
          <p:cNvPr id="7" name="圆角矩形 6"/>
          <p:cNvSpPr/>
          <p:nvPr/>
        </p:nvSpPr>
        <p:spPr>
          <a:xfrm>
            <a:off x="3940946" y="4214800"/>
            <a:ext cx="387793" cy="469432"/>
          </a:xfrm>
          <a:prstGeom prst="roundRect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圆角矩形 7"/>
          <p:cNvSpPr/>
          <p:nvPr/>
        </p:nvSpPr>
        <p:spPr>
          <a:xfrm>
            <a:off x="1066800" y="4662232"/>
            <a:ext cx="452776" cy="532660"/>
          </a:xfrm>
          <a:prstGeom prst="roundRect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 8"/>
          <p:cNvSpPr/>
          <p:nvPr/>
        </p:nvSpPr>
        <p:spPr>
          <a:xfrm>
            <a:off x="1839191" y="4678529"/>
            <a:ext cx="353292" cy="516363"/>
          </a:xfrm>
          <a:prstGeom prst="roundRect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 3"/>
          <p:cNvSpPr/>
          <p:nvPr/>
        </p:nvSpPr>
        <p:spPr>
          <a:xfrm>
            <a:off x="1272540" y="1477010"/>
            <a:ext cx="9831705" cy="1263650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2400" dirty="0" smtClean="0">
                <a:latin typeface="+mn-ea"/>
                <a:cs typeface="+mn-ea"/>
                <a:sym typeface="+mn-ea"/>
              </a:rPr>
              <a:t>  </a:t>
            </a:r>
            <a:r>
              <a:rPr lang="en-US" altLang="zh-CN" sz="2400" b="1" dirty="0" smtClean="0">
                <a:latin typeface="+mn-ea"/>
                <a:cs typeface="+mn-ea"/>
                <a:sym typeface="+mn-ea"/>
              </a:rPr>
              <a:t> 1.</a:t>
            </a:r>
            <a:r>
              <a:rPr lang="zh-CN" altLang="en-US" sz="2400" b="1" dirty="0" smtClean="0">
                <a:latin typeface="+mn-ea"/>
                <a:cs typeface="+mn-ea"/>
                <a:sym typeface="+mn-ea"/>
              </a:rPr>
              <a:t>“游过去”说明小蝌蚪找到了真正的妈妈，心里很高兴、很踏实。</a:t>
            </a:r>
            <a:r>
              <a:rPr lang="en-US" altLang="zh-CN" sz="2400" b="1" dirty="0" smtClean="0">
                <a:latin typeface="+mn-ea"/>
                <a:cs typeface="+mn-ea"/>
                <a:sym typeface="+mn-ea"/>
              </a:rPr>
              <a:t>2.</a:t>
            </a:r>
            <a:r>
              <a:rPr lang="zh-CN" altLang="en-US" sz="2400" b="1" dirty="0" smtClean="0">
                <a:latin typeface="+mn-ea"/>
                <a:cs typeface="+mn-ea"/>
                <a:sym typeface="+mn-ea"/>
              </a:rPr>
              <a:t>“蹬、跳、蹦”连续动作的描写，表现了小青蛙的动作敏捷。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81196" y="2968668"/>
            <a:ext cx="5644886" cy="3151578"/>
          </a:xfrm>
          <a:prstGeom prst="round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p0.so.qhimgs1.com/bdr/430__/t0157a85feb0dde1dfa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38321" y="2263807"/>
            <a:ext cx="4380833" cy="3080550"/>
          </a:xfrm>
          <a:prstGeom prst="roundRect">
            <a:avLst/>
          </a:prstGeom>
          <a:noFill/>
        </p:spPr>
      </p:pic>
      <p:sp>
        <p:nvSpPr>
          <p:cNvPr id="2" name="矩形 1"/>
          <p:cNvSpPr/>
          <p:nvPr/>
        </p:nvSpPr>
        <p:spPr>
          <a:xfrm>
            <a:off x="843379" y="2741851"/>
            <a:ext cx="5406501" cy="15684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不知什么时候，小青蛙的尾巴已经不见了。他们跟着妈妈，天天去捉害虫。</a:t>
            </a:r>
            <a:endParaRPr lang="zh-CN" altLang="en-US" sz="32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431893" y="746647"/>
            <a:ext cx="6868727" cy="1570425"/>
            <a:chOff x="-274865" y="712509"/>
            <a:chExt cx="5630778" cy="2430378"/>
          </a:xfrm>
        </p:grpSpPr>
        <p:sp>
          <p:nvSpPr>
            <p:cNvPr id="5" name="云形标注 4"/>
            <p:cNvSpPr/>
            <p:nvPr/>
          </p:nvSpPr>
          <p:spPr>
            <a:xfrm>
              <a:off x="-274865" y="712509"/>
              <a:ext cx="5630778" cy="2430378"/>
            </a:xfrm>
            <a:prstGeom prst="cloudCallout">
              <a:avLst>
                <a:gd name="adj1" fmla="val -57409"/>
                <a:gd name="adj2" fmla="val 64967"/>
              </a:avLst>
            </a:prstGeom>
            <a:solidFill>
              <a:schemeClr val="bg1"/>
            </a:solidFill>
            <a:ln>
              <a:solidFill>
                <a:srgbClr val="E042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文本框 12"/>
            <p:cNvSpPr txBox="1"/>
            <p:nvPr/>
          </p:nvSpPr>
          <p:spPr>
            <a:xfrm>
              <a:off x="-274775" y="1301005"/>
              <a:ext cx="5402438" cy="14750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    </a:t>
              </a:r>
              <a:r>
                <a:rPr lang="en-US" altLang="zh-CN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1.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最后小蝌蚪发生了什么变化？</a:t>
              </a:r>
              <a:endPara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  <a:p>
              <a:r>
                <a:rPr lang="en-US" altLang="zh-CN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  2.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小蝌蚪以后跟着妈妈做什么？</a:t>
              </a:r>
              <a:endParaRPr lang="zh-CN" altLang="en-US" sz="28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</p:txBody>
        </p:sp>
      </p:grpSp>
      <p:cxnSp>
        <p:nvCxnSpPr>
          <p:cNvPr id="7" name="直接连接符 6"/>
          <p:cNvCxnSpPr/>
          <p:nvPr/>
        </p:nvCxnSpPr>
        <p:spPr>
          <a:xfrm flipV="1">
            <a:off x="1431820" y="3693049"/>
            <a:ext cx="2654423" cy="44388"/>
          </a:xfrm>
          <a:prstGeom prst="line">
            <a:avLst/>
          </a:prstGeom>
          <a:ln w="254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椭圆 8"/>
          <p:cNvSpPr/>
          <p:nvPr/>
        </p:nvSpPr>
        <p:spPr>
          <a:xfrm>
            <a:off x="2444750" y="3737610"/>
            <a:ext cx="2979420" cy="553085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1558290" y="4675505"/>
            <a:ext cx="3977005" cy="1464945"/>
          </a:xfrm>
          <a:prstGeom prst="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zh-CN" altLang="en-US" sz="3200" b="1" dirty="0" smtClean="0"/>
              <a:t>读了这段课文，你想对小青蛙说些什么？</a:t>
            </a:r>
            <a:endParaRPr lang="zh-CN" altLang="en-US" sz="32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bldLvl="0" animBg="1"/>
      <p:bldP spid="10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http://p0.so.qhimgs1.com/bdr/430__/t0157a85feb0dde1dfa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79347" y="2301883"/>
            <a:ext cx="4380833" cy="3080550"/>
          </a:xfrm>
          <a:prstGeom prst="round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1252335" y="2641967"/>
            <a:ext cx="5614925" cy="2399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600" dirty="0" smtClean="0">
                <a:latin typeface="微软雅黑" panose="020B0503020204020204" charset="-122"/>
                <a:ea typeface="微软雅黑" panose="020B0503020204020204" charset="-122"/>
              </a:rPr>
              <a:t>     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我想对小青蛙说：“你们是人类的好朋友，我要好好保护你们。</a:t>
            </a:r>
            <a:r>
              <a:rPr lang="zh-CN" altLang="en-US" sz="3200" b="1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”</a:t>
            </a:r>
            <a:endParaRPr lang="zh-CN" altLang="en-US" sz="3200" b="1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664460" y="1893570"/>
            <a:ext cx="40944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我也会用“已经”说话。</a:t>
            </a:r>
            <a:endParaRPr lang="zh-CN" altLang="en-US" sz="28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664663" y="2693668"/>
            <a:ext cx="5519460" cy="82994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 smtClean="0">
                <a:solidFill>
                  <a:srgbClr val="E0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你们已经长成青蛙了。</a:t>
            </a:r>
            <a:endParaRPr lang="en-US" altLang="zh-CN" sz="3200" b="1" dirty="0" smtClean="0">
              <a:solidFill>
                <a:srgbClr val="E04236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58112" y="3946531"/>
            <a:ext cx="7599286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奶奶年纪大了，已经有点耳背了。</a:t>
            </a:r>
          </a:p>
          <a:p>
            <a:pPr>
              <a:lnSpc>
                <a:spcPct val="150000"/>
              </a:lnSpc>
            </a:pPr>
            <a:r>
              <a:rPr lang="en-US" altLang="zh-CN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2.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我刚跑到那里，却发现会已经开完了。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1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278002" y="1081663"/>
            <a:ext cx="9863091" cy="2122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 smtClean="0">
                <a:latin typeface="微软雅黑" panose="020B0503020204020204" charset="-122"/>
                <a:ea typeface="微软雅黑" panose="020B0503020204020204" charset="-122"/>
              </a:rPr>
              <a:t>     </a:t>
            </a:r>
            <a:r>
              <a:rPr lang="zh-CN" altLang="en-US" sz="2800" dirty="0" smtClean="0">
                <a:latin typeface="微软雅黑" panose="020B0503020204020204" charset="-122"/>
                <a:ea typeface="微软雅黑" panose="020B0503020204020204" charset="-122"/>
              </a:rPr>
              <a:t>本文是一</a:t>
            </a:r>
            <a:r>
              <a:rPr lang="zh-CN" altLang="en-US" sz="2800" dirty="0" smtClean="0">
                <a:latin typeface="微软雅黑" panose="020B0503020204020204" charset="-122"/>
                <a:ea typeface="微软雅黑" panose="020B0503020204020204" charset="-122"/>
              </a:rPr>
              <a:t>篇科学童话</a:t>
            </a:r>
            <a:r>
              <a:rPr lang="zh-CN" altLang="en-US" sz="2800" dirty="0" smtClean="0">
                <a:latin typeface="微软雅黑" panose="020B0503020204020204" charset="-122"/>
                <a:ea typeface="微软雅黑" panose="020B0503020204020204" charset="-122"/>
              </a:rPr>
              <a:t>，通过一群小蝌蚪找妈妈的故事，介绍了青蛙生长过程中的科学知识，告诉我们从小就要学会独立生活，遇事主动探索的道理。</a:t>
            </a:r>
            <a:endParaRPr lang="zh-CN" altLang="en-US" sz="28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7" name="Picture 2" descr="http://www.51wendang.com/pic/514b1b57f2bd47b5b5e49e79/11-810-jpg_6-1080-0-0-1080.jpg"/>
          <p:cNvPicPr>
            <a:picLocks noChangeAspect="1" noChangeArrowheads="1"/>
          </p:cNvPicPr>
          <p:nvPr/>
        </p:nvPicPr>
        <p:blipFill>
          <a:blip r:embed="rId2" cstate="print"/>
          <a:srcRect b="29788"/>
          <a:stretch>
            <a:fillRect/>
          </a:stretch>
        </p:blipFill>
        <p:spPr bwMode="auto">
          <a:xfrm>
            <a:off x="3910330" y="3562350"/>
            <a:ext cx="4598670" cy="282956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3842923" y="2294424"/>
            <a:ext cx="3941445" cy="583565"/>
          </a:xfrm>
          <a:prstGeom prst="rect">
            <a:avLst/>
          </a:prstGeom>
          <a:solidFill>
            <a:srgbClr val="A1C450"/>
          </a:solidFill>
        </p:spPr>
        <p:txBody>
          <a:bodyPr wrap="none">
            <a:spAutoFit/>
          </a:bodyPr>
          <a:lstStyle/>
          <a:p>
            <a:r>
              <a:rPr lang="zh-CN" altLang="zh-CN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小蝌蚪     找      妈妈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786735" y="4061081"/>
            <a:ext cx="23391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</a:rPr>
              <a:t>长出两条后腿</a:t>
            </a:r>
          </a:p>
        </p:txBody>
      </p:sp>
      <p:sp>
        <p:nvSpPr>
          <p:cNvPr id="21" name="矩形 20"/>
          <p:cNvSpPr/>
          <p:nvPr/>
        </p:nvSpPr>
        <p:spPr>
          <a:xfrm>
            <a:off x="4228094" y="5188544"/>
            <a:ext cx="23391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</a:rPr>
              <a:t>长出两条前腿</a:t>
            </a:r>
          </a:p>
        </p:txBody>
      </p:sp>
      <p:sp>
        <p:nvSpPr>
          <p:cNvPr id="22" name="矩形 21"/>
          <p:cNvSpPr/>
          <p:nvPr/>
        </p:nvSpPr>
        <p:spPr>
          <a:xfrm>
            <a:off x="7184351" y="4291896"/>
            <a:ext cx="26981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</a:rPr>
              <a:t>尾巴变短、不见</a:t>
            </a:r>
            <a:endParaRPr lang="zh-CN" altLang="en-US" sz="28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24" name="直接箭头连接符 23"/>
          <p:cNvCxnSpPr/>
          <p:nvPr/>
        </p:nvCxnSpPr>
        <p:spPr>
          <a:xfrm flipH="1">
            <a:off x="3968319" y="3241964"/>
            <a:ext cx="577029" cy="557679"/>
          </a:xfrm>
          <a:prstGeom prst="straightConnector1">
            <a:avLst/>
          </a:prstGeom>
          <a:ln w="44450">
            <a:solidFill>
              <a:srgbClr val="E0423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箭头连接符 24"/>
          <p:cNvCxnSpPr/>
          <p:nvPr/>
        </p:nvCxnSpPr>
        <p:spPr>
          <a:xfrm>
            <a:off x="4021584" y="4651899"/>
            <a:ext cx="196790" cy="693938"/>
          </a:xfrm>
          <a:prstGeom prst="straightConnector1">
            <a:avLst/>
          </a:prstGeom>
          <a:ln w="44450">
            <a:solidFill>
              <a:srgbClr val="E0423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箭头连接符 27"/>
          <p:cNvCxnSpPr/>
          <p:nvPr/>
        </p:nvCxnSpPr>
        <p:spPr>
          <a:xfrm flipV="1">
            <a:off x="7014840" y="4904509"/>
            <a:ext cx="528960" cy="601127"/>
          </a:xfrm>
          <a:prstGeom prst="straightConnector1">
            <a:avLst/>
          </a:prstGeom>
          <a:ln w="44450">
            <a:solidFill>
              <a:srgbClr val="E0423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/>
          <p:cNvCxnSpPr/>
          <p:nvPr/>
        </p:nvCxnSpPr>
        <p:spPr>
          <a:xfrm flipH="1" flipV="1">
            <a:off x="7184352" y="3119577"/>
            <a:ext cx="246418" cy="680066"/>
          </a:xfrm>
          <a:prstGeom prst="straightConnector1">
            <a:avLst/>
          </a:prstGeom>
          <a:ln w="44450">
            <a:solidFill>
              <a:srgbClr val="E0423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圆角矩形 1"/>
          <p:cNvSpPr/>
          <p:nvPr/>
        </p:nvSpPr>
        <p:spPr>
          <a:xfrm>
            <a:off x="5141595" y="1035050"/>
            <a:ext cx="2289175" cy="6718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sz="2800" dirty="0" smtClean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rPr>
              <a:t>板书设计</a:t>
            </a:r>
            <a:endParaRPr lang="zh-CN" sz="2800" dirty="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45348" y="522933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ldLvl="0" animBg="1"/>
      <p:bldP spid="20" grpId="0"/>
      <p:bldP spid="21" grpId="0"/>
      <p:bldP spid="2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副标题 2"/>
          <p:cNvSpPr txBox="1"/>
          <p:nvPr/>
        </p:nvSpPr>
        <p:spPr>
          <a:xfrm>
            <a:off x="1353185" y="2496820"/>
            <a:ext cx="10069830" cy="2841625"/>
          </a:xfrm>
          <a:prstGeom prst="rect">
            <a:avLst/>
          </a:prstGeom>
        </p:spPr>
        <p:txBody>
          <a:bodyPr/>
          <a:lstStyle/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1.</a:t>
            </a:r>
            <a:r>
              <a:rPr kumimoji="0" lang="zh-CN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能联系生活实际和结合上下文理解“迎上去、追上去、游过去”的用法。 </a:t>
            </a: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(</a:t>
            </a:r>
            <a:r>
              <a:rPr kumimoji="0" lang="zh-CN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重点</a:t>
            </a: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)</a:t>
            </a:r>
            <a:endParaRPr kumimoji="0" lang="en-US" altLang="zh-CN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  <a:cs typeface="+mn-ea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2.</a:t>
            </a:r>
            <a:r>
              <a:rPr kumimoji="0" lang="zh-CN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仔细看图，讲述图意，培养学生的观察、思维和表达能力。 </a:t>
            </a: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(</a:t>
            </a:r>
            <a:r>
              <a:rPr kumimoji="0" lang="zh-CN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难点</a:t>
            </a:r>
            <a:r>
              <a:rPr kumimoji="0" lang="en-US" altLang="zh-C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04236"/>
                </a:solidFill>
                <a:effectLst/>
                <a:uLnTx/>
                <a:uFillTx/>
                <a:latin typeface="+mn-ea"/>
                <a:cs typeface="+mn-ea"/>
                <a:sym typeface="+mn-ea"/>
              </a:rPr>
              <a:t>)</a:t>
            </a:r>
            <a:endParaRPr kumimoji="0" lang="en-US" altLang="zh-CN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  <a:cs typeface="+mn-ea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endParaRPr kumimoji="0" lang="en-US" altLang="zh-CN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  <a:cs typeface="+mn-ea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本课目标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074516" y="923899"/>
            <a:ext cx="10404475" cy="1390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一、读一读，用画线的字说一句话。</a:t>
            </a:r>
            <a:endParaRPr lang="zh-CN" altLang="en-US" sz="28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marL="536575">
              <a:lnSpc>
                <a:spcPct val="150000"/>
              </a:lnSpc>
              <a:defRPr/>
            </a:pPr>
            <a:endParaRPr lang="en-US" altLang="zh-CN" sz="3200" b="1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1710677" y="2891790"/>
            <a:ext cx="3855720" cy="645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3600" b="1" dirty="0" smtClean="0">
                <a:solidFill>
                  <a:srgbClr val="E0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披着碧绿的衣裳。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737120" y="4472853"/>
            <a:ext cx="4653280" cy="5835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</a:rPr>
              <a:t>他身披一件软皮革大衣。</a:t>
            </a:r>
          </a:p>
        </p:txBody>
      </p:sp>
      <p:cxnSp>
        <p:nvCxnSpPr>
          <p:cNvPr id="10" name="直接连接符 9"/>
          <p:cNvCxnSpPr/>
          <p:nvPr/>
        </p:nvCxnSpPr>
        <p:spPr>
          <a:xfrm>
            <a:off x="1899606" y="3492311"/>
            <a:ext cx="419100" cy="0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/>
      <p:bldP spid="1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40028" y="2481029"/>
            <a:ext cx="9416249" cy="2676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</a:rPr>
              <a:t> 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池塘里有一群小蝌蚪，它们（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地游来游去。他们游</a:t>
            </a:r>
            <a:r>
              <a:rPr lang="zh-CN" altLang="en-US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哇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游，过了几天，长出了两条（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。又过了几天，长出了两条（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）。没过多久，它的尾巴（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、（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）了，变成了一只只能捉害虫的（ 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）。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</a:rPr>
              <a:t> </a:t>
            </a:r>
            <a:endParaRPr lang="zh-CN" altLang="en-US" sz="28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7868" y="1029810"/>
            <a:ext cx="4731798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</a:rPr>
              <a:t>二、按课文内容填空。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62129" y="2624552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快活 </a:t>
            </a:r>
            <a:endParaRPr lang="zh-CN" altLang="en-US" sz="2800" dirty="0">
              <a:solidFill>
                <a:srgbClr val="E04236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260247" y="3291295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后腿</a:t>
            </a:r>
            <a:endParaRPr lang="zh-CN" altLang="en-US" sz="2800" dirty="0">
              <a:solidFill>
                <a:srgbClr val="E04236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36191" y="3925570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前腿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044543" y="3925570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变短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65577" y="4551275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不见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088251" y="4537875"/>
            <a:ext cx="9854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E04236"/>
                </a:solidFill>
                <a:latin typeface="微软雅黑" panose="020B0503020204020204" charset="-122"/>
                <a:ea typeface="微软雅黑" panose="020B0503020204020204" charset="-122"/>
              </a:rPr>
              <a:t>青蛙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9" grpId="0"/>
      <p:bldP spid="10" grpId="0"/>
      <p:bldP spid="11" grpId="0"/>
      <p:bldP spid="12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643736" y="930589"/>
            <a:ext cx="56550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latin typeface="微软雅黑" panose="020B0503020204020204" charset="-122"/>
                <a:ea typeface="微软雅黑" panose="020B0503020204020204" charset="-122"/>
              </a:rPr>
              <a:t>小蝌蚪的尾巴为什么会消失？</a:t>
            </a:r>
            <a:endParaRPr lang="zh-CN" altLang="en-US" sz="28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288631" y="1662070"/>
            <a:ext cx="9614516" cy="4399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720090"/>
            <a:r>
              <a:rPr lang="zh-CN" altLang="en-US" sz="2800" dirty="0" smtClean="0">
                <a:latin typeface="+mn-ea"/>
                <a:cs typeface="+mn-ea"/>
              </a:rPr>
              <a:t>你可别小看这条尾巴哦，它对于小蝌蚪来说可是很重要的。这条长尾巴除了能帮助小蝌蚪游泳外，还是小蝌蚪的食物仓库呢。</a:t>
            </a:r>
          </a:p>
          <a:p>
            <a:pPr indent="720090"/>
            <a:r>
              <a:rPr lang="zh-CN" altLang="en-US" sz="2800" dirty="0" smtClean="0">
                <a:latin typeface="+mn-ea"/>
                <a:cs typeface="+mn-ea"/>
              </a:rPr>
              <a:t>原来，刚出生的小蝌蚪在弱肉强食的残酷竞争中，不容易找到食物，很容易饿死。这时，就要靠它们那条长尾巴来“救命”啦。小蝌蚪的尾巴里储存着它们在成长过程中所要摄取的各种营养物质，小蝌蚪可以依靠吸收其中的营养慢慢长大。当那条长尾巴里的营养物质消耗殆尽时，尾巴就消失了，而小蝌蚪也换上了浅绿色或褐黄色的“外套”，“长成大人”啦。</a:t>
            </a:r>
            <a:endParaRPr lang="zh-CN" altLang="en-US" sz="2800" dirty="0">
              <a:latin typeface="+mn-ea"/>
              <a:cs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1162050" y="3333750"/>
            <a:ext cx="10515600" cy="20612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两   条          哪里            头  顶            眼   睛 </a:t>
            </a:r>
          </a:p>
          <a:p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endParaRPr lang="en-US" altLang="zh-CN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endParaRPr lang="en-US" altLang="zh-CN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肚皮             孩 子            池 塘             鼓 着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123950" y="2667000"/>
            <a:ext cx="25717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liǎng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tiáo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00450" y="2688590"/>
            <a:ext cx="16573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nǎ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lǐ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72150" y="2724150"/>
            <a:ext cx="209550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tóu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dǐng</a:t>
            </a:r>
            <a:endParaRPr lang="en-US" altLang="zh-CN" sz="3600" b="1" dirty="0" smtClean="0">
              <a:solidFill>
                <a:srgbClr val="E04236"/>
              </a:solidFill>
              <a:latin typeface="Pinyin Adjust" panose="02000500000000000000" charset="0"/>
              <a:ea typeface="GB Pinyinok-B" panose="02010601030101010101" pitchFamily="2" charset="-122"/>
              <a:cs typeface="Pinyin Adjust" panose="02000500000000000000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174182" y="2769191"/>
            <a:ext cx="232410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yǎn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jing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161415" y="4300913"/>
            <a:ext cx="182880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dù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pí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42665" y="4312920"/>
            <a:ext cx="19621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hái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zi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799224" y="4337165"/>
            <a:ext cx="25717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chí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táng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70974" y="4313843"/>
            <a:ext cx="25717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gǔ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 </a:t>
            </a:r>
            <a:r>
              <a:rPr lang="en-US" altLang="zh-CN" sz="3600" b="1" dirty="0" err="1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zhe</a:t>
            </a:r>
            <a:r>
              <a:rPr lang="en-US" altLang="zh-CN" sz="3600" b="1" dirty="0" smtClean="0">
                <a:solidFill>
                  <a:srgbClr val="E04236"/>
                </a:solidFill>
                <a:latin typeface="Pinyin Adjust" panose="02000500000000000000" charset="0"/>
                <a:ea typeface="GB Pinyinok-B" panose="02010601030101010101" pitchFamily="2" charset="-122"/>
                <a:cs typeface="Pinyin Adjust" panose="02000500000000000000" charset="0"/>
              </a:rPr>
              <a:t>  </a:t>
            </a:r>
          </a:p>
        </p:txBody>
      </p:sp>
      <p:sp>
        <p:nvSpPr>
          <p:cNvPr id="2" name="圆角矩形 1"/>
          <p:cNvSpPr/>
          <p:nvPr/>
        </p:nvSpPr>
        <p:spPr>
          <a:xfrm>
            <a:off x="5141433" y="1035162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rPr>
              <a:t>读拼音写词语</a:t>
            </a:r>
            <a:endParaRPr lang="en-US" altLang="zh-CN" sz="2800" dirty="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45348" y="522933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733853" y="590335"/>
            <a:ext cx="5808345" cy="1197610"/>
            <a:chOff x="-274865" y="712509"/>
            <a:chExt cx="5630778" cy="2434249"/>
          </a:xfrm>
        </p:grpSpPr>
        <p:sp>
          <p:nvSpPr>
            <p:cNvPr id="6" name="云形标注 5"/>
            <p:cNvSpPr/>
            <p:nvPr/>
          </p:nvSpPr>
          <p:spPr>
            <a:xfrm>
              <a:off x="-274865" y="712509"/>
              <a:ext cx="5630778" cy="2430377"/>
            </a:xfrm>
            <a:prstGeom prst="cloudCallout">
              <a:avLst>
                <a:gd name="adj1" fmla="val -46054"/>
                <a:gd name="adj2" fmla="val 97562"/>
              </a:avLst>
            </a:prstGeom>
            <a:solidFill>
              <a:schemeClr val="bg1"/>
            </a:solidFill>
            <a:ln>
              <a:solidFill>
                <a:srgbClr val="A1C4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文本框 12"/>
            <p:cNvSpPr txBox="1"/>
            <p:nvPr/>
          </p:nvSpPr>
          <p:spPr>
            <a:xfrm>
              <a:off x="634659" y="1209426"/>
              <a:ext cx="3899354" cy="1937332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solidFill>
                    <a:srgbClr val="000000"/>
                  </a:solidFill>
                  <a:latin typeface="+mn-ea"/>
                  <a:cs typeface="微软雅黑" panose="020B0503020204020204" charset="-122"/>
                </a:rPr>
                <a:t>1.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+mn-ea"/>
                  <a:cs typeface="微软雅黑" panose="020B0503020204020204" charset="-122"/>
                </a:rPr>
                <a:t>小蝌蚪长什么样子？</a:t>
              </a:r>
              <a:endParaRPr lang="en-US" altLang="zh-CN" sz="2800" dirty="0" smtClean="0">
                <a:solidFill>
                  <a:srgbClr val="000000"/>
                </a:solidFill>
                <a:latin typeface="+mn-ea"/>
                <a:cs typeface="微软雅黑" panose="020B0503020204020204" charset="-122"/>
              </a:endParaRPr>
            </a:p>
            <a:p>
              <a:r>
                <a:rPr lang="en-US" altLang="zh-CN" sz="2800" dirty="0" smtClean="0">
                  <a:solidFill>
                    <a:srgbClr val="000000"/>
                  </a:solidFill>
                  <a:latin typeface="+mn-ea"/>
                  <a:cs typeface="微软雅黑" panose="020B0503020204020204" charset="-122"/>
                </a:rPr>
                <a:t>2.</a:t>
              </a:r>
              <a:r>
                <a:rPr lang="zh-CN" altLang="en-US" sz="2800" dirty="0" smtClean="0">
                  <a:solidFill>
                    <a:srgbClr val="000000"/>
                  </a:solidFill>
                  <a:latin typeface="+mn-ea"/>
                  <a:cs typeface="微软雅黑" panose="020B0503020204020204" charset="-122"/>
                </a:rPr>
                <a:t>它在做什么？</a:t>
              </a:r>
              <a:endParaRPr lang="zh-CN" altLang="en-US" sz="2800" dirty="0">
                <a:solidFill>
                  <a:srgbClr val="000000"/>
                </a:solidFill>
                <a:latin typeface="+mn-ea"/>
                <a:cs typeface="微软雅黑" panose="020B0503020204020204" charset="-122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1796291" y="5553944"/>
            <a:ext cx="6939280" cy="737235"/>
          </a:xfrm>
          <a:prstGeom prst="rect">
            <a:avLst/>
          </a:prstGeom>
          <a:solidFill>
            <a:srgbClr val="A1C450"/>
          </a:solidFill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问题：“甩”字写出了小蝌蚪的什么性格？</a:t>
            </a:r>
            <a:endParaRPr lang="zh-CN" altLang="en-US" sz="28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矩形 9"/>
          <p:cNvSpPr>
            <a:spLocks noChangeArrowheads="1"/>
          </p:cNvSpPr>
          <p:nvPr/>
        </p:nvSpPr>
        <p:spPr bwMode="auto">
          <a:xfrm>
            <a:off x="3036024" y="2151819"/>
            <a:ext cx="7539037" cy="1568450"/>
          </a:xfrm>
          <a:prstGeom prst="rect">
            <a:avLst/>
          </a:prstGeom>
          <a:noFill/>
          <a:ln w="9525">
            <a:solidFill>
              <a:srgbClr val="A1C450"/>
            </a:solidFill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2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　　</a:t>
            </a: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池塘里有一群小蝌蚪，大大的脑袋，黑灰色的身子，甩着长长的尾巴，快活地游来游去。</a:t>
            </a:r>
            <a:endParaRPr lang="zh-CN" altLang="en-US" sz="3200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矩形标注 14"/>
          <p:cNvSpPr/>
          <p:nvPr/>
        </p:nvSpPr>
        <p:spPr>
          <a:xfrm>
            <a:off x="353383" y="4133468"/>
            <a:ext cx="2495550" cy="819150"/>
          </a:xfrm>
          <a:prstGeom prst="wedgeRectCallout">
            <a:avLst>
              <a:gd name="adj1" fmla="val 55617"/>
              <a:gd name="adj2" fmla="val -68194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6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动作描写</a:t>
            </a:r>
            <a:endParaRPr lang="zh-CN" altLang="en-US" sz="3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3035935" y="2600960"/>
            <a:ext cx="2611120" cy="588010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7945120" y="2152015"/>
            <a:ext cx="2350135" cy="551815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6821805" y="2704465"/>
            <a:ext cx="2338070" cy="512445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等腰三角形 21"/>
          <p:cNvSpPr/>
          <p:nvPr/>
        </p:nvSpPr>
        <p:spPr>
          <a:xfrm>
            <a:off x="6148390" y="3077833"/>
            <a:ext cx="171450" cy="247650"/>
          </a:xfrm>
          <a:prstGeom prst="triangle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 30"/>
          <p:cNvSpPr/>
          <p:nvPr/>
        </p:nvSpPr>
        <p:spPr>
          <a:xfrm>
            <a:off x="3728720" y="4190365"/>
            <a:ext cx="6845935" cy="704850"/>
          </a:xfrm>
          <a:prstGeom prst="rect">
            <a:avLst/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zh-CN" altLang="en-US" sz="2800" dirty="0" smtClean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rPr>
              <a:t>“甩”写出了小蝌蚪活泼的性格特点。</a:t>
            </a:r>
            <a:endParaRPr lang="zh-CN" altLang="en-US" sz="2800" dirty="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下箭头 31"/>
          <p:cNvSpPr/>
          <p:nvPr/>
        </p:nvSpPr>
        <p:spPr>
          <a:xfrm rot="16200000">
            <a:off x="3307083" y="4349108"/>
            <a:ext cx="179462" cy="452927"/>
          </a:xfrm>
          <a:prstGeom prst="down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3162925" y="3702570"/>
            <a:ext cx="1633927" cy="14991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9756"/>
            <a:ext cx="1488310" cy="146686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16" grpId="0" bldLvl="0" animBg="1"/>
      <p:bldP spid="15" grpId="0" bldLvl="0" animBg="1"/>
      <p:bldP spid="17" grpId="0" bldLvl="0" animBg="1"/>
      <p:bldP spid="18" grpId="0" bldLvl="0" animBg="1"/>
      <p:bldP spid="19" grpId="0" bldLvl="0" animBg="1"/>
      <p:bldP spid="22" grpId="0" bldLvl="0" animBg="1"/>
      <p:bldP spid="31" grpId="0" bldLvl="0" animBg="1"/>
      <p:bldP spid="3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timgsa.baidu.com/timg?image&amp;quality=80&amp;size=b9999_10000&amp;sec=1554634420296&amp;di=af335d4136026da6c0f415079c1d5121&amp;imgtype=0&amp;src=http%3A%2F%2Fwww.234.cn%2Fuploadfile%2Fimages%2Fnews%2Fuj11wrp1.jpg"/>
          <p:cNvPicPr>
            <a:picLocks noChangeAspect="1" noChangeArrowheads="1"/>
          </p:cNvPicPr>
          <p:nvPr/>
        </p:nvPicPr>
        <p:blipFill>
          <a:blip r:embed="rId4" cstate="print">
            <a:lum contrast="40000"/>
          </a:blip>
          <a:srcRect/>
          <a:stretch>
            <a:fillRect/>
          </a:stretch>
        </p:blipFill>
        <p:spPr bwMode="auto">
          <a:xfrm>
            <a:off x="1905000" y="698326"/>
            <a:ext cx="8343900" cy="5676900"/>
          </a:xfrm>
          <a:prstGeom prst="roundRect">
            <a:avLst/>
          </a:prstGeom>
          <a:noFill/>
        </p:spPr>
      </p:pic>
      <p:sp>
        <p:nvSpPr>
          <p:cNvPr id="4" name="矩形标注 3"/>
          <p:cNvSpPr/>
          <p:nvPr/>
        </p:nvSpPr>
        <p:spPr>
          <a:xfrm>
            <a:off x="8262562" y="2033154"/>
            <a:ext cx="3269672" cy="728713"/>
          </a:xfrm>
          <a:prstGeom prst="wedgeRectCallout">
            <a:avLst>
              <a:gd name="adj1" fmla="val -39413"/>
              <a:gd name="adj2" fmla="val 1015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快活地游来游去。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课文1、小蝌蚪找妈妈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667999" y="698326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2870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504950" y="2047786"/>
            <a:ext cx="8782050" cy="255333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小蝌蚪游哇游，过了几天，长出了两条后腿。他们看见鲤鱼妈妈在教小鲤鱼捕食，就迎上去，问：“鲤鱼阿姨，我们的妈妈在哪里？”鲤鱼妈妈说：“你们的妈妈四条腿，宽嘴巴。你们到那边去找吧！”</a:t>
            </a:r>
            <a:endParaRPr lang="zh-CN" altLang="en-US" sz="3200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966720" y="528955"/>
            <a:ext cx="4686300" cy="1399540"/>
            <a:chOff x="-289362" y="712509"/>
            <a:chExt cx="5630778" cy="2430378"/>
          </a:xfrm>
        </p:grpSpPr>
        <p:sp>
          <p:nvSpPr>
            <p:cNvPr id="5" name="云形标注 4"/>
            <p:cNvSpPr/>
            <p:nvPr/>
          </p:nvSpPr>
          <p:spPr>
            <a:xfrm>
              <a:off x="-289362" y="712509"/>
              <a:ext cx="5630778" cy="2430378"/>
            </a:xfrm>
            <a:prstGeom prst="cloudCallout">
              <a:avLst>
                <a:gd name="adj1" fmla="val -57409"/>
                <a:gd name="adj2" fmla="val 64967"/>
              </a:avLst>
            </a:prstGeom>
            <a:solidFill>
              <a:schemeClr val="bg1"/>
            </a:solidFill>
            <a:ln>
              <a:solidFill>
                <a:srgbClr val="A1C4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文本框 12"/>
            <p:cNvSpPr txBox="1"/>
            <p:nvPr/>
          </p:nvSpPr>
          <p:spPr>
            <a:xfrm>
              <a:off x="612341" y="1114065"/>
              <a:ext cx="4131526" cy="144307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小蝌蚪的外形第一次变化是什么？</a:t>
              </a:r>
              <a:endParaRPr lang="zh-CN" altLang="en-US" sz="2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" name="矩形 6"/>
          <p:cNvSpPr/>
          <p:nvPr/>
        </p:nvSpPr>
        <p:spPr>
          <a:xfrm>
            <a:off x="1499371" y="4757505"/>
            <a:ext cx="6287299" cy="156966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zh-CN" altLang="en-US" sz="24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问题：</a:t>
            </a:r>
            <a:endParaRPr lang="en-US" altLang="zh-CN" sz="24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r>
              <a:rPr lang="en-US" altLang="zh-CN" sz="24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24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小蝌蚪第一次找妈妈遇到了谁？</a:t>
            </a:r>
            <a:endParaRPr lang="en-US" altLang="zh-CN" sz="2400" dirty="0" smtClean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r>
              <a:rPr lang="en-US" altLang="zh-CN" sz="24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2.</a:t>
            </a:r>
            <a:r>
              <a:rPr lang="zh-CN" altLang="en-US" sz="24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“迎”和“阿姨”说明了什么？</a:t>
            </a:r>
            <a:endParaRPr lang="en-US" altLang="zh-CN" sz="24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r>
              <a:rPr lang="en-US" altLang="zh-CN" sz="24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3.</a:t>
            </a:r>
            <a:r>
              <a:rPr lang="zh-CN" altLang="en-US" sz="24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鲤鱼告诉小蝌蚪他们的妈妈长的什么样子？</a:t>
            </a:r>
            <a:endParaRPr lang="zh-CN" altLang="en-US" sz="24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V="1">
            <a:off x="7467600" y="2549525"/>
            <a:ext cx="2801620" cy="22225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椭圆 8"/>
          <p:cNvSpPr/>
          <p:nvPr/>
        </p:nvSpPr>
        <p:spPr>
          <a:xfrm>
            <a:off x="8408035" y="2571750"/>
            <a:ext cx="552450" cy="533400"/>
          </a:xfrm>
          <a:prstGeom prst="ellipse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3594717" y="2989000"/>
            <a:ext cx="1048304" cy="628650"/>
          </a:xfrm>
          <a:prstGeom prst="ellipse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9" grpId="0" bldLvl="0" animBg="1"/>
      <p:bldP spid="10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721650"/>
            <a:ext cx="10991850" cy="1383665"/>
          </a:xfrm>
          <a:prstGeom prst="rect">
            <a:avLst/>
          </a:prstGeom>
          <a:solidFill>
            <a:srgbClr val="A1C450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2</a:t>
            </a:r>
            <a:r>
              <a:rPr lang="zh-CN" altLang="en-US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题答案：从“迎”可以看出小蝌蚪想见到妈妈的急切心情。从小蝌蚪称鲤鱼妈妈为“阿姨”可以看出小蝌蚪非常有礼貌。</a:t>
            </a:r>
            <a:endParaRPr lang="zh-CN" altLang="en-US" sz="2800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  <a:cs typeface="微软雅黑" panose="020B050302020402020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23900" y="2507040"/>
            <a:ext cx="5874327" cy="737235"/>
          </a:xfrm>
          <a:prstGeom prst="rect">
            <a:avLst/>
          </a:prstGeom>
          <a:solidFill>
            <a:srgbClr val="A1C450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3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题答案：有四条腿，宽嘴巴。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663"/>
          <a:stretch>
            <a:fillRect/>
          </a:stretch>
        </p:blipFill>
        <p:spPr>
          <a:xfrm>
            <a:off x="4194810" y="3662045"/>
            <a:ext cx="4050030" cy="2808605"/>
          </a:xfrm>
          <a:prstGeom prst="round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>
            <a:lum bright="6000"/>
          </a:blip>
          <a:srcRect l="5000" t="12666" r="3000" b="6000"/>
          <a:stretch>
            <a:fillRect/>
          </a:stretch>
        </p:blipFill>
        <p:spPr bwMode="auto">
          <a:xfrm>
            <a:off x="8448989" y="2529554"/>
            <a:ext cx="3196080" cy="1905713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565981" y="770519"/>
            <a:ext cx="4761034" cy="507746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小蝌蚪游哇游，过了几天，长出了两条前腿。他们看见一只乌龟摆动着四条腿在水里游，连忙追上去，叫着：“妈妈，妈妈！”乌龟笑着说：“我不是你们的妈妈。你们的妈妈头顶上有两只大眼睛，披着绿衣裳。你们到那边去找吧！”</a:t>
            </a:r>
            <a:endParaRPr lang="zh-CN" altLang="en-US" sz="3200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5581869" y="673397"/>
            <a:ext cx="5913690" cy="1702571"/>
            <a:chOff x="-213798" y="676251"/>
            <a:chExt cx="5630778" cy="2430378"/>
          </a:xfrm>
        </p:grpSpPr>
        <p:sp>
          <p:nvSpPr>
            <p:cNvPr id="7" name="云形标注 6"/>
            <p:cNvSpPr/>
            <p:nvPr/>
          </p:nvSpPr>
          <p:spPr>
            <a:xfrm>
              <a:off x="-213798" y="676251"/>
              <a:ext cx="5630778" cy="2430378"/>
            </a:xfrm>
            <a:prstGeom prst="cloudCallout">
              <a:avLst>
                <a:gd name="adj1" fmla="val -57409"/>
                <a:gd name="adj2" fmla="val 64967"/>
              </a:avLst>
            </a:prstGeom>
            <a:solidFill>
              <a:schemeClr val="bg1"/>
            </a:solidFill>
            <a:ln>
              <a:solidFill>
                <a:srgbClr val="E042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12"/>
            <p:cNvSpPr txBox="1"/>
            <p:nvPr/>
          </p:nvSpPr>
          <p:spPr>
            <a:xfrm>
              <a:off x="610317" y="938380"/>
              <a:ext cx="4345599" cy="197704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rgbClr val="00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小蝌蚪的外形第二次变化是什么？第二次找妈妈遇到了谁？</a:t>
              </a:r>
              <a:endPara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</p:grpSp>
      <p:cxnSp>
        <p:nvCxnSpPr>
          <p:cNvPr id="9" name="直接连接符 8"/>
          <p:cNvCxnSpPr/>
          <p:nvPr/>
        </p:nvCxnSpPr>
        <p:spPr>
          <a:xfrm flipV="1">
            <a:off x="1945497" y="1775807"/>
            <a:ext cx="2876550" cy="38100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4705134" y="2241932"/>
            <a:ext cx="414291" cy="457200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flipV="1">
            <a:off x="2249407" y="2242250"/>
            <a:ext cx="1742191" cy="7362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5655310" y="4815205"/>
            <a:ext cx="6235065" cy="1198880"/>
          </a:xfrm>
          <a:prstGeom prst="rect">
            <a:avLst/>
          </a:prstGeom>
          <a:solidFill>
            <a:srgbClr val="A1C450"/>
          </a:solidFill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1.</a:t>
            </a:r>
            <a:r>
              <a:rPr lang="zh-CN" altLang="en-US" sz="24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从“追”字可以体会到什么？</a:t>
            </a:r>
            <a:r>
              <a:rPr lang="en-US" altLang="zh-CN" sz="24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altLang="zh-CN" sz="24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2.</a:t>
            </a:r>
            <a:r>
              <a:rPr lang="zh-CN" altLang="en-US" sz="24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乌龟告诉小蝌蚪他们的妈妈长的什么样子？</a:t>
            </a:r>
            <a:endParaRPr lang="en-US" altLang="zh-CN" sz="2400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  <a:cs typeface="微软雅黑" panose="020B050302020402020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55013" y="4139684"/>
            <a:ext cx="1261884" cy="523220"/>
          </a:xfrm>
          <a:prstGeom prst="rect">
            <a:avLst/>
          </a:prstGeom>
          <a:solidFill>
            <a:srgbClr val="A1C450"/>
          </a:solidFill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10" grpId="0" bldLvl="0" animBg="1"/>
      <p:bldP spid="12" grpId="0" bldLvl="0" animBg="1"/>
      <p:bldP spid="13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06855" y="723900"/>
            <a:ext cx="9856470" cy="737235"/>
          </a:xfrm>
          <a:prstGeom prst="rect">
            <a:avLst/>
          </a:prstGeom>
          <a:solidFill>
            <a:srgbClr val="A1C450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 smtClean="0">
                <a:solidFill>
                  <a:srgbClr val="000000"/>
                </a:solidFill>
                <a:latin typeface="+mn-ea"/>
                <a:cs typeface="微软雅黑" panose="020B0503020204020204" charset="-122"/>
              </a:rPr>
              <a:t>1</a:t>
            </a:r>
            <a:r>
              <a:rPr lang="zh-CN" altLang="en-US" sz="2800" dirty="0" smtClean="0">
                <a:solidFill>
                  <a:srgbClr val="000000"/>
                </a:solidFill>
                <a:latin typeface="+mn-ea"/>
                <a:cs typeface="微软雅黑" panose="020B0503020204020204" charset="-122"/>
              </a:rPr>
              <a:t>题答案：从“追”可看出小蝌蚪找妈妈的心情很急切。</a:t>
            </a:r>
            <a:endParaRPr lang="zh-CN" altLang="en-US" sz="2800" dirty="0">
              <a:solidFill>
                <a:srgbClr val="000000"/>
              </a:solidFill>
              <a:latin typeface="+mn-ea"/>
              <a:cs typeface="微软雅黑" panose="020B050302020402020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68755" y="1659890"/>
            <a:ext cx="9895205" cy="1383665"/>
          </a:xfrm>
          <a:prstGeom prst="rect">
            <a:avLst/>
          </a:prstGeom>
          <a:solidFill>
            <a:srgbClr val="A1C450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000000"/>
                </a:solidFill>
                <a:latin typeface="+mn-ea"/>
                <a:cs typeface="微软雅黑" panose="020B0503020204020204" charset="-122"/>
              </a:rPr>
              <a:t>2</a:t>
            </a:r>
            <a:r>
              <a:rPr lang="zh-CN" altLang="en-US" sz="2800" dirty="0">
                <a:solidFill>
                  <a:srgbClr val="000000"/>
                </a:solidFill>
                <a:latin typeface="+mn-ea"/>
                <a:cs typeface="微软雅黑" panose="020B0503020204020204" charset="-122"/>
              </a:rPr>
              <a:t>题答案：头顶上有两只大眼睛，披着绿衣裳。为下文小蝌蚪找到妈妈做铺垫。</a:t>
            </a:r>
          </a:p>
        </p:txBody>
      </p:sp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2" cstate="print">
            <a:lum bright="6000"/>
          </a:blip>
          <a:srcRect l="5000" t="12666" r="3000" b="6000"/>
          <a:stretch>
            <a:fillRect/>
          </a:stretch>
        </p:blipFill>
        <p:spPr bwMode="auto">
          <a:xfrm>
            <a:off x="3382392" y="3244789"/>
            <a:ext cx="4419600" cy="3093868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楷体">
      <a:majorFont>
        <a:latin typeface="GB Pinyinok-B"/>
        <a:ea typeface="楷体"/>
        <a:cs typeface=""/>
      </a:majorFont>
      <a:minorFont>
        <a:latin typeface="GB Pinyinok-B"/>
        <a:ea typeface="楷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1212</Words>
  <Application>Microsoft Office PowerPoint</Application>
  <PresentationFormat>宽屏</PresentationFormat>
  <Paragraphs>83</Paragraphs>
  <Slides>25</Slides>
  <Notes>0</Notes>
  <HiddenSlides>0</HiddenSlides>
  <MMClips>1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1" baseType="lpstr">
      <vt:lpstr>GB Pinyinok-B</vt:lpstr>
      <vt:lpstr>微软雅黑</vt:lpstr>
      <vt:lpstr>Arial</vt:lpstr>
      <vt:lpstr>楷体</vt:lpstr>
      <vt:lpstr>Pinyin Adjust</vt:lpstr>
      <vt:lpstr>Office 主题</vt:lpstr>
      <vt:lpstr>1.小蝌蚪找妈妈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3.植物妈妈有办法</dc:title>
  <dc:creator/>
  <cp:lastModifiedBy>lenovo</cp:lastModifiedBy>
  <cp:revision>80</cp:revision>
  <dcterms:created xsi:type="dcterms:W3CDTF">2019-01-28T06:44:00Z</dcterms:created>
  <dcterms:modified xsi:type="dcterms:W3CDTF">2020-07-24T10:34:44Z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2052-11.1.0.9440</vt:lpwstr>
  </property>
</Properties>
</file>