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9"/>
  </p:notesMasterIdLst>
  <p:handoutMasterIdLst>
    <p:handoutMasterId r:id="rId30"/>
  </p:handoutMasterIdLst>
  <p:sldIdLst>
    <p:sldId id="256" r:id="rId2"/>
    <p:sldId id="257" r:id="rId3"/>
    <p:sldId id="270" r:id="rId4"/>
    <p:sldId id="302" r:id="rId5"/>
    <p:sldId id="290" r:id="rId6"/>
    <p:sldId id="291" r:id="rId7"/>
    <p:sldId id="292" r:id="rId8"/>
    <p:sldId id="304" r:id="rId9"/>
    <p:sldId id="282" r:id="rId10"/>
    <p:sldId id="309" r:id="rId11"/>
    <p:sldId id="308" r:id="rId12"/>
    <p:sldId id="310" r:id="rId13"/>
    <p:sldId id="311" r:id="rId14"/>
    <p:sldId id="307" r:id="rId15"/>
    <p:sldId id="306" r:id="rId16"/>
    <p:sldId id="305" r:id="rId17"/>
    <p:sldId id="303" r:id="rId18"/>
    <p:sldId id="312" r:id="rId19"/>
    <p:sldId id="295" r:id="rId20"/>
    <p:sldId id="288" r:id="rId21"/>
    <p:sldId id="298" r:id="rId22"/>
    <p:sldId id="300" r:id="rId23"/>
    <p:sldId id="268" r:id="rId24"/>
    <p:sldId id="301" r:id="rId25"/>
    <p:sldId id="327" r:id="rId26"/>
    <p:sldId id="328" r:id="rId27"/>
    <p:sldId id="275" r:id="rId28"/>
  </p:sldIdLst>
  <p:sldSz cx="12192000" cy="6858000"/>
  <p:notesSz cx="6858000" cy="9144000"/>
  <p:embeddedFontLst>
    <p:embeddedFont>
      <p:font typeface="微软雅黑" panose="020B0503020204020204" pitchFamily="34" charset="-122"/>
      <p:regular r:id="rId31"/>
      <p:bold r:id="rId32"/>
    </p:embeddedFont>
    <p:embeddedFont>
      <p:font typeface="楷体" panose="02010609060101010101" pitchFamily="49" charset="-122"/>
      <p:regular r:id="rId33"/>
    </p:embeddedFont>
    <p:embeddedFont>
      <p:font typeface="Consolas" panose="020B0609020204030204" pitchFamily="49" charset="0"/>
      <p:regular r:id="rId34"/>
      <p:bold r:id="rId35"/>
      <p:italic r:id="rId36"/>
      <p:boldItalic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Pinyin Adjust" panose="02000500000000000000" pitchFamily="2" charset="0"/>
      <p:regular r:id="rId42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92">
          <p15:clr>
            <a:srgbClr val="A4A3A4"/>
          </p15:clr>
        </p15:guide>
        <p15:guide id="2" pos="374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1B444"/>
    <a:srgbClr val="FFFFFF"/>
    <a:srgbClr val="F44236"/>
    <a:srgbClr val="A1C450"/>
    <a:srgbClr val="86A73A"/>
    <a:srgbClr val="F7A07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91" d="100"/>
          <a:sy n="91" d="100"/>
        </p:scale>
        <p:origin x="102" y="84"/>
      </p:cViewPr>
      <p:guideLst>
        <p:guide orient="horz" pos="1992"/>
        <p:guide pos="374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9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9.fntdata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42" Type="http://schemas.openxmlformats.org/officeDocument/2006/relationships/font" Target="fonts/font12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font" Target="fonts/font10.fntdata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font" Target="fonts/font5.fntdata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11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2020/7/24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413610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2020/7/24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8893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 smtClean="0">
                <a:solidFill>
                  <a:srgbClr val="A1C450"/>
                </a:solidFill>
                <a:latin typeface="微软雅黑" panose="020B0503020204020204" charset="-122"/>
                <a:ea typeface="微软雅黑" panose="020B0503020204020204" charset="-122"/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任意多边形 6"/>
          <p:cNvSpPr/>
          <p:nvPr userDrawn="1"/>
        </p:nvSpPr>
        <p:spPr>
          <a:xfrm>
            <a:off x="3669054" y="897988"/>
            <a:ext cx="4968328" cy="1167855"/>
          </a:xfrm>
          <a:custGeom>
            <a:avLst/>
            <a:gdLst/>
            <a:ahLst/>
            <a:cxnLst/>
            <a:rect l="l" t="t" r="r" b="b"/>
            <a:pathLst>
              <a:path w="4968328" h="1167855">
                <a:moveTo>
                  <a:pt x="3107680" y="856097"/>
                </a:moveTo>
                <a:lnTo>
                  <a:pt x="3107680" y="984759"/>
                </a:lnTo>
                <a:lnTo>
                  <a:pt x="3473871" y="984759"/>
                </a:lnTo>
                <a:lnTo>
                  <a:pt x="3473871" y="856097"/>
                </a:lnTo>
                <a:close/>
                <a:moveTo>
                  <a:pt x="2949326" y="727435"/>
                </a:moveTo>
                <a:lnTo>
                  <a:pt x="3637173" y="727435"/>
                </a:lnTo>
                <a:lnTo>
                  <a:pt x="3637173" y="1162906"/>
                </a:lnTo>
                <a:lnTo>
                  <a:pt x="3473871" y="1162906"/>
                </a:lnTo>
                <a:lnTo>
                  <a:pt x="3473871" y="1103524"/>
                </a:lnTo>
                <a:lnTo>
                  <a:pt x="3107680" y="1103524"/>
                </a:lnTo>
                <a:lnTo>
                  <a:pt x="3107680" y="1167855"/>
                </a:lnTo>
                <a:lnTo>
                  <a:pt x="2949326" y="1167855"/>
                </a:lnTo>
                <a:close/>
                <a:moveTo>
                  <a:pt x="1524148" y="450317"/>
                </a:moveTo>
                <a:lnTo>
                  <a:pt x="2187252" y="450317"/>
                </a:lnTo>
                <a:lnTo>
                  <a:pt x="2187252" y="593824"/>
                </a:lnTo>
                <a:lnTo>
                  <a:pt x="1984362" y="727435"/>
                </a:lnTo>
                <a:lnTo>
                  <a:pt x="2419833" y="727435"/>
                </a:lnTo>
                <a:lnTo>
                  <a:pt x="2419833" y="870942"/>
                </a:lnTo>
                <a:lnTo>
                  <a:pt x="1964568" y="870942"/>
                </a:lnTo>
                <a:lnTo>
                  <a:pt x="1964568" y="994656"/>
                </a:lnTo>
                <a:cubicBezTo>
                  <a:pt x="1964568" y="1096925"/>
                  <a:pt x="1910134" y="1149710"/>
                  <a:pt x="1801266" y="1153009"/>
                </a:cubicBezTo>
                <a:cubicBezTo>
                  <a:pt x="1725389" y="1156308"/>
                  <a:pt x="1654460" y="1157957"/>
                  <a:pt x="1588480" y="1157957"/>
                </a:cubicBezTo>
                <a:cubicBezTo>
                  <a:pt x="1578582" y="1101874"/>
                  <a:pt x="1565386" y="1052389"/>
                  <a:pt x="1548891" y="1009501"/>
                </a:cubicBezTo>
                <a:cubicBezTo>
                  <a:pt x="1608274" y="1012800"/>
                  <a:pt x="1662707" y="1014450"/>
                  <a:pt x="1712193" y="1014450"/>
                </a:cubicBezTo>
                <a:cubicBezTo>
                  <a:pt x="1768276" y="1014450"/>
                  <a:pt x="1796318" y="991357"/>
                  <a:pt x="1796318" y="945170"/>
                </a:cubicBezTo>
                <a:lnTo>
                  <a:pt x="1796318" y="870942"/>
                </a:lnTo>
                <a:lnTo>
                  <a:pt x="1281670" y="870942"/>
                </a:lnTo>
                <a:lnTo>
                  <a:pt x="1281670" y="727435"/>
                </a:lnTo>
                <a:lnTo>
                  <a:pt x="1796318" y="727435"/>
                </a:lnTo>
                <a:lnTo>
                  <a:pt x="1796318" y="697744"/>
                </a:lnTo>
                <a:lnTo>
                  <a:pt x="1954671" y="593824"/>
                </a:lnTo>
                <a:lnTo>
                  <a:pt x="1524148" y="593824"/>
                </a:lnTo>
                <a:close/>
                <a:moveTo>
                  <a:pt x="3201702" y="410729"/>
                </a:moveTo>
                <a:lnTo>
                  <a:pt x="3172011" y="529494"/>
                </a:lnTo>
                <a:lnTo>
                  <a:pt x="3444180" y="529494"/>
                </a:lnTo>
                <a:lnTo>
                  <a:pt x="3444180" y="410729"/>
                </a:lnTo>
                <a:close/>
                <a:moveTo>
                  <a:pt x="2533650" y="400832"/>
                </a:moveTo>
                <a:lnTo>
                  <a:pt x="2790973" y="400832"/>
                </a:lnTo>
                <a:lnTo>
                  <a:pt x="2790973" y="875891"/>
                </a:lnTo>
                <a:cubicBezTo>
                  <a:pt x="2830562" y="846200"/>
                  <a:pt x="2861902" y="818158"/>
                  <a:pt x="2884996" y="791766"/>
                </a:cubicBezTo>
                <a:cubicBezTo>
                  <a:pt x="2884996" y="847849"/>
                  <a:pt x="2889944" y="910531"/>
                  <a:pt x="2899841" y="979810"/>
                </a:cubicBezTo>
                <a:cubicBezTo>
                  <a:pt x="2830562" y="1022697"/>
                  <a:pt x="2759633" y="1080430"/>
                  <a:pt x="2687054" y="1153009"/>
                </a:cubicBezTo>
                <a:lnTo>
                  <a:pt x="2602929" y="1039193"/>
                </a:lnTo>
                <a:cubicBezTo>
                  <a:pt x="2622723" y="1022697"/>
                  <a:pt x="2632620" y="993006"/>
                  <a:pt x="2632620" y="950119"/>
                </a:cubicBezTo>
                <a:lnTo>
                  <a:pt x="2632620" y="554236"/>
                </a:lnTo>
                <a:lnTo>
                  <a:pt x="2533650" y="554236"/>
                </a:lnTo>
                <a:close/>
                <a:moveTo>
                  <a:pt x="4186460" y="356295"/>
                </a:moveTo>
                <a:cubicBezTo>
                  <a:pt x="4219451" y="478359"/>
                  <a:pt x="4283782" y="588876"/>
                  <a:pt x="4379453" y="687847"/>
                </a:cubicBezTo>
                <a:cubicBezTo>
                  <a:pt x="4471826" y="592175"/>
                  <a:pt x="4537806" y="481658"/>
                  <a:pt x="4577395" y="356295"/>
                </a:cubicBezTo>
                <a:close/>
                <a:moveTo>
                  <a:pt x="960015" y="277118"/>
                </a:moveTo>
                <a:cubicBezTo>
                  <a:pt x="1035893" y="448667"/>
                  <a:pt x="1108471" y="628464"/>
                  <a:pt x="1177751" y="816509"/>
                </a:cubicBezTo>
                <a:lnTo>
                  <a:pt x="994655" y="890737"/>
                </a:lnTo>
                <a:cubicBezTo>
                  <a:pt x="925376" y="686197"/>
                  <a:pt x="859395" y="499802"/>
                  <a:pt x="796714" y="331552"/>
                </a:cubicBezTo>
                <a:close/>
                <a:moveTo>
                  <a:pt x="183095" y="277118"/>
                </a:moveTo>
                <a:lnTo>
                  <a:pt x="356294" y="321655"/>
                </a:lnTo>
                <a:cubicBezTo>
                  <a:pt x="303510" y="529494"/>
                  <a:pt x="244127" y="722486"/>
                  <a:pt x="178147" y="900634"/>
                </a:cubicBezTo>
                <a:cubicBezTo>
                  <a:pt x="151755" y="890737"/>
                  <a:pt x="115465" y="877540"/>
                  <a:pt x="69279" y="861045"/>
                </a:cubicBezTo>
                <a:cubicBezTo>
                  <a:pt x="36289" y="847849"/>
                  <a:pt x="13196" y="837952"/>
                  <a:pt x="0" y="831354"/>
                </a:cubicBezTo>
                <a:cubicBezTo>
                  <a:pt x="69279" y="653207"/>
                  <a:pt x="130311" y="468462"/>
                  <a:pt x="183095" y="277118"/>
                </a:cubicBezTo>
                <a:close/>
                <a:moveTo>
                  <a:pt x="2894893" y="64331"/>
                </a:moveTo>
                <a:lnTo>
                  <a:pt x="3656967" y="64331"/>
                </a:lnTo>
                <a:lnTo>
                  <a:pt x="3656967" y="192993"/>
                </a:lnTo>
                <a:lnTo>
                  <a:pt x="3256136" y="192993"/>
                </a:lnTo>
                <a:lnTo>
                  <a:pt x="3236342" y="282067"/>
                </a:lnTo>
                <a:lnTo>
                  <a:pt x="3612430" y="282067"/>
                </a:lnTo>
                <a:lnTo>
                  <a:pt x="3612430" y="529494"/>
                </a:lnTo>
                <a:lnTo>
                  <a:pt x="3701504" y="529494"/>
                </a:lnTo>
                <a:lnTo>
                  <a:pt x="3701504" y="658155"/>
                </a:lnTo>
                <a:lnTo>
                  <a:pt x="2860253" y="658155"/>
                </a:lnTo>
                <a:lnTo>
                  <a:pt x="2860253" y="529494"/>
                </a:lnTo>
                <a:lnTo>
                  <a:pt x="3008709" y="529494"/>
                </a:lnTo>
                <a:lnTo>
                  <a:pt x="3038400" y="410729"/>
                </a:lnTo>
                <a:lnTo>
                  <a:pt x="2924584" y="410729"/>
                </a:lnTo>
                <a:lnTo>
                  <a:pt x="2924584" y="282067"/>
                </a:lnTo>
                <a:lnTo>
                  <a:pt x="3073040" y="282067"/>
                </a:lnTo>
                <a:lnTo>
                  <a:pt x="3092834" y="192993"/>
                </a:lnTo>
                <a:lnTo>
                  <a:pt x="2894893" y="192993"/>
                </a:lnTo>
                <a:close/>
                <a:moveTo>
                  <a:pt x="2692003" y="24743"/>
                </a:moveTo>
                <a:cubicBezTo>
                  <a:pt x="2748086" y="94022"/>
                  <a:pt x="2797571" y="164951"/>
                  <a:pt x="2840459" y="237530"/>
                </a:cubicBezTo>
                <a:cubicBezTo>
                  <a:pt x="2820665" y="250726"/>
                  <a:pt x="2784376" y="272170"/>
                  <a:pt x="2731591" y="301861"/>
                </a:cubicBezTo>
                <a:cubicBezTo>
                  <a:pt x="2718395" y="311758"/>
                  <a:pt x="2708498" y="318356"/>
                  <a:pt x="2701900" y="321655"/>
                </a:cubicBezTo>
                <a:cubicBezTo>
                  <a:pt x="2662311" y="242478"/>
                  <a:pt x="2616125" y="168250"/>
                  <a:pt x="2563341" y="98971"/>
                </a:cubicBezTo>
                <a:close/>
                <a:moveTo>
                  <a:pt x="504750" y="19794"/>
                </a:moveTo>
                <a:lnTo>
                  <a:pt x="692795" y="19794"/>
                </a:lnTo>
                <a:lnTo>
                  <a:pt x="692795" y="915479"/>
                </a:lnTo>
                <a:cubicBezTo>
                  <a:pt x="692795" y="1057337"/>
                  <a:pt x="640010" y="1133215"/>
                  <a:pt x="534441" y="1143112"/>
                </a:cubicBezTo>
                <a:cubicBezTo>
                  <a:pt x="458564" y="1146411"/>
                  <a:pt x="381037" y="1148060"/>
                  <a:pt x="301860" y="1148060"/>
                </a:cubicBezTo>
                <a:cubicBezTo>
                  <a:pt x="295262" y="1115070"/>
                  <a:pt x="283716" y="1070533"/>
                  <a:pt x="267220" y="1014450"/>
                </a:cubicBezTo>
                <a:cubicBezTo>
                  <a:pt x="263921" y="997955"/>
                  <a:pt x="260622" y="984759"/>
                  <a:pt x="257323" y="974862"/>
                </a:cubicBezTo>
                <a:cubicBezTo>
                  <a:pt x="313407" y="981460"/>
                  <a:pt x="367841" y="984759"/>
                  <a:pt x="420625" y="984759"/>
                </a:cubicBezTo>
                <a:cubicBezTo>
                  <a:pt x="476709" y="984759"/>
                  <a:pt x="504750" y="951768"/>
                  <a:pt x="504750" y="885788"/>
                </a:cubicBezTo>
                <a:close/>
                <a:moveTo>
                  <a:pt x="4433887" y="9897"/>
                </a:moveTo>
                <a:cubicBezTo>
                  <a:pt x="4437186" y="19794"/>
                  <a:pt x="4443784" y="36289"/>
                  <a:pt x="4453681" y="59383"/>
                </a:cubicBezTo>
                <a:cubicBezTo>
                  <a:pt x="4470176" y="105569"/>
                  <a:pt x="4486672" y="151755"/>
                  <a:pt x="4503167" y="197942"/>
                </a:cubicBezTo>
                <a:lnTo>
                  <a:pt x="4953483" y="197942"/>
                </a:lnTo>
                <a:lnTo>
                  <a:pt x="4953483" y="356295"/>
                </a:lnTo>
                <a:lnTo>
                  <a:pt x="4775336" y="356295"/>
                </a:lnTo>
                <a:cubicBezTo>
                  <a:pt x="4715954" y="531143"/>
                  <a:pt x="4631829" y="681249"/>
                  <a:pt x="4522961" y="806612"/>
                </a:cubicBezTo>
                <a:cubicBezTo>
                  <a:pt x="4641726" y="889087"/>
                  <a:pt x="4790181" y="953418"/>
                  <a:pt x="4968328" y="999604"/>
                </a:cubicBezTo>
                <a:cubicBezTo>
                  <a:pt x="4908946" y="1062286"/>
                  <a:pt x="4866058" y="1115070"/>
                  <a:pt x="4839666" y="1157957"/>
                </a:cubicBezTo>
                <a:cubicBezTo>
                  <a:pt x="4661520" y="1101874"/>
                  <a:pt x="4508115" y="1025996"/>
                  <a:pt x="4379453" y="930325"/>
                </a:cubicBezTo>
                <a:cubicBezTo>
                  <a:pt x="4257389" y="1019398"/>
                  <a:pt x="4103985" y="1098575"/>
                  <a:pt x="3919239" y="1167855"/>
                </a:cubicBezTo>
                <a:cubicBezTo>
                  <a:pt x="3876352" y="1098575"/>
                  <a:pt x="3836764" y="1044141"/>
                  <a:pt x="3800475" y="1004553"/>
                </a:cubicBezTo>
                <a:cubicBezTo>
                  <a:pt x="3975323" y="948469"/>
                  <a:pt x="4123779" y="880840"/>
                  <a:pt x="4245843" y="801663"/>
                </a:cubicBezTo>
                <a:cubicBezTo>
                  <a:pt x="4130377" y="676300"/>
                  <a:pt x="4049551" y="527844"/>
                  <a:pt x="4003364" y="356295"/>
                </a:cubicBezTo>
                <a:lnTo>
                  <a:pt x="3815320" y="356295"/>
                </a:lnTo>
                <a:lnTo>
                  <a:pt x="3815320" y="197942"/>
                </a:lnTo>
                <a:lnTo>
                  <a:pt x="4305225" y="197942"/>
                </a:lnTo>
                <a:cubicBezTo>
                  <a:pt x="4298627" y="174848"/>
                  <a:pt x="4285431" y="135260"/>
                  <a:pt x="4265637" y="79177"/>
                </a:cubicBezTo>
                <a:cubicBezTo>
                  <a:pt x="4262338" y="65981"/>
                  <a:pt x="4259039" y="56084"/>
                  <a:pt x="4255740" y="49486"/>
                </a:cubicBezTo>
                <a:close/>
                <a:moveTo>
                  <a:pt x="1855700" y="0"/>
                </a:moveTo>
                <a:cubicBezTo>
                  <a:pt x="1865597" y="13196"/>
                  <a:pt x="1880443" y="37939"/>
                  <a:pt x="1900237" y="74228"/>
                </a:cubicBezTo>
                <a:cubicBezTo>
                  <a:pt x="1929928" y="120414"/>
                  <a:pt x="1953022" y="156704"/>
                  <a:pt x="1969517" y="183096"/>
                </a:cubicBezTo>
                <a:lnTo>
                  <a:pt x="1885392" y="222684"/>
                </a:lnTo>
                <a:lnTo>
                  <a:pt x="2028899" y="222684"/>
                </a:lnTo>
                <a:cubicBezTo>
                  <a:pt x="2058590" y="183096"/>
                  <a:pt x="2096529" y="127013"/>
                  <a:pt x="2142715" y="54434"/>
                </a:cubicBezTo>
                <a:cubicBezTo>
                  <a:pt x="2152612" y="37939"/>
                  <a:pt x="2160860" y="26392"/>
                  <a:pt x="2167458" y="19794"/>
                </a:cubicBezTo>
                <a:lnTo>
                  <a:pt x="2325811" y="108868"/>
                </a:lnTo>
                <a:cubicBezTo>
                  <a:pt x="2315914" y="122064"/>
                  <a:pt x="2301068" y="140209"/>
                  <a:pt x="2281274" y="163302"/>
                </a:cubicBezTo>
                <a:cubicBezTo>
                  <a:pt x="2258181" y="189694"/>
                  <a:pt x="2241686" y="209488"/>
                  <a:pt x="2231789" y="222684"/>
                </a:cubicBezTo>
                <a:lnTo>
                  <a:pt x="2400039" y="222684"/>
                </a:lnTo>
                <a:lnTo>
                  <a:pt x="2400039" y="514648"/>
                </a:lnTo>
                <a:lnTo>
                  <a:pt x="2236737" y="514648"/>
                </a:lnTo>
                <a:lnTo>
                  <a:pt x="2236737" y="366192"/>
                </a:lnTo>
                <a:lnTo>
                  <a:pt x="1464766" y="366192"/>
                </a:lnTo>
                <a:lnTo>
                  <a:pt x="1464766" y="514648"/>
                </a:lnTo>
                <a:lnTo>
                  <a:pt x="1301464" y="514648"/>
                </a:lnTo>
                <a:lnTo>
                  <a:pt x="1301464" y="222684"/>
                </a:lnTo>
                <a:lnTo>
                  <a:pt x="1494457" y="222684"/>
                </a:lnTo>
                <a:cubicBezTo>
                  <a:pt x="1461467" y="176498"/>
                  <a:pt x="1426827" y="133611"/>
                  <a:pt x="1390538" y="94022"/>
                </a:cubicBezTo>
                <a:lnTo>
                  <a:pt x="1514251" y="9897"/>
                </a:lnTo>
                <a:cubicBezTo>
                  <a:pt x="1563737" y="62682"/>
                  <a:pt x="1613222" y="122064"/>
                  <a:pt x="1662707" y="188045"/>
                </a:cubicBezTo>
                <a:lnTo>
                  <a:pt x="1608274" y="222684"/>
                </a:lnTo>
                <a:lnTo>
                  <a:pt x="1806215" y="222684"/>
                </a:lnTo>
                <a:cubicBezTo>
                  <a:pt x="1793019" y="199591"/>
                  <a:pt x="1773225" y="166601"/>
                  <a:pt x="1746833" y="123714"/>
                </a:cubicBezTo>
                <a:cubicBezTo>
                  <a:pt x="1730337" y="97321"/>
                  <a:pt x="1718791" y="77527"/>
                  <a:pt x="1712193" y="64331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904459" y="1046515"/>
            <a:ext cx="2237426" cy="621846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1068149" y="1699441"/>
            <a:ext cx="10058399" cy="41088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系列图书配套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课件版权声明</a:t>
            </a:r>
            <a:endParaRPr lang="en-US" altLang="zh-CN" sz="2000" b="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本系列课件为河南天星教育传媒股份有限公司旗下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品牌图书配属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课件，由天星教育开发，并拥有所有版权。本系列仅用于个人学习欣赏、教学研究，及其他非商业性或非盈利性用途。使用者须遵守著作权法及其他相关法律规定，不得侵犯本集团及相关权利人的合法权利。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  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将本课件任何内容用于其他用途时，应获得授权，如未经授权用于商业或盈利用途，一经发现，我司将追究侵权者的法律责任。</a:t>
            </a: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河南天星教育传媒股份有限公司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19" name="组合 318"/>
          <p:cNvGrpSpPr/>
          <p:nvPr userDrawn="1"/>
        </p:nvGrpSpPr>
        <p:grpSpPr>
          <a:xfrm>
            <a:off x="5500771" y="1301707"/>
            <a:ext cx="1174275" cy="331710"/>
            <a:chOff x="11194442" y="138245"/>
            <a:chExt cx="781115" cy="220650"/>
          </a:xfrm>
        </p:grpSpPr>
        <p:grpSp>
          <p:nvGrpSpPr>
            <p:cNvPr id="314" name="组合 313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7" name="任意多边形 316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18" name="图片 31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4261984" y="936109"/>
            <a:ext cx="993869" cy="1134381"/>
          </a:xfrm>
          <a:prstGeom prst="rect">
            <a:avLst/>
          </a:prstGeom>
        </p:spPr>
      </p:pic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4054416" y="5679888"/>
            <a:ext cx="408316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新课导入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助学资料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学习字词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初读感知</a:t>
            </a:r>
            <a:r>
              <a:rPr lang="en-US" altLang="zh-CN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随堂练习</a:t>
            </a: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学习目标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新课导入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9836" y="16061"/>
            <a:ext cx="300383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09" name="图片 308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字词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学习字词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初读感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初读感知</a:t>
            </a: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309" name="图片 308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随堂练习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/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8" name="组合 7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0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5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2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7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0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8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9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5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1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8" name="组合 17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7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4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0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4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1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2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5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3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0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6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2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7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5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7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1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3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8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9" name="组合 38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7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1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" name="图片 5" descr="C:\Users\1107\Desktop\小学教材帮学用封一\19小学教材帮封套语文RJ二上.jpg19小学教材帮封套语文RJ二上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1746864" y="1318531"/>
            <a:ext cx="2844800" cy="4005419"/>
          </a:xfrm>
          <a:prstGeom prst="rect">
            <a:avLst/>
          </a:prstGeom>
          <a:effectLst>
            <a:outerShdw blurRad="317500" dist="38100" dir="2700000" sx="102000" sy="102000" algn="tl" rotWithShape="0">
              <a:prstClr val="black">
                <a:alpha val="26000"/>
              </a:prstClr>
            </a:outerShdw>
          </a:effectLst>
        </p:spPr>
      </p:pic>
      <p:sp>
        <p:nvSpPr>
          <p:cNvPr id="315" name="文本框 314"/>
          <p:cNvSpPr txBox="1"/>
          <p:nvPr userDrawn="1"/>
        </p:nvSpPr>
        <p:spPr>
          <a:xfrm>
            <a:off x="5791907" y="2052940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小学语文</a:t>
            </a:r>
            <a:endParaRPr lang="zh-CN" altLang="en-US" sz="3200" dirty="0"/>
          </a:p>
        </p:txBody>
      </p:sp>
      <p:sp>
        <p:nvSpPr>
          <p:cNvPr id="316" name="任意多边形 315"/>
          <p:cNvSpPr/>
          <p:nvPr userDrawn="1"/>
        </p:nvSpPr>
        <p:spPr>
          <a:xfrm>
            <a:off x="5791907" y="2786861"/>
            <a:ext cx="3610140" cy="1168561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8" name="文本框 317"/>
          <p:cNvSpPr txBox="1"/>
          <p:nvPr userDrawn="1"/>
        </p:nvSpPr>
        <p:spPr>
          <a:xfrm>
            <a:off x="5791907" y="4083470"/>
            <a:ext cx="510909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基础到培优，名师一帮到底</a:t>
            </a:r>
            <a:endParaRPr lang="zh-CN" altLang="en-US" sz="3200" dirty="0"/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0" fill="hold"/>
                                        <p:tgtEl>
                                          <p:spTgt spid="316"/>
                                        </p:tgtEl>
                                      </p:cBhvr>
                                      <p:by x="98000" y="98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" grpId="0"/>
      <p:bldP spid="316" grpId="0" bldLvl="0" animBg="1"/>
      <p:bldP spid="316" grpId="1" bldLvl="0" animBg="1"/>
      <p:bldP spid="31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759076" y="4405266"/>
            <a:ext cx="1436072" cy="1429935"/>
          </a:xfrm>
          <a:prstGeom prst="rect">
            <a:avLst/>
          </a:prstGeom>
        </p:spPr>
      </p:pic>
      <p:pic>
        <p:nvPicPr>
          <p:cNvPr id="9" name="图片 8" descr="天星小学 (1)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759076" y="1029673"/>
            <a:ext cx="1471295" cy="1471295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3832925" y="931421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教学资源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优质课件  职称评定  教学评语  教学影音资源  名师示范课  活动板报  主题板报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常用表格 课堂纪律口令  家长会发言稿   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3832925" y="2201564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创新小功能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课文朗读  词语听写  笔顺动漫手写演示  必背古诗  拼音帮学  纯正美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英教材听力  </a:t>
            </a: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单词听写    国际音标发音教程  英文儿歌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Tony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教唱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 userDrawn="1"/>
        </p:nvSpPr>
        <p:spPr>
          <a:xfrm>
            <a:off x="3832925" y="4308162"/>
            <a:ext cx="766585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优秀教师交流群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QQ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扫码加入全国优秀教师交流群，获取更多优质一手教学资源</a:t>
            </a:r>
          </a:p>
        </p:txBody>
      </p:sp>
      <p:cxnSp>
        <p:nvCxnSpPr>
          <p:cNvPr id="16" name="直接连接符 15"/>
          <p:cNvCxnSpPr/>
          <p:nvPr userDrawn="1"/>
        </p:nvCxnSpPr>
        <p:spPr>
          <a:xfrm>
            <a:off x="1759076" y="3633324"/>
            <a:ext cx="8525900" cy="0"/>
          </a:xfrm>
          <a:prstGeom prst="line">
            <a:avLst/>
          </a:prstGeom>
          <a:ln w="12700">
            <a:solidFill>
              <a:srgbClr val="A1C4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8.png"/><Relationship Id="rId5" Type="http://schemas.openxmlformats.org/officeDocument/2006/relationships/image" Target="../media/image15.png"/><Relationship Id="rId4" Type="http://schemas.openxmlformats.org/officeDocument/2006/relationships/image" Target="../media/image1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GIF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idx="4294967295"/>
          </p:nvPr>
        </p:nvSpPr>
        <p:spPr>
          <a:xfrm>
            <a:off x="3392805" y="2501265"/>
            <a:ext cx="5798820" cy="735965"/>
          </a:xfrm>
          <a:prstGeom prst="rect">
            <a:avLst/>
          </a:prstGeom>
        </p:spPr>
        <p:txBody>
          <a:bodyPr/>
          <a:lstStyle/>
          <a:p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1.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小蝌蚪找妈妈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5313045" y="3582670"/>
            <a:ext cx="1542415" cy="391795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zh-CN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楷体" panose="02010609060101010101" pitchFamily="49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楷体" panose="02010609060101010101" pitchFamily="49" charset="-122"/>
              </a:rPr>
              <a:t>1</a:t>
            </a:r>
            <a:r>
              <a:rPr lang="zh-CN" altLang="en-US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课时</a:t>
            </a:r>
            <a:endParaRPr lang="zh-CN" altLang="en-US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楷体" panose="02010609060101010101" pitchFamily="49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5026659" y="4826000"/>
            <a:ext cx="2138680" cy="3067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统编版语文二年级（上）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332413" y="2392272"/>
            <a:ext cx="2408362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liǎng</a:t>
            </a:r>
            <a:r>
              <a:rPr lang="en-US" altLang="zh-CN" sz="4000" b="1" dirty="0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</a:t>
            </a:r>
            <a:r>
              <a:rPr lang="en-US" altLang="zh-CN" sz="4000" b="1" dirty="0" smtClean="0">
                <a:solidFill>
                  <a:srgbClr val="F44236"/>
                </a:solidFill>
                <a:latin typeface="+mn-ea"/>
              </a:rPr>
              <a:t> </a:t>
            </a:r>
          </a:p>
        </p:txBody>
      </p:sp>
      <p:sp>
        <p:nvSpPr>
          <p:cNvPr id="5" name="文本框 63"/>
          <p:cNvSpPr txBox="1"/>
          <p:nvPr/>
        </p:nvSpPr>
        <p:spPr>
          <a:xfrm>
            <a:off x="6260023" y="4401332"/>
            <a:ext cx="4959542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两个  两人  半斤八两  </a:t>
            </a:r>
          </a:p>
        </p:txBody>
      </p:sp>
      <p:sp>
        <p:nvSpPr>
          <p:cNvPr id="12" name="文本框 9"/>
          <p:cNvSpPr txBox="1"/>
          <p:nvPr/>
        </p:nvSpPr>
        <p:spPr>
          <a:xfrm>
            <a:off x="6259830" y="5358277"/>
            <a:ext cx="54864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这是我们班的两个优秀学生。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32220" y="3202623"/>
            <a:ext cx="453390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0" name="组合 29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31" name="矩形 30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2" name="直接连接符 31"/>
            <p:cNvCxnSpPr>
              <a:stCxn id="31" idx="1"/>
              <a:endCxn id="31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>
              <a:stCxn id="31" idx="0"/>
              <a:endCxn id="31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本框 25"/>
          <p:cNvSpPr txBox="1"/>
          <p:nvPr/>
        </p:nvSpPr>
        <p:spPr>
          <a:xfrm>
            <a:off x="601345" y="1758315"/>
            <a:ext cx="372427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两</a:t>
            </a:r>
            <a:endParaRPr lang="zh-CN" altLang="en-US" sz="28000" b="1" dirty="0">
              <a:solidFill>
                <a:srgbClr val="F44236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278120" y="248412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278120" y="344170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5278120" y="439991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5278120" y="535813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39" name="圆角矩形 38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40" name="图片 3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2" grpId="0"/>
      <p:bldP spid="34" grpId="0"/>
      <p:bldP spid="35" grpId="0"/>
      <p:bldP spid="36" grpId="0"/>
      <p:bldP spid="37" grpId="0"/>
      <p:bldP spid="38" grpId="0"/>
      <p:bldP spid="39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63"/>
          <p:cNvSpPr txBox="1"/>
          <p:nvPr/>
        </p:nvSpPr>
        <p:spPr>
          <a:xfrm>
            <a:off x="6319078" y="4471817"/>
            <a:ext cx="4959542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哪里  哪个  哪样</a:t>
            </a:r>
          </a:p>
        </p:txBody>
      </p:sp>
      <p:sp>
        <p:nvSpPr>
          <p:cNvPr id="12" name="文本框 9"/>
          <p:cNvSpPr txBox="1"/>
          <p:nvPr/>
        </p:nvSpPr>
        <p:spPr>
          <a:xfrm>
            <a:off x="6262370" y="5358277"/>
            <a:ext cx="548640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你住在哪里？</a:t>
            </a:r>
          </a:p>
        </p:txBody>
      </p:sp>
      <p:pic>
        <p:nvPicPr>
          <p:cNvPr id="2049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59195" y="3202623"/>
            <a:ext cx="569595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0" name="组合 29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31" name="矩形 30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2" name="直接连接符 31"/>
            <p:cNvCxnSpPr>
              <a:stCxn id="31" idx="1"/>
              <a:endCxn id="31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>
              <a:stCxn id="31" idx="0"/>
              <a:endCxn id="31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本框 25"/>
          <p:cNvSpPr txBox="1"/>
          <p:nvPr/>
        </p:nvSpPr>
        <p:spPr>
          <a:xfrm>
            <a:off x="601345" y="1540104"/>
            <a:ext cx="372427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哪</a:t>
            </a:r>
            <a:endParaRPr lang="zh-CN" altLang="en-US" sz="28000" b="1" dirty="0">
              <a:solidFill>
                <a:srgbClr val="F44236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278120" y="248412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278120" y="344170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5298440" y="4471670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5278120" y="5389245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13" name="文本框 59"/>
          <p:cNvSpPr txBox="1"/>
          <p:nvPr/>
        </p:nvSpPr>
        <p:spPr>
          <a:xfrm>
            <a:off x="6262563" y="2299562"/>
            <a:ext cx="126646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  <a:cs typeface="Consolas" panose="020B0609020204030204" pitchFamily="49" charset="0"/>
              </a:rPr>
              <a:t>nǎ</a:t>
            </a:r>
            <a:r>
              <a:rPr lang="en-US" altLang="zh-CN" sz="4000" b="1" dirty="0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 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</a:t>
            </a:r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会</a:t>
            </a:r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2" grpId="0"/>
      <p:bldP spid="34" grpId="0"/>
      <p:bldP spid="35" grpId="0"/>
      <p:bldP spid="36" grpId="0"/>
      <p:bldP spid="37" grpId="0"/>
      <p:bldP spid="38" grpId="0"/>
      <p:bldP spid="13" grpId="0"/>
      <p:bldP spid="14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172200" y="1910715"/>
            <a:ext cx="156464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kuān</a:t>
            </a:r>
            <a:r>
              <a:rPr lang="en-US" altLang="zh-CN" sz="4000" b="1" dirty="0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 </a:t>
            </a:r>
          </a:p>
        </p:txBody>
      </p:sp>
      <p:sp>
        <p:nvSpPr>
          <p:cNvPr id="5" name="文本框 63"/>
          <p:cNvSpPr txBox="1"/>
          <p:nvPr/>
        </p:nvSpPr>
        <p:spPr>
          <a:xfrm>
            <a:off x="6110605" y="4011295"/>
            <a:ext cx="334518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宽广  宽大  很宽</a:t>
            </a:r>
          </a:p>
        </p:txBody>
      </p:sp>
      <p:sp>
        <p:nvSpPr>
          <p:cNvPr id="11" name="文本框 9"/>
          <p:cNvSpPr txBox="1"/>
          <p:nvPr/>
        </p:nvSpPr>
        <p:spPr>
          <a:xfrm>
            <a:off x="6110605" y="4979035"/>
            <a:ext cx="384429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新修的这条马路很宽。</a:t>
            </a:r>
          </a:p>
        </p:txBody>
      </p:sp>
      <p:sp>
        <p:nvSpPr>
          <p:cNvPr id="12" name="圆角矩形标注 11"/>
          <p:cNvSpPr/>
          <p:nvPr/>
        </p:nvSpPr>
        <p:spPr>
          <a:xfrm>
            <a:off x="6688455" y="5724525"/>
            <a:ext cx="2994660" cy="577215"/>
          </a:xfrm>
          <a:prstGeom prst="wedgeRoundRectCallout">
            <a:avLst>
              <a:gd name="adj1" fmla="val 64724"/>
              <a:gd name="adj2" fmla="val -28578"/>
              <a:gd name="adj3" fmla="val 16667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最后一笔是竖弯钩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59011" y="2814320"/>
            <a:ext cx="569595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圆角矩形 22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  <p:grpSp>
        <p:nvGrpSpPr>
          <p:cNvPr id="30" name="组合 29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31" name="矩形 30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2" name="直接连接符 31"/>
            <p:cNvCxnSpPr>
              <a:stCxn id="31" idx="1"/>
              <a:endCxn id="31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>
              <a:stCxn id="31" idx="0"/>
              <a:endCxn id="31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文本框 25"/>
          <p:cNvSpPr txBox="1"/>
          <p:nvPr/>
        </p:nvSpPr>
        <p:spPr>
          <a:xfrm>
            <a:off x="623971" y="1788795"/>
            <a:ext cx="372427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宽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5129530" y="209550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129530" y="305308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5129530" y="401129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5129530" y="496951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pic>
        <p:nvPicPr>
          <p:cNvPr id="15" name="图片 14" descr="J:\小学资料\各地老师教案ppt样例\ppt图片素材\ppt图片素材\女2小贴士.png女2小贴士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0177145" y="5209540"/>
            <a:ext cx="1577975" cy="13271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1" grpId="0"/>
      <p:bldP spid="12" grpId="0" bldLvl="0" animBg="1"/>
      <p:bldP spid="23" grpId="0" bldLvl="0" animBg="1"/>
      <p:bldP spid="34" grpId="0"/>
      <p:bldP spid="35" grpId="0"/>
      <p:bldP spid="36" grpId="0"/>
      <p:bldP spid="37" grpId="0"/>
      <p:bldP spid="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3"/>
          <p:cNvSpPr txBox="1"/>
          <p:nvPr/>
        </p:nvSpPr>
        <p:spPr>
          <a:xfrm>
            <a:off x="6397504" y="4234775"/>
            <a:ext cx="4959542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头顶   山顶  屋顶</a:t>
            </a:r>
          </a:p>
        </p:txBody>
      </p:sp>
      <p:sp>
        <p:nvSpPr>
          <p:cNvPr id="5" name="文本框 21"/>
          <p:cNvSpPr txBox="1"/>
          <p:nvPr/>
        </p:nvSpPr>
        <p:spPr>
          <a:xfrm>
            <a:off x="6397402" y="5115057"/>
            <a:ext cx="4673188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我终于爬到了山顶。</a:t>
            </a:r>
          </a:p>
        </p:txBody>
      </p:sp>
      <p:sp>
        <p:nvSpPr>
          <p:cNvPr id="11" name="线形标注 1 10"/>
          <p:cNvSpPr/>
          <p:nvPr/>
        </p:nvSpPr>
        <p:spPr>
          <a:xfrm>
            <a:off x="5317490" y="5800090"/>
            <a:ext cx="3301365" cy="554355"/>
          </a:xfrm>
          <a:prstGeom prst="borderCallout1">
            <a:avLst>
              <a:gd name="adj1" fmla="val 18750"/>
              <a:gd name="adj2" fmla="val -8333"/>
              <a:gd name="adj3" fmla="val -104123"/>
              <a:gd name="adj4" fmla="val -41354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最后一笔是点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6540300" y="2105793"/>
            <a:ext cx="183281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4000" b="1" dirty="0" err="1" smtClean="0">
                <a:solidFill>
                  <a:srgbClr val="000000"/>
                </a:solidFill>
                <a:latin typeface="+mn-ea"/>
              </a:rPr>
              <a:t>dǐng</a:t>
            </a:r>
            <a:endParaRPr lang="en-US" altLang="zh-CN" sz="4000" b="1" dirty="0">
              <a:solidFill>
                <a:srgbClr val="000000"/>
              </a:solidFill>
              <a:latin typeface="+mn-ea"/>
            </a:endParaRPr>
          </a:p>
        </p:txBody>
      </p:sp>
      <p:pic>
        <p:nvPicPr>
          <p:cNvPr id="15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40500" y="2967038"/>
            <a:ext cx="510540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" name="文本框 34"/>
          <p:cNvSpPr txBox="1"/>
          <p:nvPr/>
        </p:nvSpPr>
        <p:spPr>
          <a:xfrm>
            <a:off x="5278120" y="219837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278120" y="315595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5278120" y="411416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5317490" y="5114925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17" name="矩形 16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/>
            <p:cNvCxnSpPr>
              <a:stCxn id="17" idx="1"/>
              <a:endCxn id="17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>
              <a:stCxn id="17" idx="0"/>
              <a:endCxn id="17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文本框 25"/>
          <p:cNvSpPr txBox="1"/>
          <p:nvPr/>
        </p:nvSpPr>
        <p:spPr>
          <a:xfrm>
            <a:off x="601345" y="1758315"/>
            <a:ext cx="372427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顶</a:t>
            </a:r>
          </a:p>
        </p:txBody>
      </p:sp>
      <p:sp>
        <p:nvSpPr>
          <p:cNvPr id="21" name="圆角矩形 20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  <p:pic>
        <p:nvPicPr>
          <p:cNvPr id="25" name="图片 24" descr="J:\小学资料\各地老师教案ppt样例\ppt图片素材\ppt图片素材\女2小贴士.png女2小贴士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9394190" y="5222240"/>
            <a:ext cx="1577975" cy="13271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1" grpId="0" bldLvl="0" animBg="1"/>
      <p:bldP spid="13" grpId="0"/>
      <p:bldP spid="35" grpId="0"/>
      <p:bldP spid="36" grpId="0"/>
      <p:bldP spid="37" grpId="0"/>
      <p:bldP spid="38" grpId="0"/>
      <p:bldP spid="20" grpId="0"/>
      <p:bldP spid="21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388572" y="1819117"/>
            <a:ext cx="109728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yǎn</a:t>
            </a:r>
            <a:r>
              <a:rPr lang="en-US" altLang="zh-CN" sz="4000" b="1" dirty="0" smtClean="0">
                <a:solidFill>
                  <a:srgbClr val="C00000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</a:t>
            </a:r>
            <a:r>
              <a:rPr lang="en-US" altLang="zh-CN" sz="4000" b="1" dirty="0" smtClean="0">
                <a:solidFill>
                  <a:srgbClr val="C00000"/>
                </a:solidFill>
                <a:latin typeface="+mn-ea"/>
              </a:rPr>
              <a:t> </a:t>
            </a:r>
            <a:endParaRPr lang="zh-CN" altLang="en-US" sz="4000" b="1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5" name="文本框 63"/>
          <p:cNvSpPr txBox="1"/>
          <p:nvPr/>
        </p:nvSpPr>
        <p:spPr>
          <a:xfrm>
            <a:off x="6320155" y="4911725"/>
            <a:ext cx="304419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眼睛   眼皮  眼光</a:t>
            </a:r>
          </a:p>
        </p:txBody>
      </p:sp>
      <p:sp>
        <p:nvSpPr>
          <p:cNvPr id="12" name="文本框 9"/>
          <p:cNvSpPr txBox="1"/>
          <p:nvPr/>
        </p:nvSpPr>
        <p:spPr>
          <a:xfrm>
            <a:off x="6402070" y="5609590"/>
            <a:ext cx="435356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妹妹有一双明亮的大眼睛。</a:t>
            </a:r>
          </a:p>
        </p:txBody>
      </p:sp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20155" y="2770188"/>
            <a:ext cx="398145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19838" y="3789363"/>
            <a:ext cx="2790825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组合 15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17" name="矩形 16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/>
            <p:cNvCxnSpPr>
              <a:stCxn id="17" idx="1"/>
              <a:endCxn id="17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>
              <a:stCxn id="17" idx="0"/>
              <a:endCxn id="17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文本框 25"/>
          <p:cNvSpPr txBox="1"/>
          <p:nvPr/>
        </p:nvSpPr>
        <p:spPr>
          <a:xfrm>
            <a:off x="733425" y="1758315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眼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5278120" y="207264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5278120" y="323596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5278120" y="489140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5278120" y="563245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2" grpId="0"/>
      <p:bldP spid="20" grpId="0"/>
      <p:bldP spid="13" grpId="0"/>
      <p:bldP spid="14" grpId="0"/>
      <p:bldP spid="15" grpId="0"/>
      <p:bldP spid="21" grpId="0"/>
      <p:bldP spid="22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433378" y="1876652"/>
            <a:ext cx="1874962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jīng</a:t>
            </a:r>
            <a:r>
              <a:rPr lang="en-US" altLang="zh-CN" sz="4000" b="1" dirty="0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 </a:t>
            </a:r>
            <a:r>
              <a:rPr lang="en-US" altLang="zh-CN" sz="4000" b="1" dirty="0" smtClean="0">
                <a:solidFill>
                  <a:srgbClr val="C00000"/>
                </a:solidFill>
                <a:latin typeface="+mn-ea"/>
              </a:rPr>
              <a:t> </a:t>
            </a:r>
            <a:endParaRPr lang="zh-CN" altLang="en-US" sz="4000" b="1" dirty="0">
              <a:solidFill>
                <a:srgbClr val="C00000"/>
              </a:solidFill>
              <a:latin typeface="+mn-ea"/>
            </a:endParaRPr>
          </a:p>
        </p:txBody>
      </p:sp>
      <p:sp>
        <p:nvSpPr>
          <p:cNvPr id="5" name="文本框 63"/>
          <p:cNvSpPr txBox="1"/>
          <p:nvPr/>
        </p:nvSpPr>
        <p:spPr>
          <a:xfrm>
            <a:off x="6296218" y="4868057"/>
            <a:ext cx="4959542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眼睛  目不转睛</a:t>
            </a:r>
          </a:p>
        </p:txBody>
      </p:sp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17640" y="2653030"/>
            <a:ext cx="39624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10020" y="3718560"/>
            <a:ext cx="3962400" cy="102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  <p:grpSp>
        <p:nvGrpSpPr>
          <p:cNvPr id="21" name="组合 20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23" name="矩形 22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/>
            <p:cNvCxnSpPr>
              <a:stCxn id="23" idx="1"/>
              <a:endCxn id="23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3" idx="0"/>
              <a:endCxn id="23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本框 25"/>
          <p:cNvSpPr txBox="1"/>
          <p:nvPr/>
        </p:nvSpPr>
        <p:spPr>
          <a:xfrm>
            <a:off x="733425" y="1758315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睛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78120" y="207264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78120" y="323596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278120" y="489140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78120" y="563245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32" name="文本框 9"/>
          <p:cNvSpPr txBox="1"/>
          <p:nvPr/>
        </p:nvSpPr>
        <p:spPr>
          <a:xfrm>
            <a:off x="6259195" y="5675142"/>
            <a:ext cx="581025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同学们目不转睛地注视着黑板。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22" grpId="0" bldLvl="0" animBg="1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979478" y="1980157"/>
            <a:ext cx="126646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dù</a:t>
            </a:r>
            <a:r>
              <a:rPr lang="en-US" altLang="zh-CN" sz="4000" b="1" dirty="0" err="1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 </a:t>
            </a:r>
          </a:p>
        </p:txBody>
      </p:sp>
      <p:sp>
        <p:nvSpPr>
          <p:cNvPr id="5" name="文本框 63"/>
          <p:cNvSpPr txBox="1"/>
          <p:nvPr/>
        </p:nvSpPr>
        <p:spPr>
          <a:xfrm>
            <a:off x="6433378" y="4262902"/>
            <a:ext cx="4959542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肚皮  肚子  大肚子</a:t>
            </a:r>
          </a:p>
        </p:txBody>
      </p:sp>
      <p:sp>
        <p:nvSpPr>
          <p:cNvPr id="12" name="文本框 9"/>
          <p:cNvSpPr txBox="1"/>
          <p:nvPr/>
        </p:nvSpPr>
        <p:spPr>
          <a:xfrm>
            <a:off x="6433185" y="5003947"/>
            <a:ext cx="5486400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看了这个有趣的小品，我的肚子都笑疼了。</a:t>
            </a:r>
          </a:p>
        </p:txBody>
      </p:sp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38253" y="2928303"/>
            <a:ext cx="4524375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1" name="组合 20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23" name="矩形 22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/>
            <p:cNvCxnSpPr>
              <a:stCxn id="23" idx="1"/>
              <a:endCxn id="23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3" idx="0"/>
              <a:endCxn id="23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本框 25"/>
          <p:cNvSpPr txBox="1"/>
          <p:nvPr/>
        </p:nvSpPr>
        <p:spPr>
          <a:xfrm>
            <a:off x="733425" y="1758315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肚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78120" y="207264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78120" y="323596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278120" y="426275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78120" y="500380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2" grpId="0"/>
      <p:bldP spid="27" grpId="0"/>
      <p:bldP spid="28" grpId="0"/>
      <p:bldP spid="29" grpId="0"/>
      <p:bldP spid="30" grpId="0"/>
      <p:bldP spid="31" grpId="0"/>
      <p:bldP spid="22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953250" y="1957705"/>
            <a:ext cx="74866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pí  </a:t>
            </a:r>
          </a:p>
        </p:txBody>
      </p:sp>
      <p:sp>
        <p:nvSpPr>
          <p:cNvPr id="5" name="文本框 63"/>
          <p:cNvSpPr txBox="1"/>
          <p:nvPr/>
        </p:nvSpPr>
        <p:spPr>
          <a:xfrm>
            <a:off x="6550025" y="4260215"/>
            <a:ext cx="34658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肚皮  皮包  皮衣</a:t>
            </a:r>
          </a:p>
        </p:txBody>
      </p:sp>
      <p:sp>
        <p:nvSpPr>
          <p:cNvPr id="12" name="文本框 9"/>
          <p:cNvSpPr txBox="1"/>
          <p:nvPr/>
        </p:nvSpPr>
        <p:spPr>
          <a:xfrm>
            <a:off x="6497955" y="4987925"/>
            <a:ext cx="37039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青蛙的肚皮白白的。</a:t>
            </a:r>
          </a:p>
        </p:txBody>
      </p:sp>
      <p:pic>
        <p:nvPicPr>
          <p:cNvPr id="13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38278" y="2887028"/>
            <a:ext cx="3400425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3" descr="http://bpic.588ku.com/element_pic/17/02/26/2ca9407d61df796d45ab93256e7cf4d4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EEEEEE">
                  <a:alpha val="100000"/>
                </a:srgbClr>
              </a:clrFrom>
              <a:clrTo>
                <a:srgbClr val="EEEEEE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9744075" y="4093025"/>
            <a:ext cx="1863725" cy="1870894"/>
          </a:xfrm>
          <a:prstGeom prst="rect">
            <a:avLst/>
          </a:prstGeom>
          <a:noFill/>
        </p:spPr>
      </p:pic>
      <p:sp>
        <p:nvSpPr>
          <p:cNvPr id="15" name="线形标注 1 14"/>
          <p:cNvSpPr/>
          <p:nvPr/>
        </p:nvSpPr>
        <p:spPr>
          <a:xfrm>
            <a:off x="5812155" y="5963920"/>
            <a:ext cx="3030220" cy="577215"/>
          </a:xfrm>
          <a:prstGeom prst="borderCallout1">
            <a:avLst>
              <a:gd name="adj1" fmla="val 18750"/>
              <a:gd name="adj2" fmla="val -8333"/>
              <a:gd name="adj3" fmla="val -460396"/>
              <a:gd name="adj4" fmla="val -75251"/>
            </a:avLst>
          </a:prstGeom>
          <a:solidFill>
            <a:srgbClr val="A1C4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第一笔是横钩</a:t>
            </a:r>
          </a:p>
        </p:txBody>
      </p:sp>
      <p:grpSp>
        <p:nvGrpSpPr>
          <p:cNvPr id="21" name="组合 20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23" name="矩形 22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/>
            <p:cNvCxnSpPr>
              <a:stCxn id="23" idx="1"/>
              <a:endCxn id="23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3" idx="0"/>
              <a:endCxn id="23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本框 25"/>
          <p:cNvSpPr txBox="1"/>
          <p:nvPr/>
        </p:nvSpPr>
        <p:spPr>
          <a:xfrm>
            <a:off x="699136" y="1564004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皮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78120" y="207264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78120" y="311023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278120" y="426275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78120" y="500380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2" grpId="0"/>
      <p:bldP spid="15" grpId="0" bldLvl="0" animBg="1"/>
      <p:bldP spid="27" grpId="0"/>
      <p:bldP spid="28" grpId="0"/>
      <p:bldP spid="29" grpId="0"/>
      <p:bldP spid="30" grpId="0"/>
      <p:bldP spid="31" grpId="0"/>
      <p:bldP spid="22" grpId="0" bldLvl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258997" y="1980557"/>
            <a:ext cx="126646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hái </a:t>
            </a:r>
            <a:r>
              <a:rPr lang="en-US" altLang="zh-CN" sz="4000" b="1" dirty="0" err="1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</a:t>
            </a:r>
          </a:p>
        </p:txBody>
      </p:sp>
      <p:sp>
        <p:nvSpPr>
          <p:cNvPr id="5" name="文本框 63"/>
          <p:cNvSpPr txBox="1"/>
          <p:nvPr/>
        </p:nvSpPr>
        <p:spPr>
          <a:xfrm>
            <a:off x="6259195" y="4262755"/>
            <a:ext cx="286131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孩子  小孩  女孩</a:t>
            </a:r>
          </a:p>
        </p:txBody>
      </p:sp>
      <p:sp>
        <p:nvSpPr>
          <p:cNvPr id="11" name="文本框 9"/>
          <p:cNvSpPr txBox="1"/>
          <p:nvPr/>
        </p:nvSpPr>
        <p:spPr>
          <a:xfrm>
            <a:off x="6207760" y="5003800"/>
            <a:ext cx="41814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我家有两个孩子。</a:t>
            </a:r>
          </a:p>
        </p:txBody>
      </p:sp>
      <p:pic>
        <p:nvPicPr>
          <p:cNvPr id="12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59036" y="2928620"/>
            <a:ext cx="5143500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Picture 7" descr="http://photocdn.sohu.com/20151030/mp38844265_1446202030583_1_th.jpeg"/>
          <p:cNvPicPr>
            <a:picLocks noChangeAspect="1" noChangeArrowheads="1"/>
          </p:cNvPicPr>
          <p:nvPr/>
        </p:nvPicPr>
        <p:blipFill>
          <a:blip r:embed="rId3" cstate="print"/>
          <a:srcRect t="-2690" b="2690"/>
          <a:stretch>
            <a:fillRect/>
          </a:stretch>
        </p:blipFill>
        <p:spPr bwMode="auto">
          <a:xfrm>
            <a:off x="9263380" y="4629785"/>
            <a:ext cx="2693670" cy="1793875"/>
          </a:xfrm>
          <a:prstGeom prst="roundRect">
            <a:avLst/>
          </a:prstGeom>
          <a:noFill/>
        </p:spPr>
      </p:pic>
      <p:sp>
        <p:nvSpPr>
          <p:cNvPr id="14" name="线形标注 1 13"/>
          <p:cNvSpPr/>
          <p:nvPr/>
        </p:nvSpPr>
        <p:spPr>
          <a:xfrm>
            <a:off x="4979670" y="5883275"/>
            <a:ext cx="3825240" cy="626110"/>
          </a:xfrm>
          <a:prstGeom prst="borderCallout1">
            <a:avLst>
              <a:gd name="adj1" fmla="val 18750"/>
              <a:gd name="adj2" fmla="val -8333"/>
              <a:gd name="adj3" fmla="val -70689"/>
              <a:gd name="adj4" fmla="val -8159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这里是“子字旁”</a:t>
            </a:r>
            <a:endParaRPr lang="zh-CN" altLang="en-US" sz="3200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23" name="矩形 22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/>
            <p:cNvCxnSpPr>
              <a:stCxn id="23" idx="1"/>
              <a:endCxn id="23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3" idx="0"/>
              <a:endCxn id="23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本框 25"/>
          <p:cNvSpPr txBox="1"/>
          <p:nvPr/>
        </p:nvSpPr>
        <p:spPr>
          <a:xfrm>
            <a:off x="633262" y="1726554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孩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78120" y="2072640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78120" y="3235960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278120" y="4262755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78120" y="5003800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11" grpId="0"/>
      <p:bldP spid="14" grpId="0" bldLvl="0" animBg="1"/>
      <p:bldP spid="27" grpId="0"/>
      <p:bldP spid="28" grpId="0"/>
      <p:bldP spid="29" grpId="0"/>
      <p:bldP spid="30" grpId="0"/>
      <p:bldP spid="31" grpId="0"/>
      <p:bldP spid="22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59"/>
          <p:cNvSpPr txBox="1"/>
          <p:nvPr/>
        </p:nvSpPr>
        <p:spPr>
          <a:xfrm>
            <a:off x="6576060" y="2002153"/>
            <a:ext cx="122491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Pinyin Adjust" panose="02000500000000000000" pitchFamily="2" charset="0"/>
                <a:ea typeface="GB Pinyinok-B" panose="02010601030101010101" pitchFamily="2" charset="-122"/>
                <a:cs typeface="Consolas" panose="020B0609020204030204" pitchFamily="49" charset="0"/>
              </a:rPr>
              <a:t>tiào</a:t>
            </a:r>
            <a:r>
              <a:rPr lang="en-US" altLang="zh-CN" sz="4000" b="1" dirty="0" err="1" smtClean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  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6367145" y="5712458"/>
            <a:ext cx="51085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我和弟弟连蹦带跳地进了公园。</a:t>
            </a:r>
          </a:p>
        </p:txBody>
      </p:sp>
      <p:pic>
        <p:nvPicPr>
          <p:cNvPr id="11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427311" y="2823525"/>
            <a:ext cx="3981450" cy="1009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27470" y="3780471"/>
            <a:ext cx="3981450" cy="101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文本框 62"/>
          <p:cNvSpPr txBox="1"/>
          <p:nvPr/>
        </p:nvSpPr>
        <p:spPr>
          <a:xfrm>
            <a:off x="6367145" y="5039993"/>
            <a:ext cx="232791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跳高   跳起</a:t>
            </a:r>
          </a:p>
        </p:txBody>
      </p:sp>
      <p:grpSp>
        <p:nvGrpSpPr>
          <p:cNvPr id="21" name="组合 20"/>
          <p:cNvGrpSpPr/>
          <p:nvPr/>
        </p:nvGrpSpPr>
        <p:grpSpPr>
          <a:xfrm>
            <a:off x="611213" y="2117612"/>
            <a:ext cx="3888564" cy="3682480"/>
            <a:chOff x="379999" y="1753368"/>
            <a:chExt cx="4320000" cy="4320000"/>
          </a:xfrm>
        </p:grpSpPr>
        <p:sp>
          <p:nvSpPr>
            <p:cNvPr id="23" name="矩形 22"/>
            <p:cNvSpPr/>
            <p:nvPr/>
          </p:nvSpPr>
          <p:spPr>
            <a:xfrm>
              <a:off x="379999" y="1753368"/>
              <a:ext cx="4320000" cy="4320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/>
            <p:cNvCxnSpPr>
              <a:stCxn id="23" idx="1"/>
              <a:endCxn id="23" idx="3"/>
            </p:cNvCxnSpPr>
            <p:nvPr/>
          </p:nvCxnSpPr>
          <p:spPr>
            <a:xfrm>
              <a:off x="379999" y="3913368"/>
              <a:ext cx="4320000" cy="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3" idx="0"/>
              <a:endCxn id="23" idx="2"/>
            </p:cNvCxnSpPr>
            <p:nvPr/>
          </p:nvCxnSpPr>
          <p:spPr>
            <a:xfrm>
              <a:off x="2539999" y="1753368"/>
              <a:ext cx="0" cy="4320000"/>
            </a:xfrm>
            <a:prstGeom prst="line">
              <a:avLst/>
            </a:prstGeom>
            <a:ln w="28575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文本框 25"/>
          <p:cNvSpPr txBox="1"/>
          <p:nvPr/>
        </p:nvSpPr>
        <p:spPr>
          <a:xfrm>
            <a:off x="670643" y="1852610"/>
            <a:ext cx="3592195" cy="4399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跳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26685" y="2186938"/>
            <a:ext cx="98107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拼音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278120" y="3144518"/>
            <a:ext cx="9296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笔顺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5278120" y="5039993"/>
            <a:ext cx="94107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组词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278120" y="5712458"/>
            <a:ext cx="94170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charset="-122"/>
                <a:ea typeface="微软雅黑" panose="020B0503020204020204" charset="-122"/>
              </a:rPr>
              <a:t>造句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4916293" y="102230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534838" y="56913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" grpId="0"/>
      <p:bldP spid="14" grpId="0"/>
      <p:bldP spid="27" grpId="0"/>
      <p:bldP spid="28" grpId="0"/>
      <p:bldP spid="29" grpId="0"/>
      <p:bldP spid="30" grpId="0"/>
      <p:bldP spid="31" grpId="0"/>
      <p:bldP spid="22" grpId="0" bldLvl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副标题 2"/>
          <p:cNvSpPr>
            <a:spLocks noGrp="1"/>
          </p:cNvSpPr>
          <p:nvPr>
            <p:ph type="subTitle" idx="4294967295"/>
          </p:nvPr>
        </p:nvSpPr>
        <p:spPr>
          <a:xfrm>
            <a:off x="1320800" y="2394585"/>
            <a:ext cx="9144000" cy="3149600"/>
          </a:xfrm>
          <a:prstGeom prst="rect">
            <a:avLst/>
          </a:prstGeom>
        </p:spPr>
        <p:txBody>
          <a:bodyPr>
            <a:noAutofit/>
          </a:bodyPr>
          <a:lstStyle/>
          <a:p>
            <a:pPr marL="355600" marR="0" lvl="0" indent="-355600" algn="l" defTabSz="457200" rt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1</a:t>
            </a:r>
            <a:r>
              <a:rPr lang="en-US" altLang="zh-CN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.</a:t>
            </a:r>
            <a:r>
              <a:rPr lang="zh-CN" altLang="en-US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 认识本课“塘、脑”等</a:t>
            </a:r>
            <a:r>
              <a:rPr lang="en-US" altLang="zh-CN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14</a:t>
            </a:r>
            <a:r>
              <a:rPr lang="zh-CN" altLang="en-US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个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生字</a:t>
            </a:r>
            <a:r>
              <a:rPr lang="zh-CN" altLang="en-US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，认准多音字“教”，会写“两、哪”等</a:t>
            </a:r>
            <a:r>
              <a:rPr lang="en-US" altLang="zh-CN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10</a:t>
            </a:r>
            <a:r>
              <a:rPr lang="zh-CN" altLang="en-US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个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生字，理解生字组成的词语。 </a:t>
            </a:r>
            <a:r>
              <a:rPr lang="en-US" altLang="zh-CN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(</a:t>
            </a:r>
            <a:r>
              <a:rPr lang="zh-CN" altLang="en-US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重点</a:t>
            </a:r>
            <a:r>
              <a:rPr lang="en-US" altLang="zh-CN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)</a:t>
            </a:r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marL="355600" marR="0" lvl="0" indent="-355600" algn="l" defTabSz="457200" rt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en-US" altLang="zh-CN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2</a:t>
            </a:r>
            <a:r>
              <a:rPr lang="en-US" altLang="zh-CN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.</a:t>
            </a:r>
            <a:r>
              <a:rPr lang="zh-CN" altLang="en-US" noProof="0" dirty="0" smtClean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 初步</a:t>
            </a:r>
            <a:r>
              <a:rPr lang="zh-CN" altLang="en-US" noProof="0" dirty="0">
                <a:ln>
                  <a:noFill/>
                </a:ln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感知文意，了解课文内容。</a:t>
            </a:r>
            <a:r>
              <a:rPr lang="en-US" altLang="zh-CN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(</a:t>
            </a:r>
            <a:r>
              <a:rPr lang="zh-CN" altLang="en-US" b="1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难点</a:t>
            </a:r>
            <a:r>
              <a:rPr lang="en-US" altLang="zh-CN" b="1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  <a:sym typeface="+mn-ea"/>
              </a:rPr>
              <a:t>)</a:t>
            </a:r>
            <a:endParaRPr lang="en-US" altLang="zh-CN" dirty="0" smtClean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 marL="355600" marR="0" lvl="0" indent="-355600" algn="l" defTabSz="457200" rt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endParaRPr kumimoji="0" lang="en-US" altLang="zh-CN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97" name="圆角矩形 96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本课目标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7" grpId="1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1"/>
          <p:cNvSpPr>
            <a:spLocks noChangeArrowheads="1"/>
          </p:cNvSpPr>
          <p:nvPr/>
        </p:nvSpPr>
        <p:spPr bwMode="auto">
          <a:xfrm>
            <a:off x="1210310" y="1271270"/>
            <a:ext cx="8427720" cy="526224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池塘：</a:t>
            </a:r>
          </a:p>
          <a:p>
            <a:pPr>
              <a:lnSpc>
                <a:spcPct val="150000"/>
              </a:lnSpc>
            </a:pP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快活：</a:t>
            </a:r>
          </a:p>
          <a:p>
            <a:pPr>
              <a:lnSpc>
                <a:spcPct val="150000"/>
              </a:lnSpc>
            </a:pP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摆动：</a:t>
            </a:r>
          </a:p>
          <a:p>
            <a:pPr>
              <a:lnSpc>
                <a:spcPct val="150000"/>
              </a:lnSpc>
            </a:pP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连忙：</a:t>
            </a:r>
          </a:p>
          <a:p>
            <a:pPr>
              <a:lnSpc>
                <a:spcPct val="150000"/>
              </a:lnSpc>
            </a:pPr>
            <a:endParaRPr lang="en-US" altLang="zh-CN" sz="2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2239645" y="1225550"/>
            <a:ext cx="7398385" cy="526224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蓄水的坑，一般不太大，也不太深。</a:t>
            </a: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大雨过后，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池塘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里的水满了。</a:t>
            </a: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高兴，快乐。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小鸟在树林里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快活</a:t>
            </a:r>
            <a:r>
              <a:rPr lang="zh-CN" altLang="en-US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地歌唱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来回摇动；摇摆。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柳枝随风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摆动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着。</a:t>
            </a: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急忙，赶快。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上课铃响了，同学们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连忙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走进教室。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657860" y="672465"/>
            <a:ext cx="2058035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charset="-122"/>
                <a:ea typeface="微软雅黑" panose="020B0503020204020204" charset="-122"/>
              </a:rPr>
              <a:t>词语解释</a:t>
            </a:r>
          </a:p>
        </p:txBody>
      </p:sp>
      <p:pic>
        <p:nvPicPr>
          <p:cNvPr id="5" name="图片 4" descr="女2骑扫把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94875" y="834390"/>
            <a:ext cx="1715135" cy="155448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>
            <a:spLocks noChangeArrowheads="1"/>
          </p:cNvSpPr>
          <p:nvPr/>
        </p:nvSpPr>
        <p:spPr bwMode="auto">
          <a:xfrm>
            <a:off x="1236663" y="1290638"/>
            <a:ext cx="7456487" cy="445389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碧绿：</a:t>
            </a:r>
          </a:p>
          <a:p>
            <a:pPr>
              <a:lnSpc>
                <a:spcPct val="150000"/>
              </a:lnSpc>
            </a:pPr>
            <a:endParaRPr lang="en-US" altLang="zh-CN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尾巴：</a:t>
            </a:r>
          </a:p>
          <a:p>
            <a:pPr>
              <a:lnSpc>
                <a:spcPct val="150000"/>
              </a:lnSpc>
            </a:pP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endParaRPr lang="en-US" altLang="zh-CN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害虫：</a:t>
            </a:r>
          </a:p>
          <a:p>
            <a:pPr>
              <a:lnSpc>
                <a:spcPct val="150000"/>
              </a:lnSpc>
            </a:pPr>
            <a:endParaRPr lang="zh-CN" altLang="en-US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矩形 1"/>
          <p:cNvSpPr>
            <a:spLocks noChangeArrowheads="1"/>
          </p:cNvSpPr>
          <p:nvPr/>
        </p:nvSpPr>
        <p:spPr bwMode="auto">
          <a:xfrm>
            <a:off x="2143124" y="1309688"/>
            <a:ext cx="8810625" cy="461581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青绿色。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碧绿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的草丛中，点缀着不少鲜艳的花朵。</a:t>
            </a: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鸟、兽、虫、鱼等动物的身体末端突出的部分，主要作用是辅助运动、保持身体平衡等。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燕子的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尾巴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似剪刀。</a:t>
            </a: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直接或间接对人类有害的虫类。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造句：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青蛙正在捕食</a:t>
            </a:r>
            <a:r>
              <a:rPr lang="zh-CN" altLang="en-US" sz="2800" b="1" u="sng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害虫</a:t>
            </a:r>
            <a:r>
              <a:rPr lang="zh-CN" altLang="en-US" sz="2800" b="1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657860" y="672465"/>
            <a:ext cx="2058035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charset="-122"/>
                <a:ea typeface="微软雅黑" panose="020B0503020204020204" charset="-122"/>
              </a:rPr>
              <a:t>词语解释</a:t>
            </a:r>
          </a:p>
        </p:txBody>
      </p:sp>
      <p:pic>
        <p:nvPicPr>
          <p:cNvPr id="2" name="图片 1" descr="女2骑扫把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15550" y="834390"/>
            <a:ext cx="1394460" cy="12636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19"/>
          <p:cNvSpPr txBox="1"/>
          <p:nvPr/>
        </p:nvSpPr>
        <p:spPr>
          <a:xfrm>
            <a:off x="757960" y="2992978"/>
            <a:ext cx="10874325" cy="1383665"/>
          </a:xfrm>
          <a:prstGeom prst="rect">
            <a:avLst/>
          </a:prstGeom>
          <a:noFill/>
          <a:ln w="3175" cmpd="tri">
            <a:noFill/>
            <a:bevel/>
          </a:ln>
          <a:effectLst/>
        </p:spPr>
        <p:txBody>
          <a:bodyPr wrap="square" rtlCol="0">
            <a:spAutoFit/>
          </a:bodyPr>
          <a:lstStyle/>
          <a:p>
            <a:pPr indent="800100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effectLst/>
                <a:latin typeface="楷体" panose="02010609060101010101" pitchFamily="49" charset="-122"/>
                <a:ea typeface="楷体" panose="02010609060101010101" pitchFamily="49" charset="-122"/>
              </a:rPr>
              <a:t>本文讲了一群小蝌蚪在找妈妈的过程中，不知不觉变成了小青蛙，并跟着妈妈一起捉害虫的故事。</a:t>
            </a:r>
          </a:p>
        </p:txBody>
      </p:sp>
      <p:pic>
        <p:nvPicPr>
          <p:cNvPr id="2" name="图片 1" descr="女2疑问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70265" y="1048385"/>
            <a:ext cx="1359535" cy="1339850"/>
          </a:xfrm>
          <a:prstGeom prst="rect">
            <a:avLst/>
          </a:prstGeom>
        </p:spPr>
      </p:pic>
      <p:sp>
        <p:nvSpPr>
          <p:cNvPr id="10" name="圆角矩形 9"/>
          <p:cNvSpPr/>
          <p:nvPr/>
        </p:nvSpPr>
        <p:spPr>
          <a:xfrm>
            <a:off x="1863090" y="1434465"/>
            <a:ext cx="6438265" cy="95377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初读</a:t>
            </a:r>
            <a:r>
              <a:rPr lang="zh-CN" altLang="en-US" sz="2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课文</a:t>
            </a:r>
            <a:r>
              <a:rPr lang="zh-CN" altLang="en-US" sz="28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，说一说课文写了什么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1406525" y="2355215"/>
            <a:ext cx="6923405" cy="5219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给</a:t>
            </a:r>
            <a:r>
              <a:rPr lang="zh-CN" altLang="en-US" sz="2800" u="sng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画线字</a:t>
            </a:r>
            <a:r>
              <a:rPr lang="zh-CN" altLang="en-US" sz="2800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选择正确的读音，然后打对勾。</a:t>
            </a:r>
          </a:p>
        </p:txBody>
      </p:sp>
      <p:sp>
        <p:nvSpPr>
          <p:cNvPr id="20" name="矩形 7167"/>
          <p:cNvSpPr>
            <a:spLocks noChangeArrowheads="1"/>
          </p:cNvSpPr>
          <p:nvPr/>
        </p:nvSpPr>
        <p:spPr bwMode="auto">
          <a:xfrm>
            <a:off x="1076797" y="2765554"/>
            <a:ext cx="10623550" cy="286232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defTabSz="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4572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4572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4572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535305" eaLnBrk="1" hangingPunct="1">
              <a:lnSpc>
                <a:spcPct val="150000"/>
              </a:lnSpc>
              <a:spcBef>
                <a:spcPct val="0"/>
              </a:spcBef>
              <a:buFontTx/>
              <a:buNone/>
              <a:defRPr/>
            </a:pP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池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塘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cí</a:t>
            </a:r>
            <a:r>
              <a:rPr lang="zh-CN" altLang="en-US" sz="4000" b="1" dirty="0">
                <a:solidFill>
                  <a:srgbClr val="F44236"/>
                </a:solidFill>
                <a:latin typeface="+mn-ea"/>
                <a:ea typeface="+mn-ea"/>
              </a:rPr>
              <a:t>　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chí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　　　　    </a:t>
            </a: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捕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食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bǔ</a:t>
            </a:r>
            <a:r>
              <a:rPr lang="zh-CN" altLang="en-US" sz="4000" b="1" dirty="0">
                <a:solidFill>
                  <a:srgbClr val="F44236"/>
                </a:solidFill>
                <a:latin typeface="+mn-ea"/>
                <a:ea typeface="+mn-ea"/>
              </a:rPr>
              <a:t>　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pǔ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　　　　　脑</a:t>
            </a: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袋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dāi</a:t>
            </a:r>
            <a:r>
              <a:rPr lang="zh-CN" altLang="en-US" sz="4000" b="1" dirty="0">
                <a:solidFill>
                  <a:srgbClr val="F44236"/>
                </a:solidFill>
                <a:latin typeface="+mn-ea"/>
                <a:ea typeface="+mn-ea"/>
              </a:rPr>
              <a:t>　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dɑi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           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乌</a:t>
            </a: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龟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guī guǐ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　　 　</a:t>
            </a: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披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着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pì</a:t>
            </a:r>
            <a:r>
              <a:rPr lang="zh-CN" altLang="en-US" sz="4000" b="1" dirty="0">
                <a:solidFill>
                  <a:srgbClr val="F44236"/>
                </a:solidFill>
                <a:latin typeface="+mn-ea"/>
                <a:ea typeface="+mn-ea"/>
              </a:rPr>
              <a:t>　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pī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　　　　　   </a:t>
            </a:r>
            <a:r>
              <a:rPr lang="zh-CN" altLang="en-US" sz="3600" u="sng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鼓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着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(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gú</a:t>
            </a:r>
            <a:r>
              <a:rPr lang="zh-CN" altLang="en-US" sz="4000" b="1" dirty="0">
                <a:solidFill>
                  <a:srgbClr val="F44236"/>
                </a:solidFill>
                <a:latin typeface="+mn-ea"/>
                <a:ea typeface="+mn-ea"/>
              </a:rPr>
              <a:t>　</a:t>
            </a:r>
            <a:r>
              <a:rPr lang="en-US" altLang="zh-CN" sz="4000" b="1" dirty="0" err="1">
                <a:solidFill>
                  <a:srgbClr val="F44236"/>
                </a:solidFill>
                <a:latin typeface="+mn-ea"/>
                <a:ea typeface="+mn-ea"/>
              </a:rPr>
              <a:t>gǔ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)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4261360" y="3192398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8972424" y="3176990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4534251" y="4196715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9178608" y="4049055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4000" b="1" dirty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3748438" y="5221871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9735055" y="5221870"/>
            <a:ext cx="785813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4000" b="1" dirty="0">
                <a:solidFill>
                  <a:srgbClr val="F44236"/>
                </a:solidFill>
                <a:latin typeface="GB Pinyinok-B" panose="02010601030101010101" pitchFamily="2" charset="-122"/>
                <a:ea typeface="GB Pinyinok-B" panose="02010601030101010101" pitchFamily="2" charset="-122"/>
              </a:rPr>
              <a:t>√</a:t>
            </a:r>
          </a:p>
        </p:txBody>
      </p:sp>
      <p:sp>
        <p:nvSpPr>
          <p:cNvPr id="2" name="任意多边形 1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latin typeface="微软雅黑" panose="020B0503020204020204" charset="-122"/>
                <a:ea typeface="微软雅黑" panose="020B0503020204020204" charset="-122"/>
              </a:rPr>
              <a:t>1</a:t>
            </a:r>
          </a:p>
        </p:txBody>
      </p:sp>
      <p:sp>
        <p:nvSpPr>
          <p:cNvPr id="3" name="圆角矩形 2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打对勾</a:t>
            </a:r>
            <a:r>
              <a:rPr lang="en-US" altLang="zh-CN" sz="2800" dirty="0">
                <a:solidFill>
                  <a:srgbClr val="F44236"/>
                </a:solidFill>
                <a:latin typeface="微软雅黑" panose="020B0503020204020204" charset="-122"/>
                <a:ea typeface="微软雅黑" panose="020B0503020204020204" charset="-122"/>
              </a:rPr>
              <a:t>√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  <p:bldP spid="25" grpId="0"/>
      <p:bldP spid="26" grpId="0"/>
      <p:bldP spid="3" grpId="0" bldLvl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343025" y="1965960"/>
            <a:ext cx="7433310" cy="3969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Tx/>
              <a:buNone/>
              <a:defRPr/>
            </a:pPr>
            <a:r>
              <a:rPr lang="zh-CN" altLang="en-US" sz="280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我</a:t>
            </a:r>
            <a:r>
              <a:rPr lang="zh-CN" altLang="en-US" sz="2800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会根据课文内容连线。</a:t>
            </a:r>
          </a:p>
          <a:p>
            <a:pPr marL="536575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大大的　　　　　　　　　 身子</a:t>
            </a:r>
          </a:p>
          <a:p>
            <a:pPr marL="536575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长长的　　　　　　　　　 脑袋</a:t>
            </a:r>
          </a:p>
          <a:p>
            <a:pPr marL="536575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碧绿的　　　　　　　　　 尾巴</a:t>
            </a:r>
          </a:p>
          <a:p>
            <a:pPr marL="536575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雪白的　　　　　　　　　 衣裳</a:t>
            </a:r>
          </a:p>
          <a:p>
            <a:pPr marL="536575">
              <a:lnSpc>
                <a:spcPct val="150000"/>
              </a:lnSpc>
              <a:buFontTx/>
              <a:buNone/>
              <a:defRPr/>
            </a:pPr>
            <a:r>
              <a:rPr lang="zh-CN" altLang="en-US" sz="2800" dirty="0" smtClean="0">
                <a:solidFill>
                  <a:prstClr val="black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黑灰色的　　　　　　　　 肚皮</a:t>
            </a:r>
            <a:endParaRPr lang="zh-CN" altLang="en-US" sz="2800" dirty="0">
              <a:solidFill>
                <a:prstClr val="black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3479165" y="2980055"/>
            <a:ext cx="2590165" cy="71056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>
            <a:off x="3406775" y="3690620"/>
            <a:ext cx="2626360" cy="67500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H="1" flipV="1">
            <a:off x="3406775" y="4365625"/>
            <a:ext cx="2650491" cy="57785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H="1" flipV="1">
            <a:off x="3406775" y="4943475"/>
            <a:ext cx="2626361" cy="602615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V="1">
            <a:off x="3503295" y="3148965"/>
            <a:ext cx="2496820" cy="252984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任意多边形 7"/>
          <p:cNvSpPr/>
          <p:nvPr/>
        </p:nvSpPr>
        <p:spPr>
          <a:xfrm>
            <a:off x="119641" y="712306"/>
            <a:ext cx="538386" cy="593398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b="1" dirty="0">
                <a:latin typeface="微软雅黑" panose="020B0503020204020204" charset="-122"/>
                <a:ea typeface="微软雅黑" panose="020B0503020204020204" charset="-122"/>
              </a:rPr>
              <a:t>2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连一连</a:t>
            </a:r>
            <a:endParaRPr lang="zh-CN" altLang="en-US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  <p:pic>
        <p:nvPicPr>
          <p:cNvPr id="11" name="图片 10" descr="男2给怪兽上课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99500" y="3944620"/>
            <a:ext cx="2178050" cy="2095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"/>
          <p:cNvSpPr>
            <a:spLocks noChangeArrowheads="1"/>
          </p:cNvSpPr>
          <p:nvPr/>
        </p:nvSpPr>
        <p:spPr bwMode="auto">
          <a:xfrm>
            <a:off x="1140460" y="2131307"/>
            <a:ext cx="10210799" cy="2249537"/>
          </a:xfrm>
          <a:prstGeom prst="roundRect">
            <a:avLst/>
          </a:prstGeom>
          <a:solidFill>
            <a:srgbClr val="A1C450"/>
          </a:solidFill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 smtClean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 </a:t>
            </a:r>
            <a:r>
              <a:rPr lang="en-US" altLang="zh-CN" sz="2800" b="1" dirty="0" smtClean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“</a:t>
            </a:r>
            <a:r>
              <a:rPr lang="zh-CN" altLang="en-US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我是小蝌蚪，当我看到别的小动物们欢快地和自己的妈妈一起玩耍时，我多羡慕啊！可我不知道我的妈妈是谁？它在哪？请你们帮我找找妈妈吧！</a:t>
            </a:r>
            <a:r>
              <a:rPr lang="en-US" altLang="zh-CN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”</a:t>
            </a:r>
            <a:endParaRPr kumimoji="0" lang="en-US" altLang="zh-CN" sz="2800" i="0" u="none" strike="noStrike" cap="none" normalizeH="0" baseline="0" dirty="0" smtClean="0">
              <a:ln>
                <a:noFill/>
              </a:ln>
              <a:solidFill>
                <a:srgbClr val="000000"/>
              </a:solidFill>
              <a:effectLst/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81885" y="1360170"/>
            <a:ext cx="447548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同学们请看这张寻人启事：</a:t>
            </a:r>
          </a:p>
        </p:txBody>
      </p:sp>
      <p:sp>
        <p:nvSpPr>
          <p:cNvPr id="11" name="矩形 10"/>
          <p:cNvSpPr/>
          <p:nvPr/>
        </p:nvSpPr>
        <p:spPr>
          <a:xfrm>
            <a:off x="1052195" y="4866690"/>
            <a:ext cx="9829800" cy="15684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</a:pP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Calibri" panose="020F0502020204030204" pitchFamily="34" charset="0"/>
              </a:rPr>
              <a:t>    这是怎么回事呢？今天让我们就一起随着小蝌蚪去找妈妈吧！</a:t>
            </a:r>
          </a:p>
        </p:txBody>
      </p:sp>
      <p:pic>
        <p:nvPicPr>
          <p:cNvPr id="2" name="图片 1" descr="女2喇叭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">
            <a:off x="1106805" y="567055"/>
            <a:ext cx="1111885" cy="12350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pic29.nipic.com/20130504/11921553_173901761163_2.jpg"/>
          <p:cNvPicPr>
            <a:picLocks noChangeAspect="1" noChangeArrowheads="1"/>
          </p:cNvPicPr>
          <p:nvPr/>
        </p:nvPicPr>
        <p:blipFill>
          <a:blip r:embed="rId4" cstate="print"/>
          <a:srcRect b="4049"/>
          <a:stretch>
            <a:fillRect/>
          </a:stretch>
        </p:blipFill>
        <p:spPr bwMode="auto">
          <a:xfrm>
            <a:off x="4211955" y="3090545"/>
            <a:ext cx="4352925" cy="3194685"/>
          </a:xfrm>
          <a:prstGeom prst="roundRect">
            <a:avLst/>
          </a:prstGeom>
          <a:noFill/>
        </p:spPr>
      </p:pic>
      <p:sp>
        <p:nvSpPr>
          <p:cNvPr id="3" name="文本框 5"/>
          <p:cNvSpPr txBox="1">
            <a:spLocks noChangeArrowheads="1"/>
          </p:cNvSpPr>
          <p:nvPr/>
        </p:nvSpPr>
        <p:spPr bwMode="auto">
          <a:xfrm>
            <a:off x="1494155" y="2061210"/>
            <a:ext cx="9204325" cy="9531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认真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听范读，</a:t>
            </a:r>
            <a:r>
              <a:rPr lang="zh-CN" altLang="en-US" sz="28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宋体" panose="02010600030101010101" pitchFamily="2" charset="-122"/>
              </a:rPr>
              <a:t>圈</a:t>
            </a:r>
            <a:r>
              <a:rPr lang="zh-CN" altLang="en-US" sz="28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宋体" panose="02010600030101010101" pitchFamily="2" charset="-122"/>
              </a:rPr>
              <a:t>出本课新词语，再思考：课文主要向我们介绍了什么？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听课文朗读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  <p:pic>
        <p:nvPicPr>
          <p:cNvPr id="8" name="课文1、小蝌蚪找妈妈">
            <a:hlinkClick r:id="" action="ppaction://media"/>
          </p:cNvPr>
          <p:cNvPicPr/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83245" y="1125220"/>
            <a:ext cx="619125" cy="6191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19" dur="12870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0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3" grpId="0"/>
      <p:bldP spid="6" grpId="1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 bwMode="auto">
          <a:xfrm>
            <a:off x="1493520" y="2844165"/>
            <a:ext cx="9832975" cy="3138805"/>
          </a:xfrm>
          <a:custGeom>
            <a:avLst/>
            <a:gdLst>
              <a:gd name="connsiteX0" fmla="*/ 0 w 3399194"/>
              <a:gd name="connsiteY0" fmla="*/ 0 h 914422"/>
              <a:gd name="connsiteX1" fmla="*/ 3399194 w 3399194"/>
              <a:gd name="connsiteY1" fmla="*/ 0 h 914422"/>
              <a:gd name="connsiteX2" fmla="*/ 3399194 w 3399194"/>
              <a:gd name="connsiteY2" fmla="*/ 914422 h 914422"/>
              <a:gd name="connsiteX3" fmla="*/ 0 w 3399194"/>
              <a:gd name="connsiteY3" fmla="*/ 914422 h 914422"/>
              <a:gd name="connsiteX4" fmla="*/ 0 w 3399194"/>
              <a:gd name="connsiteY4" fmla="*/ 0 h 914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9194" h="914422">
                <a:moveTo>
                  <a:pt x="0" y="0"/>
                </a:moveTo>
                <a:lnTo>
                  <a:pt x="3399194" y="0"/>
                </a:lnTo>
                <a:lnTo>
                  <a:pt x="3399194" y="914422"/>
                </a:lnTo>
                <a:lnTo>
                  <a:pt x="0" y="914422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tIns="91440" bIns="91440" spcCol="1270"/>
          <a:lstStyle/>
          <a:p>
            <a:pPr defTabSz="1066800">
              <a:lnSpc>
                <a:spcPct val="150000"/>
              </a:lnSpc>
              <a:spcAft>
                <a:spcPct val="35000"/>
              </a:spcAft>
              <a:buFontTx/>
              <a:buNone/>
              <a:defRPr/>
            </a:pP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塘     脑  </a:t>
            </a:r>
            <a:r>
              <a:rPr lang="zh-CN" altLang="en-US" sz="36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袋  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灰   哇  </a:t>
            </a:r>
            <a:r>
              <a:rPr lang="zh-CN" altLang="en-US" sz="36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教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</a:t>
            </a:r>
            <a:r>
              <a:rPr lang="zh-CN" altLang="en-US" sz="36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捕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迎   </a:t>
            </a:r>
            <a:endParaRPr lang="en-US" altLang="zh-CN" sz="3600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defTabSz="1066800">
              <a:lnSpc>
                <a:spcPct val="150000"/>
              </a:lnSpc>
              <a:spcAft>
                <a:spcPct val="35000"/>
              </a:spcAft>
              <a:buFontTx/>
              <a:buNone/>
              <a:defRPr/>
            </a:pPr>
            <a:endParaRPr lang="en-US" altLang="zh-CN" sz="3600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defTabSz="1066800">
              <a:lnSpc>
                <a:spcPct val="150000"/>
              </a:lnSpc>
              <a:spcAft>
                <a:spcPct val="35000"/>
              </a:spcAft>
              <a:buFontTx/>
              <a:buNone/>
              <a:defRPr/>
            </a:pP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阿</a:t>
            </a:r>
            <a:r>
              <a:rPr lang="en-US" altLang="zh-CN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lang="zh-CN" altLang="en-US" sz="36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姨   宽     龟   顶   </a:t>
            </a:r>
            <a:r>
              <a:rPr lang="zh-CN" altLang="en-US" sz="36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披  鼓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441450" y="2199005"/>
            <a:ext cx="1217000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 smtClean="0">
                <a:solidFill>
                  <a:srgbClr val="F44236"/>
                </a:solidFill>
                <a:latin typeface="+mj-ea"/>
                <a:ea typeface="+mj-ea"/>
                <a:cs typeface="Consolas" panose="020B0609020204030204" pitchFamily="49" charset="0"/>
              </a:rPr>
              <a:t>táng</a:t>
            </a:r>
            <a:endParaRPr lang="en-US" altLang="zh-CN" sz="4000" b="1" dirty="0">
              <a:solidFill>
                <a:srgbClr val="F44236"/>
              </a:solidFill>
              <a:latin typeface="+mj-ea"/>
              <a:ea typeface="+mj-ea"/>
              <a:cs typeface="Consolas" panose="020B0609020204030204" pitchFamily="49" charset="0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2814638" y="2225993"/>
            <a:ext cx="958917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nǎo</a:t>
            </a: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3925888" y="2270443"/>
            <a:ext cx="95250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dài</a:t>
            </a:r>
          </a:p>
        </p:txBody>
      </p:sp>
      <p:sp>
        <p:nvSpPr>
          <p:cNvPr id="8" name="矩形 7"/>
          <p:cNvSpPr>
            <a:spLocks noChangeArrowheads="1"/>
          </p:cNvSpPr>
          <p:nvPr/>
        </p:nvSpPr>
        <p:spPr bwMode="auto">
          <a:xfrm>
            <a:off x="4994593" y="2275205"/>
            <a:ext cx="95250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huī</a:t>
            </a:r>
          </a:p>
        </p:txBody>
      </p:sp>
      <p:sp>
        <p:nvSpPr>
          <p:cNvPr id="9" name="矩形 8"/>
          <p:cNvSpPr>
            <a:spLocks noChangeArrowheads="1"/>
          </p:cNvSpPr>
          <p:nvPr/>
        </p:nvSpPr>
        <p:spPr bwMode="auto">
          <a:xfrm>
            <a:off x="8599170" y="2313305"/>
            <a:ext cx="85979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bǔ</a:t>
            </a:r>
          </a:p>
        </p:txBody>
      </p:sp>
      <p:sp>
        <p:nvSpPr>
          <p:cNvPr id="10" name="矩形 9"/>
          <p:cNvSpPr>
            <a:spLocks noChangeArrowheads="1"/>
          </p:cNvSpPr>
          <p:nvPr/>
        </p:nvSpPr>
        <p:spPr bwMode="auto">
          <a:xfrm>
            <a:off x="9865678" y="2274888"/>
            <a:ext cx="120904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yíng</a:t>
            </a:r>
          </a:p>
        </p:txBody>
      </p:sp>
      <p:sp>
        <p:nvSpPr>
          <p:cNvPr id="11" name="矩形 10"/>
          <p:cNvSpPr>
            <a:spLocks noChangeArrowheads="1"/>
          </p:cNvSpPr>
          <p:nvPr/>
        </p:nvSpPr>
        <p:spPr bwMode="auto">
          <a:xfrm>
            <a:off x="6154738" y="2256155"/>
            <a:ext cx="69596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 smtClean="0">
                <a:solidFill>
                  <a:srgbClr val="F44236"/>
                </a:solidFill>
                <a:latin typeface="+mn-ea"/>
              </a:rPr>
              <a:t>wa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7276783" y="2313305"/>
            <a:ext cx="120904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 smtClean="0">
                <a:solidFill>
                  <a:srgbClr val="F44236"/>
                </a:solidFill>
                <a:latin typeface="+mn-ea"/>
              </a:rPr>
              <a:t>jiāo</a:t>
            </a: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5361305" y="4396105"/>
            <a:ext cx="1068388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guī</a:t>
            </a: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1493203" y="4376738"/>
            <a:ext cx="700833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>
                <a:solidFill>
                  <a:srgbClr val="F44236"/>
                </a:solidFill>
                <a:latin typeface="+mn-ea"/>
              </a:rPr>
              <a:t>ā 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2904490" y="4386263"/>
            <a:ext cx="69596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yí</a:t>
            </a: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3797935" y="4386263"/>
            <a:ext cx="120904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kuān</a:t>
            </a: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6434455" y="4396105"/>
            <a:ext cx="1475084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dǐng</a:t>
            </a:r>
            <a:r>
              <a:rPr lang="en-US" altLang="zh-CN" sz="4000" b="1" dirty="0">
                <a:solidFill>
                  <a:srgbClr val="F44236"/>
                </a:solidFill>
                <a:latin typeface="+mn-ea"/>
              </a:rPr>
              <a:t> </a:t>
            </a: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7722870" y="4367530"/>
            <a:ext cx="69596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pī</a:t>
            </a: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8599170" y="4386580"/>
            <a:ext cx="695960" cy="70675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4000" b="1" dirty="0" err="1">
                <a:solidFill>
                  <a:srgbClr val="F44236"/>
                </a:solidFill>
                <a:latin typeface="+mn-ea"/>
              </a:rPr>
              <a:t>gǔ</a:t>
            </a:r>
          </a:p>
        </p:txBody>
      </p:sp>
      <p:sp>
        <p:nvSpPr>
          <p:cNvPr id="25" name="圆角矩形 24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我会认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5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297296" y="1606884"/>
            <a:ext cx="948055" cy="1014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塘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452110" y="2621679"/>
            <a:ext cx="411543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巧记：“唐”朝“土”地</a:t>
            </a: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385561" y="4072255"/>
            <a:ext cx="948055" cy="1014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袋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52110" y="5008878"/>
            <a:ext cx="3044825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加一加：代</a:t>
            </a:r>
            <a:r>
              <a:rPr lang="en-US" altLang="zh-CN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+</a:t>
            </a:r>
            <a:r>
              <a:rPr lang="zh-CN" altLang="en-US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衣</a:t>
            </a:r>
            <a:r>
              <a:rPr lang="en-US" altLang="zh-CN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=</a:t>
            </a:r>
            <a:r>
              <a:rPr lang="zh-CN" altLang="en-US" sz="28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袋</a:t>
            </a:r>
            <a:endParaRPr lang="zh-CN" altLang="en-US" sz="28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534670" y="3603625"/>
            <a:ext cx="11148695" cy="15875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2" descr="http://pic198.nipic.com/file/20181219/13230440_162634253032_2.jpg"/>
          <p:cNvPicPr>
            <a:picLocks noChangeAspect="1" noChangeArrowheads="1"/>
          </p:cNvPicPr>
          <p:nvPr/>
        </p:nvPicPr>
        <p:blipFill>
          <a:blip r:embed="rId2" cstate="print"/>
          <a:srcRect b="5680"/>
          <a:stretch>
            <a:fillRect/>
          </a:stretch>
        </p:blipFill>
        <p:spPr bwMode="auto">
          <a:xfrm>
            <a:off x="7027536" y="672782"/>
            <a:ext cx="3739523" cy="2617788"/>
          </a:xfrm>
          <a:prstGeom prst="roundRect">
            <a:avLst/>
          </a:prstGeom>
          <a:noFill/>
        </p:spPr>
      </p:pic>
      <p:pic>
        <p:nvPicPr>
          <p:cNvPr id="9" name="Picture 4" descr="http://p0.so.qhimgs1.com/bdr/324__/t014dc638a2440c9044.jpg"/>
          <p:cNvPicPr>
            <a:picLocks noChangeAspect="1" noChangeArrowheads="1"/>
          </p:cNvPicPr>
          <p:nvPr/>
        </p:nvPicPr>
        <p:blipFill>
          <a:blip r:embed="rId3" cstate="print"/>
          <a:srcRect l="14506" r="6481" b="20163"/>
          <a:stretch>
            <a:fillRect/>
          </a:stretch>
        </p:blipFill>
        <p:spPr bwMode="auto">
          <a:xfrm>
            <a:off x="7307580" y="3799840"/>
            <a:ext cx="2438400" cy="1558925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7991475" y="5490845"/>
            <a:ext cx="14351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大脑袋</a:t>
            </a:r>
            <a:endParaRPr lang="zh-CN" altLang="en-US" sz="28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657860" y="672465"/>
            <a:ext cx="2058035" cy="593090"/>
          </a:xfrm>
          <a:prstGeom prst="roundRect">
            <a:avLst>
              <a:gd name="adj" fmla="val 50000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latin typeface="微软雅黑" panose="020B0503020204020204" charset="-122"/>
                <a:ea typeface="微软雅黑" panose="020B0503020204020204" charset="-122"/>
              </a:rPr>
              <a:t>识字方法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324601" y="2198704"/>
            <a:ext cx="948055" cy="1014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龟</a:t>
            </a:r>
            <a:endParaRPr lang="zh-CN" altLang="en-US" sz="60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207074" y="3968383"/>
            <a:ext cx="948055" cy="1014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龟</a:t>
            </a:r>
            <a:endParaRPr lang="zh-CN" altLang="en-US" sz="60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7" name="Picture 2" descr="http://www.vividict.com/UserFiles/Image/==BC--dongwu==/--BCJ--yu(zu)--/003gui/%5b4%5dzhuan(1)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328920" y="3752850"/>
            <a:ext cx="1205230" cy="1445260"/>
          </a:xfrm>
          <a:prstGeom prst="roundRect">
            <a:avLst/>
          </a:prstGeom>
          <a:noFill/>
        </p:spPr>
      </p:pic>
      <p:pic>
        <p:nvPicPr>
          <p:cNvPr id="8" name="Picture 4" descr="http://www.vividict.com/UpFile/5/201103200343501512s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D7EEFF">
                  <a:alpha val="100000"/>
                </a:srgbClr>
              </a:clrFrom>
              <a:clrTo>
                <a:srgbClr val="D7EEFF">
                  <a:alpha val="100000"/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494155" y="3355656"/>
            <a:ext cx="2405328" cy="2239963"/>
          </a:xfrm>
          <a:prstGeom prst="rect">
            <a:avLst/>
          </a:prstGeom>
          <a:noFill/>
        </p:spPr>
      </p:pic>
      <p:sp>
        <p:nvSpPr>
          <p:cNvPr id="10" name="TextBox 9"/>
          <p:cNvSpPr txBox="1"/>
          <p:nvPr/>
        </p:nvSpPr>
        <p:spPr>
          <a:xfrm>
            <a:off x="2447791" y="2198704"/>
            <a:ext cx="944880" cy="1014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noFill/>
                <a:latin typeface="楷体" panose="02010609060101010101" pitchFamily="49" charset="-122"/>
                <a:ea typeface="楷体" panose="02010609060101010101" pitchFamily="49" charset="-122"/>
              </a:rPr>
              <a:t>龟</a:t>
            </a:r>
          </a:p>
        </p:txBody>
      </p:sp>
      <p:sp>
        <p:nvSpPr>
          <p:cNvPr id="9" name="圆角矩形 8"/>
          <p:cNvSpPr/>
          <p:nvPr/>
        </p:nvSpPr>
        <p:spPr>
          <a:xfrm>
            <a:off x="4168947" y="1125178"/>
            <a:ext cx="4342008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字源识字法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787491" y="672004"/>
            <a:ext cx="1037106" cy="1183730"/>
          </a:xfrm>
          <a:prstGeom prst="rect">
            <a:avLst/>
          </a:prstGeom>
        </p:spPr>
      </p:pic>
      <p:sp>
        <p:nvSpPr>
          <p:cNvPr id="18" name="右箭头 17"/>
          <p:cNvSpPr/>
          <p:nvPr/>
        </p:nvSpPr>
        <p:spPr>
          <a:xfrm>
            <a:off x="7212029" y="4218272"/>
            <a:ext cx="649705" cy="505326"/>
          </a:xfrm>
          <a:prstGeom prst="right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右箭头 11"/>
          <p:cNvSpPr/>
          <p:nvPr/>
        </p:nvSpPr>
        <p:spPr>
          <a:xfrm>
            <a:off x="4378659" y="4218272"/>
            <a:ext cx="649705" cy="505326"/>
          </a:xfrm>
          <a:prstGeom prst="rightArrow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9" grpId="0" bldLvl="0" animBg="1"/>
      <p:bldP spid="18" grpId="0" bldLvl="0" animBg="1"/>
      <p:bldP spid="12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1191895" y="3274695"/>
            <a:ext cx="678180" cy="10147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6000" b="1" dirty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长</a:t>
            </a:r>
          </a:p>
        </p:txBody>
      </p:sp>
      <p:grpSp>
        <p:nvGrpSpPr>
          <p:cNvPr id="2" name="组合 20"/>
          <p:cNvGrpSpPr/>
          <p:nvPr/>
        </p:nvGrpSpPr>
        <p:grpSpPr bwMode="auto">
          <a:xfrm>
            <a:off x="2146300" y="2732723"/>
            <a:ext cx="4228465" cy="1938020"/>
            <a:chOff x="1956405" y="2857828"/>
            <a:chExt cx="2836070" cy="1934823"/>
          </a:xfrm>
        </p:grpSpPr>
        <p:sp>
          <p:nvSpPr>
            <p:cNvPr id="7" name="左大括号 6"/>
            <p:cNvSpPr/>
            <p:nvPr/>
          </p:nvSpPr>
          <p:spPr>
            <a:xfrm>
              <a:off x="1956405" y="3186531"/>
              <a:ext cx="229986" cy="1309112"/>
            </a:xfrm>
            <a:prstGeom prst="leftBrac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buFontTx/>
                <a:buNone/>
                <a:defRPr/>
              </a:pPr>
              <a:endParaRPr lang="zh-CN" altLang="en-US" sz="2800" b="1">
                <a:solidFill>
                  <a:schemeClr val="tx1"/>
                </a:solidFill>
              </a:endParaRPr>
            </a:p>
          </p:txBody>
        </p:sp>
        <p:sp>
          <p:nvSpPr>
            <p:cNvPr id="8" name="TextBox 22"/>
            <p:cNvSpPr txBox="1">
              <a:spLocks noChangeArrowheads="1"/>
            </p:cNvSpPr>
            <p:nvPr/>
          </p:nvSpPr>
          <p:spPr bwMode="auto">
            <a:xfrm>
              <a:off x="2186507" y="2857828"/>
              <a:ext cx="2605968" cy="193482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4000" b="1" dirty="0" err="1">
                  <a:solidFill>
                    <a:srgbClr val="F44236"/>
                  </a:solidFill>
                  <a:latin typeface="Pinyin Adjust" panose="02000500000000000000" pitchFamily="2" charset="0"/>
                  <a:ea typeface="GB Pinyinok-B" panose="02010601030101010101" pitchFamily="2" charset="-122"/>
                  <a:cs typeface="Consolas" panose="020B0609020204030204" pitchFamily="49" charset="0"/>
                </a:rPr>
                <a:t>zhǎng</a:t>
              </a:r>
              <a:r>
                <a:rPr lang="zh-CN" altLang="en-US" sz="4000" dirty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（长大）</a:t>
              </a:r>
              <a:endParaRPr lang="en-US" altLang="zh-CN" sz="40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4000" b="1" dirty="0" err="1">
                  <a:solidFill>
                    <a:srgbClr val="F44236"/>
                  </a:solidFill>
                  <a:latin typeface="Pinyin Adjust" panose="02000500000000000000" pitchFamily="2" charset="0"/>
                  <a:ea typeface="GB Pinyinok-B" panose="02010601030101010101" pitchFamily="2" charset="-122"/>
                  <a:cs typeface="Consolas" panose="020B0609020204030204" pitchFamily="49" charset="0"/>
                </a:rPr>
                <a:t>cháng</a:t>
              </a:r>
              <a:r>
                <a:rPr lang="zh-CN" altLang="en-US" sz="4000" dirty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（长长）</a:t>
              </a:r>
            </a:p>
          </p:txBody>
        </p:sp>
      </p:grpSp>
      <p:sp>
        <p:nvSpPr>
          <p:cNvPr id="9" name="TextBox 13"/>
          <p:cNvSpPr txBox="1">
            <a:spLocks noChangeArrowheads="1"/>
          </p:cNvSpPr>
          <p:nvPr/>
        </p:nvSpPr>
        <p:spPr bwMode="auto">
          <a:xfrm>
            <a:off x="6560820" y="3274060"/>
            <a:ext cx="897255" cy="101473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教</a:t>
            </a:r>
          </a:p>
        </p:txBody>
      </p:sp>
      <p:grpSp>
        <p:nvGrpSpPr>
          <p:cNvPr id="3" name="组合 35"/>
          <p:cNvGrpSpPr/>
          <p:nvPr/>
        </p:nvGrpSpPr>
        <p:grpSpPr bwMode="auto">
          <a:xfrm>
            <a:off x="7644765" y="2749232"/>
            <a:ext cx="3272790" cy="1938020"/>
            <a:chOff x="2240504" y="4870347"/>
            <a:chExt cx="3272162" cy="1938520"/>
          </a:xfrm>
        </p:grpSpPr>
        <p:sp>
          <p:nvSpPr>
            <p:cNvPr id="11" name="左大括号 10"/>
            <p:cNvSpPr/>
            <p:nvPr/>
          </p:nvSpPr>
          <p:spPr>
            <a:xfrm>
              <a:off x="2240504" y="5183481"/>
              <a:ext cx="184115" cy="1440233"/>
            </a:xfrm>
            <a:prstGeom prst="leftBrace">
              <a:avLst/>
            </a:prstGeom>
            <a:ln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buFontTx/>
                <a:buNone/>
                <a:defRPr/>
              </a:pPr>
              <a:endParaRPr lang="zh-CN" altLang="en-US" sz="2800" b="1"/>
            </a:p>
          </p:txBody>
        </p:sp>
        <p:sp>
          <p:nvSpPr>
            <p:cNvPr id="12" name="TextBox 37"/>
            <p:cNvSpPr txBox="1">
              <a:spLocks noChangeArrowheads="1"/>
            </p:cNvSpPr>
            <p:nvPr/>
          </p:nvSpPr>
          <p:spPr bwMode="auto">
            <a:xfrm>
              <a:off x="2424619" y="4870347"/>
              <a:ext cx="3088047" cy="193852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4000" b="1" dirty="0" err="1">
                  <a:solidFill>
                    <a:srgbClr val="F44236"/>
                  </a:solidFill>
                  <a:latin typeface="Pinyin Adjust" panose="02000500000000000000" pitchFamily="2" charset="0"/>
                  <a:ea typeface="GB Pinyinok-B" panose="02010601030101010101" pitchFamily="2" charset="-122"/>
                  <a:cs typeface="Consolas" panose="020B0609020204030204" pitchFamily="49" charset="0"/>
                </a:rPr>
                <a:t>jiāo</a:t>
              </a:r>
              <a:r>
                <a:rPr lang="zh-CN" altLang="en-US" sz="4000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（教书）</a:t>
              </a:r>
              <a:endParaRPr lang="en-US" altLang="zh-CN" sz="4000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4000" b="1" dirty="0" err="1">
                  <a:solidFill>
                    <a:srgbClr val="F44236"/>
                  </a:solidFill>
                  <a:latin typeface="Pinyin Adjust" panose="02000500000000000000" pitchFamily="2" charset="0"/>
                  <a:ea typeface="GB Pinyinok-B" panose="02010601030101010101" pitchFamily="2" charset="-122"/>
                  <a:cs typeface="Consolas" panose="020B0609020204030204" pitchFamily="49" charset="0"/>
                </a:rPr>
                <a:t>jiào</a:t>
              </a:r>
              <a:r>
                <a:rPr lang="zh-CN" altLang="en-US" sz="4000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（教师）</a:t>
              </a:r>
            </a:p>
          </p:txBody>
        </p:sp>
      </p:grpSp>
      <p:sp>
        <p:nvSpPr>
          <p:cNvPr id="13" name="圆角矩形 12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多音字</a:t>
            </a: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77"/>
          <p:cNvGrpSpPr/>
          <p:nvPr/>
        </p:nvGrpSpPr>
        <p:grpSpPr bwMode="auto">
          <a:xfrm>
            <a:off x="4183531" y="2316531"/>
            <a:ext cx="1000125" cy="1000125"/>
            <a:chOff x="714348" y="428604"/>
            <a:chExt cx="1000132" cy="1000926"/>
          </a:xfrm>
        </p:grpSpPr>
        <p:sp>
          <p:nvSpPr>
            <p:cNvPr id="3" name="矩形 2"/>
            <p:cNvSpPr/>
            <p:nvPr/>
          </p:nvSpPr>
          <p:spPr>
            <a:xfrm>
              <a:off x="714348" y="428604"/>
              <a:ext cx="1000132" cy="1000926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4" name="直接连接符 3"/>
            <p:cNvCxnSpPr>
              <a:stCxn id="3" idx="0"/>
              <a:endCxn id="3" idx="2"/>
            </p:cNvCxnSpPr>
            <p:nvPr/>
          </p:nvCxnSpPr>
          <p:spPr>
            <a:xfrm rot="16200000" flipH="1">
              <a:off x="713951" y="927479"/>
              <a:ext cx="1000926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连接符 4"/>
            <p:cNvCxnSpPr>
              <a:stCxn id="3" idx="1"/>
              <a:endCxn id="3" idx="3"/>
            </p:cNvCxnSpPr>
            <p:nvPr/>
          </p:nvCxnSpPr>
          <p:spPr>
            <a:xfrm rot="10800000" flipH="1">
              <a:off x="714348" y="929066"/>
              <a:ext cx="1000132" cy="1589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81"/>
          <p:cNvGrpSpPr/>
          <p:nvPr/>
        </p:nvGrpSpPr>
        <p:grpSpPr bwMode="auto">
          <a:xfrm>
            <a:off x="5397968" y="2332406"/>
            <a:ext cx="1000125" cy="1000125"/>
            <a:chOff x="714348" y="428604"/>
            <a:chExt cx="1000132" cy="1000926"/>
          </a:xfrm>
        </p:grpSpPr>
        <p:sp>
          <p:nvSpPr>
            <p:cNvPr id="7" name="矩形 6"/>
            <p:cNvSpPr/>
            <p:nvPr/>
          </p:nvSpPr>
          <p:spPr>
            <a:xfrm>
              <a:off x="714348" y="428604"/>
              <a:ext cx="1000132" cy="1000926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8" name="直接连接符 7"/>
            <p:cNvCxnSpPr>
              <a:stCxn id="7" idx="0"/>
              <a:endCxn id="7" idx="2"/>
            </p:cNvCxnSpPr>
            <p:nvPr/>
          </p:nvCxnSpPr>
          <p:spPr>
            <a:xfrm rot="16200000" flipH="1">
              <a:off x="713951" y="927479"/>
              <a:ext cx="1000926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>
              <a:stCxn id="7" idx="1"/>
              <a:endCxn id="7" idx="3"/>
            </p:cNvCxnSpPr>
            <p:nvPr/>
          </p:nvCxnSpPr>
          <p:spPr>
            <a:xfrm rot="10800000" flipH="1">
              <a:off x="714348" y="929066"/>
              <a:ext cx="1000132" cy="1589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组合 85"/>
          <p:cNvGrpSpPr/>
          <p:nvPr/>
        </p:nvGrpSpPr>
        <p:grpSpPr bwMode="auto">
          <a:xfrm>
            <a:off x="6596531" y="2340343"/>
            <a:ext cx="1000125" cy="1001713"/>
            <a:chOff x="714348" y="428604"/>
            <a:chExt cx="1000132" cy="1000926"/>
          </a:xfrm>
        </p:grpSpPr>
        <p:sp>
          <p:nvSpPr>
            <p:cNvPr id="11" name="矩形 10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12" name="直接连接符 11"/>
            <p:cNvCxnSpPr>
              <a:stCxn id="11" idx="0"/>
              <a:endCxn id="11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/>
            <p:cNvCxnSpPr>
              <a:stCxn id="11" idx="1"/>
              <a:endCxn id="11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组合 76"/>
          <p:cNvGrpSpPr/>
          <p:nvPr/>
        </p:nvGrpSpPr>
        <p:grpSpPr bwMode="auto">
          <a:xfrm>
            <a:off x="2969093" y="2316531"/>
            <a:ext cx="1000125" cy="1000125"/>
            <a:chOff x="714348" y="428604"/>
            <a:chExt cx="1000132" cy="1000926"/>
          </a:xfrm>
        </p:grpSpPr>
        <p:sp>
          <p:nvSpPr>
            <p:cNvPr id="15" name="矩形 14"/>
            <p:cNvSpPr/>
            <p:nvPr/>
          </p:nvSpPr>
          <p:spPr>
            <a:xfrm>
              <a:off x="714348" y="428604"/>
              <a:ext cx="1000132" cy="1000926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16" name="直接连接符 15"/>
            <p:cNvCxnSpPr>
              <a:stCxn id="15" idx="0"/>
              <a:endCxn id="15" idx="2"/>
            </p:cNvCxnSpPr>
            <p:nvPr/>
          </p:nvCxnSpPr>
          <p:spPr>
            <a:xfrm rot="16200000" flipH="1">
              <a:off x="713951" y="927479"/>
              <a:ext cx="1000926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/>
            <p:cNvCxnSpPr>
              <a:stCxn id="15" idx="1"/>
              <a:endCxn id="15" idx="3"/>
            </p:cNvCxnSpPr>
            <p:nvPr/>
          </p:nvCxnSpPr>
          <p:spPr>
            <a:xfrm rot="10800000" flipH="1">
              <a:off x="714348" y="929066"/>
              <a:ext cx="1000132" cy="1589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组合 89"/>
          <p:cNvGrpSpPr/>
          <p:nvPr/>
        </p:nvGrpSpPr>
        <p:grpSpPr bwMode="auto">
          <a:xfrm>
            <a:off x="7826843" y="2364156"/>
            <a:ext cx="1000125" cy="1001712"/>
            <a:chOff x="714348" y="428604"/>
            <a:chExt cx="1000132" cy="1000926"/>
          </a:xfrm>
        </p:grpSpPr>
        <p:sp>
          <p:nvSpPr>
            <p:cNvPr id="24" name="矩形 23"/>
            <p:cNvSpPr/>
            <p:nvPr/>
          </p:nvSpPr>
          <p:spPr>
            <a:xfrm>
              <a:off x="714348" y="428604"/>
              <a:ext cx="1000132" cy="999340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25" name="直接连接符 24"/>
            <p:cNvCxnSpPr>
              <a:stCxn id="24" idx="0"/>
              <a:endCxn id="24" idx="2"/>
            </p:cNvCxnSpPr>
            <p:nvPr/>
          </p:nvCxnSpPr>
          <p:spPr>
            <a:xfrm rot="16200000" flipH="1">
              <a:off x="714744" y="928272"/>
              <a:ext cx="999340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>
              <a:stCxn id="24" idx="1"/>
              <a:endCxn id="24" idx="3"/>
            </p:cNvCxnSpPr>
            <p:nvPr/>
          </p:nvCxnSpPr>
          <p:spPr>
            <a:xfrm rot="10800000" flipH="1">
              <a:off x="714348" y="928274"/>
              <a:ext cx="1000132" cy="1587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组合 105"/>
          <p:cNvGrpSpPr/>
          <p:nvPr/>
        </p:nvGrpSpPr>
        <p:grpSpPr bwMode="auto">
          <a:xfrm>
            <a:off x="6695056" y="4197217"/>
            <a:ext cx="1000125" cy="1001713"/>
            <a:chOff x="714348" y="428604"/>
            <a:chExt cx="1000132" cy="1000926"/>
          </a:xfrm>
        </p:grpSpPr>
        <p:sp>
          <p:nvSpPr>
            <p:cNvPr id="31" name="矩形 30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32" name="直接连接符 31"/>
            <p:cNvCxnSpPr>
              <a:stCxn id="31" idx="0"/>
              <a:endCxn id="31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>
              <a:stCxn id="31" idx="1"/>
              <a:endCxn id="31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109"/>
          <p:cNvGrpSpPr/>
          <p:nvPr/>
        </p:nvGrpSpPr>
        <p:grpSpPr bwMode="auto">
          <a:xfrm>
            <a:off x="7907906" y="4197217"/>
            <a:ext cx="1000125" cy="1001713"/>
            <a:chOff x="714348" y="428604"/>
            <a:chExt cx="1000132" cy="1000926"/>
          </a:xfrm>
        </p:grpSpPr>
        <p:sp>
          <p:nvSpPr>
            <p:cNvPr id="35" name="矩形 34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36" name="直接连接符 35"/>
            <p:cNvCxnSpPr>
              <a:stCxn id="35" idx="0"/>
              <a:endCxn id="35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>
              <a:stCxn id="35" idx="1"/>
              <a:endCxn id="35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组合 93"/>
          <p:cNvGrpSpPr/>
          <p:nvPr/>
        </p:nvGrpSpPr>
        <p:grpSpPr bwMode="auto">
          <a:xfrm>
            <a:off x="2973856" y="4223118"/>
            <a:ext cx="1000125" cy="1001713"/>
            <a:chOff x="714348" y="428604"/>
            <a:chExt cx="1000132" cy="1000926"/>
          </a:xfrm>
        </p:grpSpPr>
        <p:sp>
          <p:nvSpPr>
            <p:cNvPr id="39" name="矩形 38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40" name="直接连接符 39"/>
            <p:cNvCxnSpPr>
              <a:stCxn id="39" idx="0"/>
              <a:endCxn id="39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>
              <a:stCxn id="39" idx="1"/>
              <a:endCxn id="39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97"/>
          <p:cNvGrpSpPr/>
          <p:nvPr/>
        </p:nvGrpSpPr>
        <p:grpSpPr bwMode="auto">
          <a:xfrm>
            <a:off x="4250523" y="4207243"/>
            <a:ext cx="1000125" cy="1001713"/>
            <a:chOff x="714348" y="428604"/>
            <a:chExt cx="1000132" cy="1000926"/>
          </a:xfrm>
        </p:grpSpPr>
        <p:sp>
          <p:nvSpPr>
            <p:cNvPr id="43" name="矩形 42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44" name="直接连接符 43"/>
            <p:cNvCxnSpPr>
              <a:stCxn id="43" idx="0"/>
              <a:endCxn id="43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/>
            <p:cNvCxnSpPr>
              <a:stCxn id="43" idx="1"/>
              <a:endCxn id="43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101"/>
          <p:cNvGrpSpPr/>
          <p:nvPr/>
        </p:nvGrpSpPr>
        <p:grpSpPr bwMode="auto">
          <a:xfrm>
            <a:off x="5481888" y="4197217"/>
            <a:ext cx="1000125" cy="1001713"/>
            <a:chOff x="714348" y="428604"/>
            <a:chExt cx="1000132" cy="1000926"/>
          </a:xfrm>
        </p:grpSpPr>
        <p:sp>
          <p:nvSpPr>
            <p:cNvPr id="52" name="矩形 51"/>
            <p:cNvSpPr/>
            <p:nvPr/>
          </p:nvSpPr>
          <p:spPr>
            <a:xfrm>
              <a:off x="714348" y="428604"/>
              <a:ext cx="1000132" cy="999339"/>
            </a:xfrm>
            <a:prstGeom prst="rect">
              <a:avLst/>
            </a:prstGeom>
            <a:noFill/>
            <a:ln w="3175">
              <a:solidFill>
                <a:schemeClr val="tx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60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  <p:cxnSp>
          <p:nvCxnSpPr>
            <p:cNvPr id="53" name="直接连接符 52"/>
            <p:cNvCxnSpPr>
              <a:stCxn id="52" idx="0"/>
              <a:endCxn id="52" idx="2"/>
            </p:cNvCxnSpPr>
            <p:nvPr/>
          </p:nvCxnSpPr>
          <p:spPr>
            <a:xfrm rot="16200000" flipH="1">
              <a:off x="714744" y="928273"/>
              <a:ext cx="999339" cy="3175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>
              <a:stCxn id="52" idx="1"/>
              <a:endCxn id="52" idx="3"/>
            </p:cNvCxnSpPr>
            <p:nvPr/>
          </p:nvCxnSpPr>
          <p:spPr>
            <a:xfrm rot="10800000" flipH="1">
              <a:off x="714348" y="928274"/>
              <a:ext cx="1000132" cy="1586"/>
            </a:xfrm>
            <a:prstGeom prst="line">
              <a:avLst/>
            </a:prstGeom>
            <a:ln>
              <a:solidFill>
                <a:schemeClr val="tx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文本框 64"/>
          <p:cNvSpPr txBox="1">
            <a:spLocks noChangeArrowheads="1"/>
          </p:cNvSpPr>
          <p:nvPr/>
        </p:nvSpPr>
        <p:spPr bwMode="auto">
          <a:xfrm>
            <a:off x="3012908" y="2320341"/>
            <a:ext cx="609600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两</a:t>
            </a:r>
          </a:p>
        </p:txBody>
      </p:sp>
      <p:sp>
        <p:nvSpPr>
          <p:cNvPr id="56" name="文本框 64"/>
          <p:cNvSpPr txBox="1">
            <a:spLocks noChangeArrowheads="1"/>
          </p:cNvSpPr>
          <p:nvPr/>
        </p:nvSpPr>
        <p:spPr bwMode="auto">
          <a:xfrm>
            <a:off x="4227346" y="2325103"/>
            <a:ext cx="609600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哪</a:t>
            </a:r>
          </a:p>
        </p:txBody>
      </p:sp>
      <p:sp>
        <p:nvSpPr>
          <p:cNvPr id="57" name="文本框 64"/>
          <p:cNvSpPr txBox="1">
            <a:spLocks noChangeArrowheads="1"/>
          </p:cNvSpPr>
          <p:nvPr/>
        </p:nvSpPr>
        <p:spPr bwMode="auto">
          <a:xfrm>
            <a:off x="5457976" y="2340343"/>
            <a:ext cx="608012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宽</a:t>
            </a:r>
          </a:p>
        </p:txBody>
      </p:sp>
      <p:sp>
        <p:nvSpPr>
          <p:cNvPr id="58" name="文本框 64"/>
          <p:cNvSpPr txBox="1">
            <a:spLocks noChangeArrowheads="1"/>
          </p:cNvSpPr>
          <p:nvPr/>
        </p:nvSpPr>
        <p:spPr bwMode="auto">
          <a:xfrm>
            <a:off x="6694956" y="2374316"/>
            <a:ext cx="608012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顶</a:t>
            </a:r>
          </a:p>
        </p:txBody>
      </p:sp>
      <p:sp>
        <p:nvSpPr>
          <p:cNvPr id="59" name="文本框 64"/>
          <p:cNvSpPr txBox="1">
            <a:spLocks noChangeArrowheads="1"/>
          </p:cNvSpPr>
          <p:nvPr/>
        </p:nvSpPr>
        <p:spPr bwMode="auto">
          <a:xfrm>
            <a:off x="7955915" y="2374265"/>
            <a:ext cx="708660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眼</a:t>
            </a:r>
          </a:p>
        </p:txBody>
      </p:sp>
      <p:sp>
        <p:nvSpPr>
          <p:cNvPr id="60" name="文本框 64"/>
          <p:cNvSpPr txBox="1">
            <a:spLocks noChangeArrowheads="1"/>
          </p:cNvSpPr>
          <p:nvPr/>
        </p:nvSpPr>
        <p:spPr bwMode="auto">
          <a:xfrm>
            <a:off x="3044658" y="4219943"/>
            <a:ext cx="608013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睛</a:t>
            </a:r>
          </a:p>
        </p:txBody>
      </p:sp>
      <p:sp>
        <p:nvSpPr>
          <p:cNvPr id="61" name="文本框 64"/>
          <p:cNvSpPr txBox="1">
            <a:spLocks noChangeArrowheads="1"/>
          </p:cNvSpPr>
          <p:nvPr/>
        </p:nvSpPr>
        <p:spPr bwMode="auto">
          <a:xfrm>
            <a:off x="4342598" y="4201211"/>
            <a:ext cx="608013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肚</a:t>
            </a:r>
          </a:p>
        </p:txBody>
      </p:sp>
      <p:sp>
        <p:nvSpPr>
          <p:cNvPr id="62" name="文本框 64"/>
          <p:cNvSpPr txBox="1">
            <a:spLocks noChangeArrowheads="1"/>
          </p:cNvSpPr>
          <p:nvPr/>
        </p:nvSpPr>
        <p:spPr bwMode="auto">
          <a:xfrm>
            <a:off x="5540375" y="4220210"/>
            <a:ext cx="882015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68580" tIns="34290" rIns="68580" bIns="3429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皮</a:t>
            </a:r>
          </a:p>
        </p:txBody>
      </p:sp>
      <p:sp>
        <p:nvSpPr>
          <p:cNvPr id="63" name="文本框 64"/>
          <p:cNvSpPr txBox="1">
            <a:spLocks noChangeArrowheads="1"/>
          </p:cNvSpPr>
          <p:nvPr/>
        </p:nvSpPr>
        <p:spPr bwMode="auto">
          <a:xfrm>
            <a:off x="6753476" y="4204520"/>
            <a:ext cx="608012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孩</a:t>
            </a:r>
            <a:endParaRPr lang="zh-CN" altLang="en-US" sz="6000" b="1" dirty="0" smtClean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4" name="文本框 64"/>
          <p:cNvSpPr txBox="1">
            <a:spLocks noChangeArrowheads="1"/>
          </p:cNvSpPr>
          <p:nvPr/>
        </p:nvSpPr>
        <p:spPr bwMode="auto">
          <a:xfrm>
            <a:off x="7989821" y="4201027"/>
            <a:ext cx="608012" cy="9918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68580" tIns="34290" rIns="68580" bIns="34290">
            <a:spAutoFit/>
          </a:bodyPr>
          <a:lstStyle/>
          <a:p>
            <a:r>
              <a:rPr lang="zh-CN" altLang="en-US" sz="6000" b="1" dirty="0" smtClean="0">
                <a:solidFill>
                  <a:srgbClr val="F44236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跳</a:t>
            </a:r>
            <a:endParaRPr lang="zh-CN" altLang="en-US" sz="6000" b="1" dirty="0" smtClean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4916293" y="1125178"/>
            <a:ext cx="2944559" cy="671630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charset="-122"/>
                <a:ea typeface="微软雅黑" panose="020B0503020204020204" charset="-122"/>
              </a:rPr>
              <a:t>我会写</a:t>
            </a:r>
            <a:endParaRPr lang="en-US" altLang="zh-CN" sz="28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4534838" y="672004"/>
            <a:ext cx="1037106" cy="118373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18" grpId="0" bldLvl="0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</TotalTime>
  <Words>731</Words>
  <Application>Microsoft Office PowerPoint</Application>
  <PresentationFormat>宽屏</PresentationFormat>
  <Paragraphs>201</Paragraphs>
  <Slides>27</Slides>
  <Notes>0</Notes>
  <HiddenSlides>0</HiddenSlides>
  <MMClips>1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7" baseType="lpstr">
      <vt:lpstr>GB Pinyinok-B</vt:lpstr>
      <vt:lpstr>微软雅黑</vt:lpstr>
      <vt:lpstr>Arial</vt:lpstr>
      <vt:lpstr>楷体</vt:lpstr>
      <vt:lpstr>Consolas</vt:lpstr>
      <vt:lpstr>宋体</vt:lpstr>
      <vt:lpstr>Calibri</vt:lpstr>
      <vt:lpstr>Pinyin Adjust</vt:lpstr>
      <vt:lpstr>Times New Roman</vt:lpstr>
      <vt:lpstr>Office 主题</vt:lpstr>
      <vt:lpstr>1.小蝌蚪找妈妈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3.植物妈妈有办法</dc:title>
  <dc:creator/>
  <cp:lastModifiedBy>lenovo</cp:lastModifiedBy>
  <cp:revision>128</cp:revision>
  <dcterms:created xsi:type="dcterms:W3CDTF">2019-01-28T06:44:00Z</dcterms:created>
  <dcterms:modified xsi:type="dcterms:W3CDTF">2020-07-24T10:50:12Z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2052-11.1.0.9662</vt:lpwstr>
  </property>
</Properties>
</file>