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63" r:id="rId2"/>
    <p:sldId id="390" r:id="rId3"/>
    <p:sldId id="415" r:id="rId4"/>
    <p:sldId id="420" r:id="rId5"/>
    <p:sldId id="573" r:id="rId6"/>
    <p:sldId id="575" r:id="rId7"/>
    <p:sldId id="549" r:id="rId8"/>
    <p:sldId id="574" r:id="rId9"/>
    <p:sldId id="561" r:id="rId10"/>
    <p:sldId id="371" r:id="rId11"/>
    <p:sldId id="571" r:id="rId12"/>
    <p:sldId id="324" r:id="rId13"/>
    <p:sldId id="393" r:id="rId14"/>
    <p:sldId id="416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33CC"/>
    <a:srgbClr val="0066CC"/>
    <a:srgbClr val="3333FF"/>
    <a:srgbClr val="08CDE8"/>
    <a:srgbClr val="009900"/>
    <a:srgbClr val="99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00" autoAdjust="0"/>
    <p:restoredTop sz="93765" autoAdjust="0"/>
  </p:normalViewPr>
  <p:slideViewPr>
    <p:cSldViewPr>
      <p:cViewPr varScale="1">
        <p:scale>
          <a:sx n="87" d="100"/>
          <a:sy n="87" d="100"/>
        </p:scale>
        <p:origin x="-1622" y="-82"/>
      </p:cViewPr>
      <p:guideLst>
        <p:guide orient="horz" pos="2131"/>
        <p:guide orient="horz" pos="4010"/>
        <p:guide pos="2921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822BF63-5917-4FF6-8F14-B691324F14E2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D799EF8-76D6-41BE-8E97-BD138B4E91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23078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77B56D5-8DDB-4385-B673-668921E12D1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F851AE-D74D-4584-94BD-D04E5B7F5A53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306DD-CCAC-4717-99AF-66FF05AADE67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1B800-FEE2-40E8-B1CF-3B7CC9601E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5786487"/>
      </p:ext>
    </p:extLst>
  </p:cSld>
  <p:clrMapOvr>
    <a:masterClrMapping/>
  </p:clrMapOvr>
  <p:transition spd="slow">
    <p:push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AA457-C98F-439E-8EE2-98B5517B2393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94E91-AC58-461F-B6D9-D782C290D3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7554359"/>
      </p:ext>
    </p:extLst>
  </p:cSld>
  <p:clrMapOvr>
    <a:masterClrMapping/>
  </p:clrMapOvr>
  <p:transition spd="slow">
    <p:push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2F15E-B55F-4CCF-A2B1-3B6E92D233F6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447A9-A2D7-4267-A2BC-65F4764F46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3095657"/>
      </p:ext>
    </p:extLst>
  </p:cSld>
  <p:clrMapOvr>
    <a:masterClrMapping/>
  </p:clrMapOvr>
  <p:transition spd="slow">
    <p:push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EDDF6-790E-4686-A44D-13AB8D9CCDAB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B5135-859C-41DB-8D9B-4E1305DFC9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674968"/>
      </p:ext>
    </p:extLst>
  </p:cSld>
  <p:clrMapOvr>
    <a:masterClrMapping/>
  </p:clrMapOvr>
  <p:transition spd="slow">
    <p:push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8EF5E-FCCF-413D-B908-6E085450DD6A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13184-AE8E-42F8-B7AC-EDB860D38D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8452048"/>
      </p:ext>
    </p:extLst>
  </p:cSld>
  <p:clrMapOvr>
    <a:masterClrMapping/>
  </p:clrMapOvr>
  <p:transition spd="slow">
    <p:push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90682-2325-44DB-9801-82E72C927881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E2F25-84EE-41F4-91B5-33527143B1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1987556"/>
      </p:ext>
    </p:extLst>
  </p:cSld>
  <p:clrMapOvr>
    <a:masterClrMapping/>
  </p:clrMapOvr>
  <p:transition spd="slow">
    <p:push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6220E-6E06-438C-99FA-826497D67301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10A8-3944-49E0-82DB-66FEE79A1C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6980445"/>
      </p:ext>
    </p:extLst>
  </p:cSld>
  <p:clrMapOvr>
    <a:masterClrMapping/>
  </p:clrMapOvr>
  <p:transition spd="slow">
    <p:push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29951-8775-49E7-A937-611F737C1471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DF6FB-FE74-49BA-B200-E095517074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35483352"/>
      </p:ext>
    </p:extLst>
  </p:cSld>
  <p:clrMapOvr>
    <a:masterClrMapping/>
  </p:clrMapOvr>
  <p:transition spd="slow">
    <p:push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32141-4617-4B3B-B77E-39926D3A73AE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5CA1C-D19B-4D14-8B61-DA75171F83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1230252"/>
      </p:ext>
    </p:extLst>
  </p:cSld>
  <p:clrMapOvr>
    <a:masterClrMapping/>
  </p:clrMapOvr>
  <p:transition spd="slow">
    <p:push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2ED8B-A2C5-41C9-8BE3-33DC471EF795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BFCE8-EC91-4D45-BBFF-1439550B8A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5483410"/>
      </p:ext>
    </p:extLst>
  </p:cSld>
  <p:clrMapOvr>
    <a:masterClrMapping/>
  </p:clrMapOvr>
  <p:transition spd="slow">
    <p:push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6BC89-6289-47FC-8785-084F5C037584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06D49-92DC-46A9-9C99-0A256DE47D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5124137"/>
      </p:ext>
    </p:extLst>
  </p:cSld>
  <p:clrMapOvr>
    <a:masterClrMapping/>
  </p:clrMapOvr>
  <p:transition spd="slow">
    <p:push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4371D-A160-4673-A67D-07E7F435F55A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CCA83-5B47-4AE8-A43C-EB292E1FD2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0016372"/>
      </p:ext>
    </p:extLst>
  </p:cSld>
  <p:clrMapOvr>
    <a:masterClrMapping/>
  </p:clrMapOvr>
  <p:transition spd="slow">
    <p:push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8A84E-4CDC-4FA9-8C07-EE80BA5527C1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E2618-BFE7-4CB5-9087-2971D1B7DA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955253"/>
      </p:ext>
    </p:extLst>
  </p:cSld>
  <p:clrMapOvr>
    <a:masterClrMapping/>
  </p:clrMapOvr>
  <p:transition spd="slow">
    <p:push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37830-05B6-4D4C-88D0-D7B1186C262F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746A2-C716-4B6A-86C1-1B93FE69C6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2463902"/>
      </p:ext>
    </p:extLst>
  </p:cSld>
  <p:clrMapOvr>
    <a:masterClrMapping/>
  </p:clrMapOvr>
  <p:transition spd="slow">
    <p:push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6EE98-85D2-4BB5-B2CF-0E9E954C8FA3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C87E9-35A5-449E-9CF1-9315252B6B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4090568"/>
      </p:ext>
    </p:extLst>
  </p:cSld>
  <p:clrMapOvr>
    <a:masterClrMapping/>
  </p:clrMapOvr>
  <p:transition spd="slow">
    <p:push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FA546-078F-432D-A617-83F5F34DD65E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9A2B8-9992-4544-80CD-13B341CCEC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3932431"/>
      </p:ext>
    </p:extLst>
  </p:cSld>
  <p:clrMapOvr>
    <a:masterClrMapping/>
  </p:clrMapOvr>
  <p:transition spd="slow">
    <p:push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765AD-F340-443C-9B03-CA2B57A491FB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51ED5-5F23-49E9-9C8F-AE45A322B4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3802585"/>
      </p:ext>
    </p:extLst>
  </p:cSld>
  <p:clrMapOvr>
    <a:masterClrMapping/>
  </p:clrMapOvr>
  <p:transition spd="slow">
    <p:push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7CF92-E48B-4EC4-83E7-895F5A60AAAE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5AEFE-F4E3-47AD-B208-564426330F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1433400"/>
      </p:ext>
    </p:extLst>
  </p:cSld>
  <p:clrMapOvr>
    <a:masterClrMapping/>
  </p:clrMapOvr>
  <p:transition spd="slow">
    <p:push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784DB-CC27-4F74-A168-66B7BC410013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4C2F2-515A-4BEF-8DAF-61252C576A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02171137"/>
      </p:ext>
    </p:extLst>
  </p:cSld>
  <p:clrMapOvr>
    <a:masterClrMapping/>
  </p:clrMapOvr>
  <p:transition spd="slow">
    <p:push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1805F-5880-4F33-A15D-3B2B654AC380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5531D-64F6-475B-B9FF-B021E29BF1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1593505"/>
      </p:ext>
    </p:extLst>
  </p:cSld>
  <p:clrMapOvr>
    <a:masterClrMapping/>
  </p:clrMapOvr>
  <p:transition spd="slow">
    <p:push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22C49-6746-49F2-A242-B4E9B1D9715D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C5E16-E775-4766-AD20-E7514892D8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9515295"/>
      </p:ext>
    </p:extLst>
  </p:cSld>
  <p:clrMapOvr>
    <a:masterClrMapping/>
  </p:clrMapOvr>
  <p:transition spd="slow">
    <p:push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EE58A-070A-4A75-9B37-5839FB2673EF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9BE19-3C8F-4587-81AA-425DA07BED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7353454"/>
      </p:ext>
    </p:extLst>
  </p:cSld>
  <p:clrMapOvr>
    <a:masterClrMapping/>
  </p:clrMapOvr>
  <p:transition spd="slow">
    <p:push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7FB4F-CEF9-467D-B786-BFB25F28D769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CE7DB-C673-45E1-B468-3845CB82DD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2537668"/>
      </p:ext>
    </p:extLst>
  </p:cSld>
  <p:clrMapOvr>
    <a:masterClrMapping/>
  </p:clrMapOvr>
  <p:transition spd="slow">
    <p:push dir="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65D43-95A7-4661-85D6-6BEC5D842E8A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1CF0A-3C76-4B79-A03C-10E3D102FE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3222284"/>
      </p:ext>
    </p:extLst>
  </p:cSld>
  <p:clrMapOvr>
    <a:masterClrMapping/>
  </p:clrMapOvr>
  <p:transition spd="slow">
    <p:push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E8EDC-1315-448F-A82A-3956A157B04D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786AF-6B19-4F0C-9C2A-54CCE4198F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2312775"/>
      </p:ext>
    </p:extLst>
  </p:cSld>
  <p:clrMapOvr>
    <a:masterClrMapping/>
  </p:clrMapOvr>
  <p:transition spd="slow">
    <p:push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61BA5-3E26-460F-9C1C-2B005EC56746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8ACAD-816B-4B0E-8E72-33EA9EE4D7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3563927"/>
      </p:ext>
    </p:extLst>
  </p:cSld>
  <p:clrMapOvr>
    <a:masterClrMapping/>
  </p:clrMapOvr>
  <p:transition spd="slow">
    <p:push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31A35-4A5C-409F-BFFD-321D94FC22BE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1FAA4-D59A-4009-A1C9-0C07C75C1C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9931765"/>
      </p:ext>
    </p:extLst>
  </p:cSld>
  <p:clrMapOvr>
    <a:masterClrMapping/>
  </p:clrMapOvr>
  <p:transition spd="slow">
    <p:push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D9004-159D-4820-8077-B00B85089B56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D0483-FB19-455C-A1DB-D952B3FD7B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4435996"/>
      </p:ext>
    </p:extLst>
  </p:cSld>
  <p:clrMapOvr>
    <a:masterClrMapping/>
  </p:clrMapOvr>
  <p:transition spd="slow">
    <p:push dir="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AF960-8689-46B7-A118-8214F529CE56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5BB01-6F5A-4B13-A982-C2A88CB629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8665719"/>
      </p:ext>
    </p:extLst>
  </p:cSld>
  <p:clrMapOvr>
    <a:masterClrMapping/>
  </p:clrMapOvr>
  <p:transition spd="slow">
    <p:push dir="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FBC0F-5309-4323-80F7-FE375CE6E65E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70F92-0FF0-42C7-9BE0-E4EA47ED06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8768943"/>
      </p:ext>
    </p:extLst>
  </p:cSld>
  <p:clrMapOvr>
    <a:masterClrMapping/>
  </p:clrMapOvr>
  <p:transition spd="slow">
    <p:push dir="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7160E-0943-42F5-968F-A4CFCA426776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991CE-3101-41EE-BDF6-4DB48C9F1E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9239548"/>
      </p:ext>
    </p:extLst>
  </p:cSld>
  <p:clrMapOvr>
    <a:masterClrMapping/>
  </p:clrMapOvr>
  <p:transition spd="slow">
    <p:push dir="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781B2-40D5-4BD5-9F2D-3F8DE3E67CD7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BFFF5-6301-4D8D-B677-BB7D5AB69F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9887978"/>
      </p:ext>
    </p:extLst>
  </p:cSld>
  <p:clrMapOvr>
    <a:masterClrMapping/>
  </p:clrMapOvr>
  <p:transition spd="slow">
    <p:push dir="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860F6-0C79-46ED-8990-60BD98EA2F5E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AF02F-3BD1-4842-98A4-4349D9B147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2519282"/>
      </p:ext>
    </p:extLst>
  </p:cSld>
  <p:clrMapOvr>
    <a:masterClrMapping/>
  </p:clrMapOvr>
  <p:transition spd="slow">
    <p:push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4F5D7-D740-4E2B-B4C3-BFA31E148ECA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9ADC7-E274-422A-BFA9-D392A7A082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3612365"/>
      </p:ext>
    </p:extLst>
  </p:cSld>
  <p:clrMapOvr>
    <a:masterClrMapping/>
  </p:clrMapOvr>
  <p:transition spd="slow">
    <p:push dir="d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A9868-A93D-4366-82DA-5F65E8C5459B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C8244-6E0A-44E5-B26F-2786EF21AC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6452336"/>
      </p:ext>
    </p:extLst>
  </p:cSld>
  <p:clrMapOvr>
    <a:masterClrMapping/>
  </p:clrMapOvr>
  <p:transition spd="slow">
    <p:push dir="d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C59B6-547F-442A-9BE9-7DB8A9D4AB26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76FB7-6E86-4C34-A130-98766301B2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4988761"/>
      </p:ext>
    </p:extLst>
  </p:cSld>
  <p:clrMapOvr>
    <a:masterClrMapping/>
  </p:clrMapOvr>
  <p:transition spd="slow">
    <p:push dir="d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1D64B-A3AB-46C4-8654-9E13FE9BFC69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8A6F3-4221-4255-9074-3FE267FAD1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8478543"/>
      </p:ext>
    </p:extLst>
  </p:cSld>
  <p:clrMapOvr>
    <a:masterClrMapping/>
  </p:clrMapOvr>
  <p:transition spd="slow">
    <p:push dir="d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3D70D-7BC9-47F5-A872-63F34179E4C1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0FD03-182D-4AAC-9DED-35D82C07FB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7905678"/>
      </p:ext>
    </p:extLst>
  </p:cSld>
  <p:clrMapOvr>
    <a:masterClrMapping/>
  </p:clrMapOvr>
  <p:transition spd="slow">
    <p:push dir="d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0D357-CDFC-426D-9BFF-FFC0DA22DA7E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0068B-B2AE-4298-83BC-D8F7BD426C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119155"/>
      </p:ext>
    </p:extLst>
  </p:cSld>
  <p:clrMapOvr>
    <a:masterClrMapping/>
  </p:clrMapOvr>
  <p:transition spd="slow">
    <p:push dir="d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FB1B2-EC7D-4C94-914F-F601789E815B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20517-70A0-4E07-844C-6CA183F6A7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4194241"/>
      </p:ext>
    </p:extLst>
  </p:cSld>
  <p:clrMapOvr>
    <a:masterClrMapping/>
  </p:clrMapOvr>
  <p:transition spd="slow">
    <p:push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6156C-2AB8-4AF5-8488-0FE14F700A4D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2D359-AEAB-49BA-8195-33C2E8EDC8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1291588"/>
      </p:ext>
    </p:extLst>
  </p:cSld>
  <p:clrMapOvr>
    <a:masterClrMapping/>
  </p:clrMapOvr>
  <p:transition spd="slow">
    <p:push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DBB86-2DA9-4FD3-8188-C2659A4327F5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7CF77-7870-4654-9555-EB8246FF49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84781319"/>
      </p:ext>
    </p:extLst>
  </p:cSld>
  <p:clrMapOvr>
    <a:masterClrMapping/>
  </p:clrMapOvr>
  <p:transition spd="slow">
    <p:push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1D16F-3ED1-4969-A3C5-0B682FC30E98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516FF-A402-46F5-9205-B326B62F41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9013144"/>
      </p:ext>
    </p:extLst>
  </p:cSld>
  <p:clrMapOvr>
    <a:masterClrMapping/>
  </p:clrMapOvr>
  <p:transition spd="slow">
    <p:push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2BE54-13AF-4924-9156-D19CC30A5F4A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8D9B7-EFB4-494B-A547-52EC632C39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1473304"/>
      </p:ext>
    </p:extLst>
  </p:cSld>
  <p:clrMapOvr>
    <a:masterClrMapping/>
  </p:clrMapOvr>
  <p:transition spd="slow">
    <p:push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21127-4902-4AB2-A129-A2109C639E79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55B71-FE84-42CF-AB06-C96DBB5332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3213725"/>
      </p:ext>
    </p:extLst>
  </p:cSld>
  <p:clrMapOvr>
    <a:masterClrMapping/>
  </p:clrMapOvr>
  <p:transition spd="slow">
    <p:push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C9A942D-7EBB-4E2B-BB81-22862FB757C6}" type="datetimeFigureOut">
              <a:rPr lang="zh-CN" altLang="en-US"/>
              <a:pPr>
                <a:defRPr/>
              </a:pPr>
              <a:t>2019/7/21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214C2BE-FA11-4DFC-AF49-9934C9CF83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</p:sldLayoutIdLst>
  <p:transition spd="slow">
    <p:push dir="d"/>
  </p:transition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6.png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27.png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6.png"/><Relationship Id="rId7" Type="http://schemas.openxmlformats.org/officeDocument/2006/relationships/image" Target="../media/image3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29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hyperlink" Target="&#35838;&#25991;&#26391;&#35835;%20%20&#20154;&#25945;&#29256;-&#19977;&#19978;-1-&#22823;&#38738;&#26641;&#19979;&#30340;&#23567;&#23398;.mp3" TargetMode="Externa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6.png"/><Relationship Id="rId7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1.png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861333" y="1755144"/>
            <a:ext cx="5328592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大青树下的小学</a:t>
            </a:r>
          </a:p>
        </p:txBody>
      </p:sp>
      <p:pic>
        <p:nvPicPr>
          <p:cNvPr id="2053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473325" y="2661097"/>
            <a:ext cx="4197350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图片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3284984"/>
            <a:ext cx="9144000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部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编人教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版三年级上册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427788" y="598487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图片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4213" y="6156325"/>
            <a:ext cx="12652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027988" y="6365875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500563" y="1185863"/>
            <a:ext cx="22352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古老的铜钟</a:t>
            </a:r>
          </a:p>
        </p:txBody>
      </p:sp>
      <p:sp>
        <p:nvSpPr>
          <p:cNvPr id="7" name="矩形 6"/>
          <p:cNvSpPr/>
          <p:nvPr/>
        </p:nvSpPr>
        <p:spPr>
          <a:xfrm>
            <a:off x="1318968" y="1124744"/>
            <a:ext cx="1569661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有历史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948815" y="2340610"/>
            <a:ext cx="5086985" cy="3815715"/>
          </a:xfrm>
          <a:prstGeom prst="rect">
            <a:avLst/>
          </a:prstGeom>
          <a:effectLst>
            <a:reflection stA="82000" endPos="16000" dist="50800" dir="5400000" sy="-100000" algn="bl" rotWithShape="0"/>
            <a:softEdge rad="63500"/>
          </a:effectLst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427788" y="598487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图片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4213" y="6156325"/>
            <a:ext cx="12652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027988" y="6365875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143000" y="3136900"/>
            <a:ext cx="2620963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美丽的凤尾竹</a:t>
            </a:r>
          </a:p>
        </p:txBody>
      </p:sp>
      <p:sp>
        <p:nvSpPr>
          <p:cNvPr id="7" name="矩形 6"/>
          <p:cNvSpPr/>
          <p:nvPr/>
        </p:nvSpPr>
        <p:spPr>
          <a:xfrm>
            <a:off x="1097959" y="1124744"/>
            <a:ext cx="2011680" cy="6451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让人难忘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11675" y="1127125"/>
            <a:ext cx="3385820" cy="5029200"/>
          </a:xfrm>
          <a:prstGeom prst="rect">
            <a:avLst/>
          </a:prstGeom>
          <a:effectLst>
            <a:reflection blurRad="6350" stA="50000" endA="300" endPos="42000" dist="50800" dir="5400000" sy="-100000" algn="bl" rotWithShape="0"/>
            <a:softEdge rad="63500"/>
          </a:effectLst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348038" y="1116013"/>
            <a:ext cx="18081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结尾点题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470025" y="2098675"/>
            <a:ext cx="715168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点题是用简单的话把文章的中心表达出来，在结尾点题，可以让文章结构完整，直接抒发情感。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47663" y="2052638"/>
            <a:ext cx="1209675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含义：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557338" y="4137025"/>
            <a:ext cx="715168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内容要和课文主题一致，语句简洁真挚。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47663" y="4137025"/>
            <a:ext cx="11287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运用：</a:t>
            </a:r>
          </a:p>
        </p:txBody>
      </p:sp>
      <p:pic>
        <p:nvPicPr>
          <p:cNvPr id="30727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图片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52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对角圆角矩形 19"/>
          <p:cNvSpPr/>
          <p:nvPr/>
        </p:nvSpPr>
        <p:spPr>
          <a:xfrm>
            <a:off x="1143000" y="166688"/>
            <a:ext cx="2349500" cy="598487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720725" y="2306638"/>
            <a:ext cx="677863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大青树下的小学</a:t>
            </a: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1547664" y="2348880"/>
            <a:ext cx="478646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上学路上→来到学校→上课→下课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331641" y="1988840"/>
            <a:ext cx="360040" cy="3240385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1691680" y="3861048"/>
            <a:ext cx="46085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美丽 →  愉快  →安静→热闹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6394450" y="2030413"/>
            <a:ext cx="360363" cy="3241675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6754813" y="3095625"/>
            <a:ext cx="2344737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自豪、赞美</a:t>
            </a:r>
          </a:p>
        </p:txBody>
      </p:sp>
      <p:pic>
        <p:nvPicPr>
          <p:cNvPr id="31752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图片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52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4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对角圆角矩形 20"/>
          <p:cNvSpPr/>
          <p:nvPr/>
        </p:nvSpPr>
        <p:spPr>
          <a:xfrm>
            <a:off x="1143000" y="166688"/>
            <a:ext cx="2349500" cy="598487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52463" y="1268760"/>
            <a:ext cx="7839075" cy="4248472"/>
          </a:xfrm>
          <a:prstGeom prst="ellipse">
            <a:avLst/>
          </a:prstGeom>
          <a:blipFill>
            <a:blip r:embed="rId7" cstate="print">
              <a:alphaModFix amt="2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animBg="1"/>
      <p:bldP spid="44" grpId="0"/>
      <p:bldP spid="47" grpId="0" animBg="1"/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1143000" y="2271713"/>
            <a:ext cx="684053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>
                <a:latin typeface="楷体" pitchFamily="49" charset="-122"/>
                <a:ea typeface="楷体" pitchFamily="49" charset="-122"/>
              </a:rPr>
              <a:t>你的学校是什么样的？同学们在学校里做什么？选择一个场景写一写。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4819" name="图片 1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图片 2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52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23" name="组合 23"/>
          <p:cNvGrpSpPr>
            <a:grpSpLocks/>
          </p:cNvGrpSpPr>
          <p:nvPr/>
        </p:nvGrpSpPr>
        <p:grpSpPr bwMode="auto">
          <a:xfrm>
            <a:off x="5715000" y="4357688"/>
            <a:ext cx="1327150" cy="2055812"/>
            <a:chOff x="5836357" y="4560894"/>
            <a:chExt cx="1327930" cy="2056092"/>
          </a:xfrm>
        </p:grpSpPr>
        <p:pic>
          <p:nvPicPr>
            <p:cNvPr id="34826" name="图片 5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35500" r="32249" b="80045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7" name="Picture 2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4824" name="Picture 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71625" y="4714875"/>
            <a:ext cx="1549400" cy="173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3000" y="166688"/>
            <a:ext cx="2349500" cy="598487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04863" y="1320800"/>
            <a:ext cx="6738937" cy="348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893050" y="6061075"/>
            <a:ext cx="125095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44450" y="6043613"/>
            <a:ext cx="12652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067300" y="3714750"/>
            <a:ext cx="2476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　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b="1" cap="all" dirty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</a:p>
        </p:txBody>
      </p:sp>
      <p:pic>
        <p:nvPicPr>
          <p:cNvPr id="16392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19138" y="1338263"/>
            <a:ext cx="100330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962650" y="5943600"/>
            <a:ext cx="684213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3491880" y="2780928"/>
            <a:ext cx="4968552" cy="2899147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067944" y="3068960"/>
            <a:ext cx="432048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+mj-ea"/>
                <a:ea typeface="+mj-ea"/>
              </a:rPr>
              <a:t>、标出自然段。</a:t>
            </a:r>
            <a:endParaRPr lang="en-US" altLang="zh-CN" sz="2400" b="1" dirty="0" smtClean="0">
              <a:latin typeface="+mj-ea"/>
              <a:ea typeface="+mj-ea"/>
            </a:endParaRPr>
          </a:p>
          <a:p>
            <a:pPr eaLnBrk="1" hangingPunct="1"/>
            <a:r>
              <a:rPr lang="en-US" altLang="zh-CN" sz="2400" b="1" dirty="0" smtClean="0">
                <a:latin typeface="+mj-ea"/>
                <a:ea typeface="+mj-ea"/>
              </a:rPr>
              <a:t>2</a:t>
            </a:r>
            <a:r>
              <a:rPr lang="zh-CN" altLang="en-US" sz="2400" b="1" dirty="0" smtClean="0">
                <a:latin typeface="+mj-ea"/>
                <a:ea typeface="+mj-ea"/>
              </a:rPr>
              <a:t>、边读边</a:t>
            </a:r>
            <a:r>
              <a:rPr lang="zh-CN" altLang="en-US" sz="2400" b="1" dirty="0">
                <a:latin typeface="+mj-ea"/>
                <a:ea typeface="+mj-ea"/>
              </a:rPr>
              <a:t>想：课文主要写了什么</a:t>
            </a:r>
            <a:r>
              <a:rPr lang="zh-CN" altLang="en-US" sz="2400" b="1" dirty="0" smtClean="0">
                <a:latin typeface="+mj-ea"/>
                <a:ea typeface="+mj-ea"/>
              </a:rPr>
              <a:t>？</a:t>
            </a:r>
            <a:endParaRPr lang="en-US" altLang="zh-CN" sz="2400" b="1" dirty="0" smtClean="0">
              <a:latin typeface="+mj-ea"/>
              <a:ea typeface="+mj-ea"/>
            </a:endParaRPr>
          </a:p>
          <a:p>
            <a:pPr eaLnBrk="1" hangingPunct="1"/>
            <a:r>
              <a:rPr lang="en-US" altLang="zh-CN" sz="2400" b="1" dirty="0" smtClean="0">
                <a:latin typeface="+mj-ea"/>
                <a:ea typeface="+mj-ea"/>
              </a:rPr>
              <a:t>3</a:t>
            </a:r>
            <a:r>
              <a:rPr lang="zh-CN" altLang="en-US" sz="2400" b="1" dirty="0" smtClean="0">
                <a:latin typeface="+mj-ea"/>
                <a:ea typeface="+mj-ea"/>
              </a:rPr>
              <a:t>、</a:t>
            </a:r>
            <a:r>
              <a:rPr lang="zh-CN" altLang="en-US" sz="2400" b="1" dirty="0" smtClean="0">
                <a:latin typeface="+mj-ea"/>
                <a:ea typeface="+mj-ea"/>
                <a:sym typeface="+mn-ea"/>
              </a:rPr>
              <a:t>课文可以分成几部分？各部分大意是什么？</a:t>
            </a:r>
            <a:endParaRPr lang="zh-CN" altLang="en-US" sz="2400" b="1" dirty="0">
              <a:latin typeface="+mj-ea"/>
              <a:ea typeface="+mj-ea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0075" y="5013325"/>
            <a:ext cx="1241425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1143000" y="166688"/>
            <a:ext cx="2349500" cy="598487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 animBg="1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50825" y="2355850"/>
            <a:ext cx="6667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课文主要写了什么？</a:t>
            </a:r>
            <a:endParaRPr lang="en-US" altLang="zh-CN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7411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52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50825" y="3195638"/>
            <a:ext cx="86423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课文主要写了来自不同民族的学生，齐聚在一所大青树下的学校，共同学习、共同成长的美好景象。</a:t>
            </a:r>
          </a:p>
        </p:txBody>
      </p:sp>
      <p:sp>
        <p:nvSpPr>
          <p:cNvPr id="11" name="对角圆角矩形 10"/>
          <p:cNvSpPr/>
          <p:nvPr/>
        </p:nvSpPr>
        <p:spPr>
          <a:xfrm>
            <a:off x="1143000" y="166688"/>
            <a:ext cx="2349500" cy="598487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188" y="981075"/>
            <a:ext cx="2016125" cy="792163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1675" y="6221413"/>
            <a:ext cx="12652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82575" y="1989138"/>
            <a:ext cx="79248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  <a:sym typeface="+mn-ea"/>
              </a:rPr>
              <a:t>课文可以分成几部分？各部分大意是什么？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19100" y="3175000"/>
            <a:ext cx="8918575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第一部分（第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自然段）：上学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路上和来到学校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时的情景。</a:t>
            </a:r>
            <a:endParaRPr lang="en-US" altLang="zh-CN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第二部分（第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自然段）：上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课时和下课后的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景象。</a:t>
            </a:r>
            <a:endParaRPr lang="en-US" altLang="zh-CN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第三部分（第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自然段）：总写大青树下的学校的美丽。</a:t>
            </a:r>
          </a:p>
        </p:txBody>
      </p:sp>
      <p:sp>
        <p:nvSpPr>
          <p:cNvPr id="18" name="对角圆角矩形 17"/>
          <p:cNvSpPr/>
          <p:nvPr/>
        </p:nvSpPr>
        <p:spPr>
          <a:xfrm>
            <a:off x="1143000" y="166688"/>
            <a:ext cx="2349500" cy="598487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188" y="981075"/>
            <a:ext cx="2016125" cy="792163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28650" y="365125"/>
            <a:ext cx="3223270" cy="615603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上学路上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1720" y="1196752"/>
            <a:ext cx="48965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早晨，</a:t>
            </a:r>
            <a:r>
              <a:rPr lang="zh-CN" altLang="zh-CN" sz="2800" dirty="0" smtClean="0">
                <a:solidFill>
                  <a:srgbClr val="FF0000"/>
                </a:solidFill>
                <a:latin typeface="+mn-ea"/>
              </a:rPr>
              <a:t>从</a:t>
            </a:r>
            <a:r>
              <a:rPr lang="zh-CN" altLang="zh-CN" sz="2800" dirty="0" smtClean="0">
                <a:latin typeface="+mn-ea"/>
              </a:rPr>
              <a:t>山坡上，</a:t>
            </a:r>
            <a:r>
              <a:rPr lang="zh-CN" altLang="zh-CN" sz="2800" dirty="0" smtClean="0">
                <a:solidFill>
                  <a:srgbClr val="FF0000"/>
                </a:solidFill>
                <a:latin typeface="+mn-ea"/>
              </a:rPr>
              <a:t>从</a:t>
            </a:r>
            <a:r>
              <a:rPr lang="zh-CN" altLang="zh-CN" sz="2800" dirty="0" smtClean="0">
                <a:latin typeface="+mn-ea"/>
              </a:rPr>
              <a:t>坪坝里，</a:t>
            </a:r>
            <a:r>
              <a:rPr lang="zh-CN" altLang="zh-CN" sz="2800" dirty="0" smtClean="0">
                <a:solidFill>
                  <a:srgbClr val="FF0000"/>
                </a:solidFill>
                <a:latin typeface="+mn-ea"/>
              </a:rPr>
              <a:t>从</a:t>
            </a:r>
            <a:r>
              <a:rPr lang="zh-CN" altLang="zh-CN" sz="2800" dirty="0" smtClean="0">
                <a:latin typeface="+mn-ea"/>
              </a:rPr>
              <a:t>一条条开着绒球花和太阳花的小路上，走来了许多小学生，</a:t>
            </a:r>
            <a:r>
              <a:rPr lang="zh-CN" altLang="zh-CN" sz="2800" dirty="0" smtClean="0">
                <a:solidFill>
                  <a:srgbClr val="FF0000"/>
                </a:solidFill>
                <a:latin typeface="+mn-ea"/>
              </a:rPr>
              <a:t>有</a:t>
            </a:r>
            <a:r>
              <a:rPr lang="zh-CN" altLang="zh-CN" sz="2800" dirty="0" smtClean="0">
                <a:latin typeface="+mn-ea"/>
              </a:rPr>
              <a:t>汉族的，</a:t>
            </a:r>
            <a:r>
              <a:rPr lang="zh-CN" altLang="zh-CN" sz="2800" dirty="0" smtClean="0">
                <a:solidFill>
                  <a:srgbClr val="FF0000"/>
                </a:solidFill>
                <a:latin typeface="+mn-ea"/>
              </a:rPr>
              <a:t>有</a:t>
            </a:r>
            <a:r>
              <a:rPr lang="zh-CN" altLang="zh-CN" sz="2800" dirty="0" smtClean="0">
                <a:latin typeface="+mn-ea"/>
              </a:rPr>
              <a:t>傣族的，</a:t>
            </a:r>
            <a:r>
              <a:rPr lang="zh-CN" altLang="zh-CN" sz="2800" dirty="0" smtClean="0">
                <a:solidFill>
                  <a:srgbClr val="FF0000"/>
                </a:solidFill>
                <a:latin typeface="+mn-ea"/>
              </a:rPr>
              <a:t>有</a:t>
            </a:r>
            <a:r>
              <a:rPr lang="zh-CN" altLang="zh-CN" sz="2800" dirty="0" smtClean="0">
                <a:latin typeface="+mn-ea"/>
              </a:rPr>
              <a:t>景颇族的，</a:t>
            </a:r>
            <a:r>
              <a:rPr lang="zh-CN" altLang="zh-CN" sz="2800" dirty="0" smtClean="0">
                <a:solidFill>
                  <a:srgbClr val="FF0000"/>
                </a:solidFill>
                <a:latin typeface="+mn-ea"/>
              </a:rPr>
              <a:t>还有</a:t>
            </a:r>
            <a:r>
              <a:rPr lang="zh-CN" altLang="zh-CN" sz="2800" dirty="0" smtClean="0">
                <a:latin typeface="+mn-ea"/>
              </a:rPr>
              <a:t>阿昌族和德昂族的</a:t>
            </a:r>
            <a:r>
              <a:rPr lang="zh-CN" altLang="en-US" sz="2800" dirty="0" smtClean="0">
                <a:latin typeface="+mn-ea"/>
              </a:rPr>
              <a:t>。</a:t>
            </a:r>
            <a:endParaRPr lang="zh-CN" altLang="en-US" sz="2800" dirty="0">
              <a:latin typeface="+mn-ea"/>
            </a:endParaRPr>
          </a:p>
        </p:txBody>
      </p:sp>
      <p:pic>
        <p:nvPicPr>
          <p:cNvPr id="5" name="图片 4" descr="绒球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44824"/>
            <a:ext cx="1720545" cy="1296144"/>
          </a:xfrm>
          <a:prstGeom prst="rect">
            <a:avLst/>
          </a:prstGeom>
        </p:spPr>
      </p:pic>
      <p:pic>
        <p:nvPicPr>
          <p:cNvPr id="6" name="图片 5" descr="太阳花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92280" y="1758414"/>
            <a:ext cx="1763688" cy="1410951"/>
          </a:xfrm>
          <a:prstGeom prst="rect">
            <a:avLst/>
          </a:prstGeom>
        </p:spPr>
      </p:pic>
      <p:pic>
        <p:nvPicPr>
          <p:cNvPr id="7" name="图片 6" descr="汉族衣服图片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4149080"/>
            <a:ext cx="1898823" cy="1440000"/>
          </a:xfrm>
          <a:prstGeom prst="rect">
            <a:avLst/>
          </a:prstGeom>
        </p:spPr>
      </p:pic>
      <p:pic>
        <p:nvPicPr>
          <p:cNvPr id="8" name="图片 7" descr="傣族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67744" y="4149080"/>
            <a:ext cx="1600941" cy="1440000"/>
          </a:xfrm>
          <a:prstGeom prst="rect">
            <a:avLst/>
          </a:prstGeom>
        </p:spPr>
      </p:pic>
      <p:pic>
        <p:nvPicPr>
          <p:cNvPr id="9" name="图片 8" descr="景颇族.jpg"/>
          <p:cNvPicPr>
            <a:picLocks noChangeAspect="1"/>
          </p:cNvPicPr>
          <p:nvPr/>
        </p:nvPicPr>
        <p:blipFill>
          <a:blip r:embed="rId6" cstate="print"/>
          <a:srcRect b="9990"/>
          <a:stretch>
            <a:fillRect/>
          </a:stretch>
        </p:blipFill>
        <p:spPr>
          <a:xfrm>
            <a:off x="3923928" y="4149080"/>
            <a:ext cx="1339884" cy="1440000"/>
          </a:xfrm>
          <a:prstGeom prst="rect">
            <a:avLst/>
          </a:prstGeom>
        </p:spPr>
      </p:pic>
      <p:pic>
        <p:nvPicPr>
          <p:cNvPr id="10" name="图片 9" descr="阿昌族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92080" y="4077072"/>
            <a:ext cx="1440000" cy="1440000"/>
          </a:xfrm>
          <a:prstGeom prst="rect">
            <a:avLst/>
          </a:prstGeom>
        </p:spPr>
      </p:pic>
      <p:pic>
        <p:nvPicPr>
          <p:cNvPr id="11" name="图片 10" descr="德昂族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04248" y="4077072"/>
            <a:ext cx="1240900" cy="144000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484784"/>
            <a:ext cx="8263830" cy="2664296"/>
          </a:xfrm>
        </p:spPr>
        <p:txBody>
          <a:bodyPr/>
          <a:lstStyle/>
          <a:p>
            <a:r>
              <a:rPr lang="zh-CN" altLang="zh-CN" dirty="0" smtClean="0"/>
              <a:t>大家穿戴不同，来到学校，都成了好朋友。那鲜艳的服装，把学校打扮得</a:t>
            </a:r>
            <a:r>
              <a:rPr lang="zh-CN" altLang="zh-CN" dirty="0" smtClean="0">
                <a:solidFill>
                  <a:srgbClr val="FF0000"/>
                </a:solidFill>
              </a:rPr>
              <a:t>绚丽多彩</a:t>
            </a:r>
            <a:r>
              <a:rPr lang="zh-CN" altLang="zh-CN" dirty="0" smtClean="0"/>
              <a:t>。同学们</a:t>
            </a:r>
            <a:r>
              <a:rPr lang="zh-CN" altLang="zh-CN" dirty="0" smtClean="0">
                <a:solidFill>
                  <a:srgbClr val="FF0000"/>
                </a:solidFill>
              </a:rPr>
              <a:t>向</a:t>
            </a:r>
            <a:r>
              <a:rPr lang="zh-CN" altLang="zh-CN" dirty="0" smtClean="0"/>
              <a:t>在校园里欢唱的小鸟打招呼，</a:t>
            </a:r>
            <a:r>
              <a:rPr lang="zh-CN" altLang="zh-CN" dirty="0" smtClean="0">
                <a:solidFill>
                  <a:srgbClr val="FF0000"/>
                </a:solidFill>
              </a:rPr>
              <a:t>向</a:t>
            </a:r>
            <a:r>
              <a:rPr lang="zh-CN" altLang="zh-CN" dirty="0" smtClean="0"/>
              <a:t>敬爱的老师问好，</a:t>
            </a:r>
            <a:r>
              <a:rPr lang="zh-CN" altLang="zh-CN" dirty="0" smtClean="0">
                <a:solidFill>
                  <a:srgbClr val="FF0000"/>
                </a:solidFill>
              </a:rPr>
              <a:t>向</a:t>
            </a:r>
            <a:r>
              <a:rPr lang="zh-CN" altLang="zh-CN" dirty="0" smtClean="0"/>
              <a:t>高高飘扬的国旗敬礼。</a:t>
            </a:r>
            <a:br>
              <a:rPr lang="zh-CN" altLang="zh-CN" dirty="0" smtClean="0"/>
            </a:br>
            <a:endParaRPr lang="zh-CN" altLang="en-US" dirty="0"/>
          </a:p>
        </p:txBody>
      </p:sp>
      <p:sp>
        <p:nvSpPr>
          <p:cNvPr id="3" name="标题 2"/>
          <p:cNvSpPr txBox="1">
            <a:spLocks/>
          </p:cNvSpPr>
          <p:nvPr/>
        </p:nvSpPr>
        <p:spPr bwMode="auto">
          <a:xfrm>
            <a:off x="628650" y="365125"/>
            <a:ext cx="3223270" cy="615603"/>
          </a:xfrm>
          <a:prstGeom prst="round2DiagRect">
            <a:avLst/>
          </a:prstGeom>
          <a:solidFill>
            <a:srgbClr val="0000FF"/>
          </a:solidFill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6858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来到学校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" name="图片 3" descr="民族图片.jpg"/>
          <p:cNvPicPr>
            <a:picLocks noChangeAspect="1"/>
          </p:cNvPicPr>
          <p:nvPr/>
        </p:nvPicPr>
        <p:blipFill>
          <a:blip r:embed="rId2" cstate="print"/>
          <a:srcRect l="21650" t="17955" r="17713" b="3388"/>
          <a:stretch>
            <a:fillRect/>
          </a:stretch>
        </p:blipFill>
        <p:spPr>
          <a:xfrm>
            <a:off x="2699792" y="3789040"/>
            <a:ext cx="3600400" cy="2524956"/>
          </a:xfrm>
          <a:prstGeom prst="rect">
            <a:avLst/>
          </a:prstGeom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427788" y="598487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片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4213" y="6156325"/>
            <a:ext cx="12652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027988" y="6365875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539552" y="332656"/>
            <a:ext cx="2808312" cy="64807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上课了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8750" y="3241675"/>
            <a:ext cx="1776413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895975" y="3241675"/>
            <a:ext cx="3230563" cy="360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027238" y="5416550"/>
            <a:ext cx="1084262" cy="142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1043608" y="1196752"/>
            <a:ext cx="684076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   </a:t>
            </a:r>
            <a:r>
              <a:rPr lang="zh-CN" altLang="zh-CN" sz="2800" dirty="0" smtClean="0"/>
              <a:t>上课了，不同民族的小学生，在同一间教室里学习。大家一起朗读课文，那声音真好听！这时候，窗外十分</a:t>
            </a:r>
            <a:r>
              <a:rPr lang="zh-CN" altLang="zh-CN" sz="2800" dirty="0" smtClean="0">
                <a:solidFill>
                  <a:srgbClr val="0000FF"/>
                </a:solidFill>
              </a:rPr>
              <a:t>安静</a:t>
            </a:r>
            <a:r>
              <a:rPr lang="zh-CN" altLang="zh-CN" sz="2800" dirty="0" smtClean="0"/>
              <a:t>，树枝不摇了，鸟儿不叫了，蝴蝶停在花朵上，好像都在听同学们读课文</a:t>
            </a:r>
            <a:r>
              <a:rPr lang="zh-CN" altLang="en-US" sz="2800" dirty="0" smtClean="0"/>
              <a:t>。</a:t>
            </a:r>
            <a:r>
              <a:rPr lang="zh-CN" altLang="zh-CN" sz="2800" dirty="0" smtClean="0"/>
              <a:t>最有趣的是，跑来了两只猴子。这些山林里的朋友，是那样好奇地听着。</a:t>
            </a:r>
            <a:endParaRPr lang="zh-CN" altLang="zh-CN" sz="2800" dirty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28650" y="365125"/>
            <a:ext cx="2575198" cy="759619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下课了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55576" y="1349578"/>
            <a:ext cx="792088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仿宋_GB2312" pitchFamily="49" charset="-122"/>
                <a:cs typeface="Times New Roman" pitchFamily="18" charset="0"/>
              </a:rPr>
              <a:t>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仿宋_GB2312" pitchFamily="49" charset="-122"/>
                <a:cs typeface="Times New Roman" pitchFamily="18" charset="0"/>
              </a:rPr>
              <a:t>下课了，大家在大青树下跳孔雀舞、摔跤、做游戏，招引来许多小鸟，连松鼠、山狸也赶来看热闹。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5" name="图片 4" descr="山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2924944"/>
            <a:ext cx="3600001" cy="2160000"/>
          </a:xfrm>
          <a:prstGeom prst="rect">
            <a:avLst/>
          </a:prstGeom>
        </p:spPr>
      </p:pic>
      <p:pic>
        <p:nvPicPr>
          <p:cNvPr id="6" name="图片 5" descr="松鼠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2924944"/>
            <a:ext cx="3233892" cy="216024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63588" y="2657475"/>
            <a:ext cx="7618412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这就是我们可爱的小学，一所边疆的小学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</a:rPr>
              <a:t>。古老的铜钟，挂在大青树粗壮的枝干上。凤尾竹的影子，在洁白的粉墙上摇晃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……</a:t>
            </a:r>
          </a:p>
        </p:txBody>
      </p:sp>
      <p:sp>
        <p:nvSpPr>
          <p:cNvPr id="31" name="矩形 30"/>
          <p:cNvSpPr/>
          <p:nvPr/>
        </p:nvSpPr>
        <p:spPr>
          <a:xfrm>
            <a:off x="1619250" y="2657475"/>
            <a:ext cx="4117975" cy="4746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7652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427788" y="5984875"/>
            <a:ext cx="162401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图片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4213" y="6156325"/>
            <a:ext cx="12652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027988" y="6365875"/>
            <a:ext cx="7207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云形 4"/>
          <p:cNvSpPr/>
          <p:nvPr/>
        </p:nvSpPr>
        <p:spPr>
          <a:xfrm>
            <a:off x="5441315" y="1402080"/>
            <a:ext cx="1703705" cy="1255395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自豪</a:t>
            </a:r>
          </a:p>
        </p:txBody>
      </p:sp>
      <p:sp>
        <p:nvSpPr>
          <p:cNvPr id="11" name="矩形 10"/>
          <p:cNvSpPr/>
          <p:nvPr/>
        </p:nvSpPr>
        <p:spPr>
          <a:xfrm>
            <a:off x="2620183" y="4725144"/>
            <a:ext cx="39036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思考：以景物描写结尾有什么好处？</a:t>
            </a:r>
            <a:endParaRPr lang="zh-CN" altLang="en-US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bldLvl="0" animBg="1"/>
    </p:bldLst>
  </p:timing>
</p:sld>
</file>

<file path=ppt/theme/theme1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777</TotalTime>
  <Words>549</Words>
  <Application>Microsoft Office PowerPoint</Application>
  <PresentationFormat>全屏显示(4:3)</PresentationFormat>
  <Paragraphs>50</Paragraphs>
  <Slides>14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第一PPT模板网-WWW.1PPT.COM </vt:lpstr>
      <vt:lpstr>幻灯片 1</vt:lpstr>
      <vt:lpstr>幻灯片 2</vt:lpstr>
      <vt:lpstr>幻灯片 3</vt:lpstr>
      <vt:lpstr>幻灯片 4</vt:lpstr>
      <vt:lpstr>上学路上</vt:lpstr>
      <vt:lpstr>大家穿戴不同，来到学校，都成了好朋友。那鲜艳的服装，把学校打扮得绚丽多彩。同学们向在校园里欢唱的小鸟打招呼，向敬爱的老师问好，向高高飘扬的国旗敬礼。 </vt:lpstr>
      <vt:lpstr>幻灯片 7</vt:lpstr>
      <vt:lpstr>下课了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一格</cp:lastModifiedBy>
  <cp:revision>31</cp:revision>
  <dcterms:created xsi:type="dcterms:W3CDTF">2017-05-17T10:13:00Z</dcterms:created>
  <dcterms:modified xsi:type="dcterms:W3CDTF">2019-07-21T11:59:27Z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