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3"/>
    <p:sldId id="411" r:id="rId4"/>
    <p:sldId id="412" r:id="rId5"/>
    <p:sldId id="413" r:id="rId6"/>
    <p:sldId id="414" r:id="rId7"/>
    <p:sldId id="415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  <p:sldId id="440" r:id="rId17"/>
    <p:sldId id="441" r:id="rId18"/>
    <p:sldId id="442" r:id="rId19"/>
    <p:sldId id="443" r:id="rId20"/>
    <p:sldId id="444" r:id="rId21"/>
    <p:sldId id="445" r:id="rId22"/>
    <p:sldId id="446" r:id="rId23"/>
    <p:sldId id="447" r:id="rId24"/>
    <p:sldId id="448" r:id="rId25"/>
    <p:sldId id="449" r:id="rId26"/>
    <p:sldId id="450" r:id="rId27"/>
    <p:sldId id="451" r:id="rId28"/>
    <p:sldId id="452" r:id="rId29"/>
    <p:sldId id="453" r:id="rId30"/>
    <p:sldId id="455" r:id="rId31"/>
    <p:sldId id="457" r:id="rId32"/>
    <p:sldId id="45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24"/>
        <p:guide pos="38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96686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676401"/>
            <a:ext cx="103632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21468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24E71-D882-4DD0-A06A-814933727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293CB-F415-48D4-B35E-C9B7A988BD3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7536" y="6400800"/>
            <a:ext cx="4267200" cy="283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936" y="6400800"/>
            <a:ext cx="49784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43248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8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1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14733" y="1053546"/>
            <a:ext cx="7872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33" y="228600"/>
            <a:ext cx="7867669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33" y="1142984"/>
            <a:ext cx="7867667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7" y="1142984"/>
            <a:ext cx="3009877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24E71-D882-4DD0-A06A-814933727C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293CB-F415-48D4-B35E-C9B7A988B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304800"/>
            <a:ext cx="85344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35403" y="1143000"/>
            <a:ext cx="963099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49600" y="5410200"/>
            <a:ext cx="7543851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12192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4542135" y="2267995"/>
            <a:ext cx="2686424" cy="1325563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雪</a:t>
            </a:r>
            <a:r>
              <a:rPr lang="zh-CN" altLang="en-US" sz="4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孩子</a:t>
            </a:r>
            <a:endParaRPr lang="zh-CN" altLang="en-US" sz="4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46580" y="131445"/>
            <a:ext cx="8804275" cy="639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999" y="-1"/>
            <a:ext cx="9144001" cy="6532605"/>
          </a:xfrm>
          <a:prstGeom prst="rect">
            <a:avLst/>
          </a:prstGeom>
        </p:spPr>
      </p:pic>
      <p:sp>
        <p:nvSpPr>
          <p:cNvPr id="14" name="TextBox 28"/>
          <p:cNvSpPr txBox="1">
            <a:spLocks noChangeArrowheads="1"/>
          </p:cNvSpPr>
          <p:nvPr/>
        </p:nvSpPr>
        <p:spPr bwMode="auto">
          <a:xfrm>
            <a:off x="2302384" y="2425151"/>
            <a:ext cx="7587230" cy="69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1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雪，下个不停，一连下了好几天。</a:t>
            </a:r>
            <a:endParaRPr lang="zh-CN" altLang="en-US" sz="41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24749" y="1466334"/>
            <a:ext cx="5085867" cy="4748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云形标注 7"/>
          <p:cNvSpPr>
            <a:spLocks noChangeArrowheads="1"/>
          </p:cNvSpPr>
          <p:nvPr/>
        </p:nvSpPr>
        <p:spPr bwMode="auto">
          <a:xfrm>
            <a:off x="8169287" y="2034649"/>
            <a:ext cx="2887987" cy="2012848"/>
          </a:xfrm>
          <a:prstGeom prst="cloudCallout">
            <a:avLst>
              <a:gd name="adj1" fmla="val -82205"/>
              <a:gd name="adj2" fmla="val 14922"/>
            </a:avLst>
          </a:prstGeom>
          <a:solidFill>
            <a:schemeClr val="bg1"/>
          </a:solidFill>
          <a:ln w="31750">
            <a:solidFill>
              <a:srgbClr val="ED7D3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7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好孩子，妈妈有事，你不能跟着去。</a:t>
            </a:r>
            <a:endParaRPr lang="zh-CN" altLang="en-US" sz="27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标注 7"/>
          <p:cNvSpPr>
            <a:spLocks noChangeArrowheads="1"/>
          </p:cNvSpPr>
          <p:nvPr/>
        </p:nvSpPr>
        <p:spPr bwMode="auto">
          <a:xfrm>
            <a:off x="1736248" y="2670545"/>
            <a:ext cx="2977000" cy="1376576"/>
          </a:xfrm>
          <a:prstGeom prst="cloudCallout">
            <a:avLst>
              <a:gd name="adj1" fmla="val 59954"/>
              <a:gd name="adj2" fmla="val 50237"/>
            </a:avLst>
          </a:prstGeom>
          <a:solidFill>
            <a:schemeClr val="bg1"/>
          </a:solidFill>
          <a:ln w="31750">
            <a:solidFill>
              <a:srgbClr val="ED7D31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7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妈妈，妈妈，我也要去！</a:t>
            </a:r>
            <a:endParaRPr lang="zh-CN" altLang="en-US" sz="27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/>
        </p:nvSpPr>
        <p:spPr bwMode="auto">
          <a:xfrm>
            <a:off x="2524480" y="905802"/>
            <a:ext cx="6935372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这天早上，天晴了，兔妈妈要出门去。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2524755" y="4673485"/>
            <a:ext cx="624159" cy="65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嚷</a:t>
            </a:r>
            <a:endParaRPr lang="zh-CN" altLang="en-US" sz="3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753" y="197458"/>
            <a:ext cx="3994023" cy="3425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775" y="197458"/>
            <a:ext cx="3254106" cy="3478985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1813195" y="4528698"/>
            <a:ext cx="794658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兔妈妈就在门外的空地上给小白兔堆了个雪孩子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白兔有了小伙伴，就不跟妈妈去了。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47258" y="5194561"/>
            <a:ext cx="652083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819966" y="3877524"/>
            <a:ext cx="8254910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兔 妈 妈 的 言 行，证 明 她 很 关 心 自 己 的 孩 子。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451" y="1556951"/>
            <a:ext cx="6118787" cy="5114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2"/>
          <p:cNvSpPr txBox="1"/>
          <p:nvPr/>
        </p:nvSpPr>
        <p:spPr>
          <a:xfrm>
            <a:off x="1936376" y="2"/>
            <a:ext cx="7087196" cy="7607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小白兔跳舞给雪孩子看，唱歌给雪孩子听。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323" y="2689356"/>
            <a:ext cx="4357688" cy="410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直接连接符 6"/>
          <p:cNvCxnSpPr/>
          <p:nvPr/>
        </p:nvCxnSpPr>
        <p:spPr>
          <a:xfrm>
            <a:off x="2129960" y="832353"/>
            <a:ext cx="683280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37951" y="953139"/>
            <a:ext cx="8112210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小 白 兔 特 别 喜 欢 雪 孩 子，玩 得 十 分 愉 快 。</a:t>
            </a:r>
            <a:endParaRPr lang="zh-CN" altLang="en-US" sz="28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124" y="1559373"/>
            <a:ext cx="5047735" cy="4429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524001" y="671107"/>
            <a:ext cx="7335157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小白兔和雪孩子在玩耍时会互相说些什么呢？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2461" y="2604877"/>
            <a:ext cx="1998594" cy="19919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5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我真高兴有你陪我一起玩耍，要是你能永远陪着我就好</a:t>
            </a:r>
            <a:r>
              <a:rPr lang="zh-CN" altLang="en-US" sz="25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啦！</a:t>
            </a:r>
            <a:endParaRPr lang="zh-CN" altLang="en-US" sz="2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905" y="2452157"/>
            <a:ext cx="1724801" cy="160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和你在一起真好玩，真希望我们永远不分开。</a:t>
            </a:r>
            <a:endParaRPr lang="zh-CN" altLang="en-US" sz="2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8400025" y="2452157"/>
            <a:ext cx="1978865" cy="2926667"/>
          </a:xfrm>
          <a:prstGeom prst="wedgeRoundRectCallout">
            <a:avLst>
              <a:gd name="adj1" fmla="val -74516"/>
              <a:gd name="adj2" fmla="val -15916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669679" y="2295659"/>
            <a:ext cx="1803293" cy="2401847"/>
          </a:xfrm>
          <a:prstGeom prst="wedgeRoundRectCallout">
            <a:avLst>
              <a:gd name="adj1" fmla="val 58020"/>
              <a:gd name="adj2" fmla="val 17503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 bldLvl="0" animBg="1"/>
      <p:bldP spid="11" grpId="0" bldLvl="0" animBg="1"/>
      <p:bldP spid="2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4009517" y="1336711"/>
            <a:ext cx="6188927" cy="3947966"/>
          </a:xfrm>
          <a:prstGeom prst="cloudCallout">
            <a:avLst>
              <a:gd name="adj1" fmla="val -56464"/>
              <a:gd name="adj2" fmla="val 30614"/>
            </a:avLst>
          </a:prstGeom>
          <a:noFill/>
          <a:ln w="47625">
            <a:solidFill>
              <a:schemeClr val="accent2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720090">
              <a:lnSpc>
                <a:spcPct val="120000"/>
              </a:lnSpc>
            </a:pPr>
            <a:r>
              <a:rPr lang="zh-CN" altLang="en-US" sz="3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继续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学习课文，说一说：小白兔家好端端地为什么会着火呢？</a:t>
            </a:r>
            <a:endParaRPr lang="zh-CN" altLang="en-US" sz="3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472" y="3222079"/>
            <a:ext cx="1627060" cy="286362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1912049" y="510983"/>
            <a:ext cx="7946585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/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他玩累了，就回家去睡午觉。“屋子里真冷，赶快往火堆里添把柴吧！”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白兔添了柴，把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火烧得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旺旺的，屋子里渐渐暖和了。他躺在床上，闭上眼睛，一会儿就睡着了。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47700"/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越烧越旺。哎呀，火把旁边的柴堆烧着了！小白兔睡得正香，他一点儿也不知道。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51408" y="3507455"/>
            <a:ext cx="2593722" cy="2657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直接连接符 5"/>
          <p:cNvCxnSpPr/>
          <p:nvPr/>
        </p:nvCxnSpPr>
        <p:spPr>
          <a:xfrm flipV="1">
            <a:off x="7418070" y="1740535"/>
            <a:ext cx="2261870" cy="127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49447" y="2141226"/>
            <a:ext cx="607161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12051" y="2980349"/>
            <a:ext cx="5163394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811291" y="4059391"/>
            <a:ext cx="5606882" cy="117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indent="647700">
              <a:defRPr/>
            </a:pPr>
            <a:r>
              <a:rPr lang="zh-CN" altLang="en-US" sz="24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小 白 兔 玩 累 了，添 柴 睡 得 香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烧 着 了 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，他 </a:t>
            </a:r>
            <a:r>
              <a:rPr lang="zh-CN" altLang="en-US" sz="2400" b="1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一 点 儿 也 不 知 道</a:t>
            </a:r>
            <a:r>
              <a:rPr lang="zh-CN" altLang="en-US" sz="2400" b="1" dirty="0" smtClean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。</a:t>
            </a:r>
            <a:endParaRPr lang="en-US" altLang="zh-CN" sz="2400" b="1" dirty="0" smtClean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indent="647700"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此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时， 小 白 兔 处 于 危 险 中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2673348" y="2492548"/>
            <a:ext cx="6423611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66444" y="1741678"/>
            <a:ext cx="3779264" cy="3835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99" y="1991296"/>
            <a:ext cx="1627060" cy="2863624"/>
          </a:xfrm>
          <a:prstGeom prst="rect">
            <a:avLst/>
          </a:prstGeom>
        </p:spPr>
      </p:pic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5130349" y="1227451"/>
            <a:ext cx="4487329" cy="3947966"/>
          </a:xfrm>
          <a:prstGeom prst="cloudCallout">
            <a:avLst>
              <a:gd name="adj1" fmla="val -72835"/>
              <a:gd name="adj2" fmla="val 21544"/>
            </a:avLst>
          </a:prstGeom>
          <a:solidFill>
            <a:schemeClr val="bg1"/>
          </a:solidFill>
          <a:ln w="47625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575945">
              <a:lnSpc>
                <a:spcPct val="120000"/>
              </a:lnSpc>
            </a:pPr>
            <a:r>
              <a:rPr lang="zh-CN" altLang="en-US" sz="3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有没有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人救小白兔呢？我们接着往后看。</a:t>
            </a:r>
            <a:endParaRPr lang="zh-CN" altLang="en-US" sz="3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/>
          </p:cNvPicPr>
          <p:nvPr/>
        </p:nvPicPr>
        <p:blipFill rotWithShape="1">
          <a:blip r:embed="rId1" cstate="print">
            <a:lum bright="18000"/>
          </a:blip>
          <a:srcRect b="39188"/>
          <a:stretch>
            <a:fillRect/>
          </a:stretch>
        </p:blipFill>
        <p:spPr>
          <a:xfrm>
            <a:off x="1551804" y="0"/>
            <a:ext cx="9087326" cy="4188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2"/>
          <p:cNvSpPr txBox="1"/>
          <p:nvPr/>
        </p:nvSpPr>
        <p:spPr>
          <a:xfrm>
            <a:off x="2005916" y="4794663"/>
            <a:ext cx="7865075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/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不好了！小白兔家着火了！”雪孩子看见从小白兔家的窗户里冒出黑烟，蹿出火星。</a:t>
            </a:r>
            <a:endParaRPr lang="zh-CN" altLang="en-US" sz="3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6729" y="4188589"/>
            <a:ext cx="5878738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 孩 子 发 现 了 小 白 兔 的 险 境。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6"/>
          <a:stretch>
            <a:fillRect/>
          </a:stretch>
        </p:blipFill>
        <p:spPr>
          <a:xfrm>
            <a:off x="1718227" y="670040"/>
            <a:ext cx="6076826" cy="5417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云形标注 4"/>
          <p:cNvSpPr/>
          <p:nvPr/>
        </p:nvSpPr>
        <p:spPr>
          <a:xfrm>
            <a:off x="7095426" y="939113"/>
            <a:ext cx="3474601" cy="2710371"/>
          </a:xfrm>
          <a:prstGeom prst="cloudCallout">
            <a:avLst>
              <a:gd name="adj1" fmla="val -67786"/>
              <a:gd name="adj2" fmla="val 33506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indent="575945"/>
            <a:r>
              <a:rPr lang="zh-CN" altLang="en-US" sz="2900" b="1" dirty="0" smtClean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他</a:t>
            </a:r>
            <a:r>
              <a:rPr lang="zh-CN" altLang="en-US" sz="29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一边喊， 一边向小白 兔家</a:t>
            </a:r>
            <a:r>
              <a:rPr lang="zh-CN" altLang="en-US" sz="29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奔</a:t>
            </a:r>
            <a:r>
              <a:rPr lang="zh-CN" altLang="en-US" sz="2900" b="1" dirty="0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去。</a:t>
            </a:r>
            <a:endParaRPr lang="zh-CN" altLang="en-US" sz="2900" b="1" dirty="0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3545" y="4511675"/>
            <a:ext cx="2809240" cy="991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雪 孩 子 心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里 很 着 急。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625601" y="207434"/>
            <a:ext cx="2352675" cy="1115484"/>
            <a:chOff x="135082" y="206733"/>
            <a:chExt cx="3137986" cy="1115717"/>
          </a:xfrm>
        </p:grpSpPr>
        <p:grpSp>
          <p:nvGrpSpPr>
            <p:cNvPr id="4" name="组合 6"/>
            <p:cNvGrpSpPr/>
            <p:nvPr/>
          </p:nvGrpSpPr>
          <p:grpSpPr bwMode="auto">
            <a:xfrm>
              <a:off x="1026508" y="566641"/>
              <a:ext cx="2246560" cy="679594"/>
              <a:chOff x="1937742" y="2510421"/>
              <a:chExt cx="2246560" cy="67959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73738" y="2510421"/>
                <a:ext cx="18675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3738" y="3190014"/>
                <a:ext cx="1876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7742" y="2542178"/>
                <a:ext cx="2246560" cy="460471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charset="-122"/>
                    <a:ea typeface="黑体" panose="02010609060101010101" charset="-122"/>
                  </a:rPr>
                  <a:t>新课导入</a:t>
                </a:r>
                <a:endParaRPr lang="zh-CN" altLang="en-US" sz="2400" b="1" spc="375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0697" y="2510421"/>
                <a:ext cx="309140" cy="33450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753" y="2827988"/>
                <a:ext cx="268910" cy="36202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2821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8991" y="1828801"/>
            <a:ext cx="3796880" cy="364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136" y="1828800"/>
            <a:ext cx="3847070" cy="37026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15"/>
          <p:cNvSpPr txBox="1"/>
          <p:nvPr/>
        </p:nvSpPr>
        <p:spPr>
          <a:xfrm>
            <a:off x="4320055" y="721640"/>
            <a:ext cx="4852778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小 朋 友，你 喜 欢 冬 天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吗？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1014" y="5578783"/>
            <a:ext cx="1209116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红   梅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56727" y="5582899"/>
            <a:ext cx="1209116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瑞   雪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425743" y="293566"/>
            <a:ext cx="5804819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他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一边</a:t>
            </a:r>
            <a:r>
              <a:rPr lang="zh-CN" alt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喊，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一边</a:t>
            </a:r>
            <a:r>
              <a:rPr lang="zh-CN" altLang="en-US" sz="3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向小白兔家奔去。</a:t>
            </a:r>
            <a:endParaRPr lang="zh-CN" altLang="en-US" sz="3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4999" y="4828393"/>
            <a:ext cx="7478978" cy="10096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你会用“一边</a:t>
            </a:r>
            <a:r>
              <a:rPr lang="en-US" altLang="zh-CN" sz="3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一边</a:t>
            </a:r>
            <a:r>
              <a:rPr lang="en-US" altLang="zh-CN" sz="3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34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”说话吗？</a:t>
            </a:r>
            <a:endParaRPr lang="zh-CN" altLang="en-US" sz="34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999" y="1200531"/>
            <a:ext cx="5824990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再比如：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2542" y="2107498"/>
            <a:ext cx="5824990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妈妈早上一边梳妆，一边听广播。</a:t>
            </a:r>
            <a:endParaRPr lang="zh-CN" altLang="en-US" sz="3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37371" y="3014463"/>
            <a:ext cx="5966183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爸爸一边洗碗，一边跟妈妈说话。</a:t>
            </a:r>
            <a:endParaRPr lang="zh-CN" altLang="en-US" sz="3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5571" y="3924002"/>
            <a:ext cx="5824990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我一边跳绳，一边数个数。</a:t>
            </a:r>
            <a:endParaRPr lang="zh-CN" altLang="en-US" sz="3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524001" y="1392435"/>
            <a:ext cx="3994021" cy="25615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/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“小白兔，小白兔！你在哪里？”雪孩子冲进屋里，冒着呛人的烟、烫人的火，找哇找哇，终于找到了小白兔。他连忙把小白兔抱起来，跑到屋外。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480" y="1466336"/>
            <a:ext cx="4630994" cy="4654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1608770" y="365336"/>
            <a:ext cx="6841193" cy="483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找找描写雪孩子救人的语句，说说你的体会。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09237" y="1788630"/>
            <a:ext cx="420128" cy="54202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89530" y="2234565"/>
            <a:ext cx="421005" cy="44704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895389" y="2681495"/>
            <a:ext cx="420128" cy="54202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18712" y="3412037"/>
            <a:ext cx="420128" cy="54202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24239" y="3024052"/>
            <a:ext cx="420128" cy="54202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49422" y="4195700"/>
            <a:ext cx="4309421" cy="1407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indent="647700">
              <a:defRPr/>
            </a:pPr>
            <a:r>
              <a:rPr lang="zh-CN" altLang="en-US" sz="29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从中可体会到雪孩子善良、勇敢、奋不顾身的品质。</a:t>
            </a:r>
            <a:endParaRPr lang="zh-CN" altLang="en-US" sz="29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589657" y="3412037"/>
            <a:ext cx="420128" cy="542024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2137" y="2078317"/>
            <a:ext cx="4329341" cy="4032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2"/>
          <p:cNvSpPr txBox="1"/>
          <p:nvPr/>
        </p:nvSpPr>
        <p:spPr>
          <a:xfrm>
            <a:off x="6239093" y="2275878"/>
            <a:ext cx="3972897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这时候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，树林里的小猴子、小山羊都赶来救火了。不一会儿，大家就把火扑灭了。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1727489" y="329341"/>
            <a:ext cx="6998177" cy="53022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小白兔得救了，雪孩子却浑身水淋淋的。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61789" y="223710"/>
            <a:ext cx="1183161" cy="741783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8225541" y="92013"/>
            <a:ext cx="1587844" cy="852287"/>
          </a:xfrm>
          <a:prstGeom prst="cloudCallout">
            <a:avLst>
              <a:gd name="adj1" fmla="val -59776"/>
              <a:gd name="adj2" fmla="val 16578"/>
            </a:avLst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300" b="1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rPr>
              <a:t>为什么？</a:t>
            </a:r>
            <a:endParaRPr lang="zh-CN" altLang="en-US" sz="2300" b="1">
              <a:solidFill>
                <a:srgbClr val="00B05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6169" y="1252983"/>
            <a:ext cx="6884498" cy="468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6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 人 开 始 融 化，他 的 生 命 正 逐 渐 消 失。</a:t>
            </a:r>
            <a:endParaRPr lang="zh-CN" altLang="en-US" sz="26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099" y="2584423"/>
            <a:ext cx="1627060" cy="2863624"/>
          </a:xfrm>
          <a:prstGeom prst="rect">
            <a:avLst/>
          </a:prstGeom>
        </p:spPr>
      </p:pic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5130349" y="1820577"/>
            <a:ext cx="4487329" cy="2986983"/>
          </a:xfrm>
          <a:prstGeom prst="cloudCallout">
            <a:avLst>
              <a:gd name="adj1" fmla="val -72835"/>
              <a:gd name="adj2" fmla="val 21544"/>
            </a:avLst>
          </a:prstGeom>
          <a:solidFill>
            <a:schemeClr val="bg1"/>
          </a:solidFill>
          <a:ln w="47625"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575945">
              <a:lnSpc>
                <a:spcPct val="120000"/>
              </a:lnSpc>
            </a:pPr>
            <a:r>
              <a:rPr lang="zh-CN" altLang="en-US" sz="3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咦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，是谁救了小白兔？真得谢谢他呢！</a:t>
            </a:r>
            <a:endParaRPr lang="zh-CN" altLang="en-US" sz="34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763768" y="370942"/>
            <a:ext cx="7946585" cy="991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/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妈妈回来了，激动地说：“谢谢大家来救火，救了小白兔，谢谢大家！”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3053" y="5467358"/>
            <a:ext cx="2945577" cy="652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   孩   子</a:t>
            </a:r>
            <a:endParaRPr lang="zh-CN" altLang="en-US" sz="3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1881158" y="1324345"/>
            <a:ext cx="7946585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/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，救了小白兔的雪孩子不见了。他已经化成水了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4778" y="365336"/>
            <a:ext cx="4987679" cy="483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思考：雪孩子最后怎样了呢？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702093" y="1774275"/>
            <a:ext cx="6788309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880883" y="2352914"/>
            <a:ext cx="1193787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标注 8"/>
          <p:cNvSpPr/>
          <p:nvPr/>
        </p:nvSpPr>
        <p:spPr>
          <a:xfrm>
            <a:off x="1881157" y="3410858"/>
            <a:ext cx="3746757" cy="2063889"/>
          </a:xfrm>
          <a:prstGeom prst="cloudCallout">
            <a:avLst>
              <a:gd name="adj1" fmla="val 8657"/>
              <a:gd name="adj2" fmla="val -119546"/>
            </a:avLst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indent="575945"/>
            <a:r>
              <a:rPr lang="zh-CN" altLang="en-US" sz="29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间接</a:t>
            </a:r>
            <a:r>
              <a:rPr lang="zh-CN" altLang="en-US" sz="29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说明雪孩子已经牺牲。</a:t>
            </a:r>
            <a:endParaRPr lang="zh-CN" altLang="en-US" sz="29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Picture 2"/>
          <p:cNvPicPr>
            <a:picLocks noChangeAspect="1"/>
          </p:cNvPicPr>
          <p:nvPr/>
        </p:nvPicPr>
        <p:blipFill>
          <a:blip r:embed="rId1" cstate="print"/>
          <a:srcRect l="1181" r="-2" b="931"/>
          <a:stretch>
            <a:fillRect/>
          </a:stretch>
        </p:blipFill>
        <p:spPr>
          <a:xfrm>
            <a:off x="5793937" y="2205316"/>
            <a:ext cx="2974976" cy="4174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9126049" y="3092032"/>
            <a:ext cx="637267" cy="1822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化成水</a:t>
            </a:r>
            <a:endParaRPr lang="zh-CN" altLang="en-US" sz="3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bldLvl="0" animBg="1"/>
      <p:bldP spid="9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1881158" y="2105111"/>
            <a:ext cx="8181725" cy="2145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>
              <a:lnSpc>
                <a:spcPct val="150000"/>
              </a:lnSpc>
            </a:pP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，雪孩子还在呢！瞧，太阳晒着晒着，他变成了很轻很轻的水汽。飞呀，飞呀，飞上天空，变成一朵白云，一朵美丽的白云。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08771" y="365336"/>
            <a:ext cx="4023307" cy="483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为什么说雪孩子还在呢？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64483" y="3647872"/>
            <a:ext cx="738318" cy="602856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19867" y="4427276"/>
            <a:ext cx="8343091" cy="899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indent="647700">
              <a:defRPr/>
            </a:pP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“美丽”一词不仅写出了雪孩子的外形美，更写出了雪孩子的心灵美。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54260" y="1458780"/>
            <a:ext cx="8269989" cy="4838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雪孩子变成水汽，升空变成美丽的云朵，陪伴着我们。</a:t>
            </a:r>
            <a:endParaRPr lang="zh-CN" altLang="en-US" sz="27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17066" y="2960049"/>
            <a:ext cx="3244465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85863" y="460059"/>
            <a:ext cx="5367537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defTabSz="914400"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读一读，抄写每组的第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个句子。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8"/>
          <p:cNvSpPr txBox="1">
            <a:spLocks noChangeArrowheads="1"/>
          </p:cNvSpPr>
          <p:nvPr/>
        </p:nvSpPr>
        <p:spPr bwMode="auto">
          <a:xfrm>
            <a:off x="1945002" y="1378272"/>
            <a:ext cx="7175317" cy="1453515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雪孩子变成了一朵白云。</a:t>
            </a:r>
            <a:endParaRPr lang="en-US" altLang="zh-CN" sz="3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雪孩子变成了一朵白云，一朵</a:t>
            </a:r>
            <a:r>
              <a:rPr lang="zh-CN" altLang="en-US" sz="3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美丽</a:t>
            </a: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的白云。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661" y="283655"/>
            <a:ext cx="987722" cy="100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1941910" y="3573652"/>
            <a:ext cx="7175317" cy="1453515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雪孩子变成了水汽。</a:t>
            </a:r>
            <a:endParaRPr lang="en-US" altLang="zh-CN" sz="3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雪孩子变成了水汽，</a:t>
            </a:r>
            <a:r>
              <a:rPr lang="zh-CN" altLang="en-US" sz="3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很轻很轻</a:t>
            </a:r>
            <a:r>
              <a:rPr lang="zh-CN" altLang="en-US" sz="3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的水汽。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3054" y="5769032"/>
            <a:ext cx="7904369" cy="499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defTabSz="914400">
              <a:defRPr/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每 组 的 第 二 句 比 第 一 句 更 形 象、更 生 动。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18000"/>
          </a:blip>
          <a:stretch>
            <a:fillRect/>
          </a:stretch>
        </p:blipFill>
        <p:spPr>
          <a:xfrm>
            <a:off x="1517332" y="-25399"/>
            <a:ext cx="9170670" cy="6774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65523" y="2054226"/>
            <a:ext cx="8273891" cy="15919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3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兔妈妈看到那朵美丽的云会说些什么？</a:t>
            </a:r>
            <a:endParaRPr lang="zh-CN" altLang="en-US" sz="33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3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小白兔又会对空中的白云说些什么呢？</a:t>
            </a:r>
            <a:endParaRPr lang="zh-CN" altLang="en-US" sz="33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54043" y="353060"/>
            <a:ext cx="2432685" cy="62230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cap="all" dirty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libri" panose="020F0502020204030204" charset="0"/>
                <a:ea typeface="宋体" panose="02010600030101010101" pitchFamily="2" charset="-122"/>
                <a:sym typeface="+mn-ea"/>
              </a:rPr>
              <a:t>小组讨论：</a:t>
            </a:r>
            <a:endParaRPr lang="zh-CN" altLang="en-US" sz="3600" b="1" cap="all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2877062" y="899775"/>
            <a:ext cx="7173098" cy="1268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兔妈妈会说：</a:t>
            </a:r>
            <a:endParaRPr lang="en-US" altLang="zh-CN" sz="2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孩子，谢谢你救了小白兔，你的心灵真美。</a:t>
            </a:r>
            <a:endParaRPr lang="zh-CN" altLang="en-US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73971" y="2889210"/>
            <a:ext cx="7173098" cy="1868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雪孩子会说：</a:t>
            </a:r>
            <a:endParaRPr lang="en-US" altLang="zh-CN" sz="2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 indent="720090">
              <a:lnSpc>
                <a:spcPct val="150000"/>
              </a:lnSpc>
              <a:defRPr/>
            </a:pPr>
            <a:r>
              <a:rPr lang="zh-CN" altLang="en-US" sz="2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亲爱的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朋友，谢谢你救了我！我一辈子都不会忘记你，我真心期盼你明年冬天再来跟我玩。</a:t>
            </a:r>
            <a:endParaRPr lang="zh-CN" altLang="en-US" sz="2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740077" y="1808655"/>
            <a:ext cx="4905798" cy="35306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>
              <a:lnSpc>
                <a:spcPct val="150000"/>
              </a:lnSpc>
              <a:defRPr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本文</a:t>
            </a:r>
            <a:r>
              <a:rPr lang="zh-CN" altLang="en-US" sz="2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是一篇童话，讲述的是兔妈妈堆的雪孩子给小白兔带来欢乐，又勇敢地从大火中救出了小白兔，最后自己变成了云朵的故事，赞扬了雪孩子舍己为人、乐于助人的精神。</a:t>
            </a:r>
            <a:endParaRPr lang="zh-CN" altLang="en-US" sz="25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29"/>
          <p:cNvGrpSpPr/>
          <p:nvPr/>
        </p:nvGrpSpPr>
        <p:grpSpPr bwMode="auto">
          <a:xfrm>
            <a:off x="1538289" y="357719"/>
            <a:ext cx="2439987" cy="980016"/>
            <a:chOff x="18662" y="357049"/>
            <a:chExt cx="3254406" cy="980919"/>
          </a:xfrm>
        </p:grpSpPr>
        <p:grpSp>
          <p:nvGrpSpPr>
            <p:cNvPr id="3" name="组合 30"/>
            <p:cNvGrpSpPr/>
            <p:nvPr/>
          </p:nvGrpSpPr>
          <p:grpSpPr bwMode="auto">
            <a:xfrm>
              <a:off x="1026532" y="566791"/>
              <a:ext cx="2246536" cy="680077"/>
              <a:chOff x="1937766" y="2510571"/>
              <a:chExt cx="2246536" cy="680077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1965292" y="2510571"/>
                <a:ext cx="187599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73761" y="3190648"/>
                <a:ext cx="187599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3"/>
              <p:cNvSpPr txBox="1">
                <a:spLocks noChangeArrowheads="1"/>
              </p:cNvSpPr>
              <p:nvPr/>
            </p:nvSpPr>
            <p:spPr bwMode="auto">
              <a:xfrm>
                <a:off x="1937766" y="2542351"/>
                <a:ext cx="2246536" cy="46079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400" b="1" spc="375">
                    <a:solidFill>
                      <a:prstClr val="black"/>
                    </a:solidFill>
                    <a:latin typeface="黑体" panose="02010609060101010101" charset="-122"/>
                    <a:ea typeface="黑体" panose="02010609060101010101" charset="-122"/>
                  </a:rPr>
                  <a:t>主旨归纳</a:t>
                </a:r>
                <a:endParaRPr lang="zh-CN" altLang="en-US" sz="2400" b="1" spc="375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3830701" y="2510571"/>
                <a:ext cx="309137" cy="334741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3849757" y="2828364"/>
                <a:ext cx="268907" cy="36228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6613" name="图片 3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336" y="1974311"/>
            <a:ext cx="3572669" cy="3586231"/>
          </a:xfrm>
          <a:prstGeom prst="rect">
            <a:avLst/>
          </a:prstGeom>
          <a:ln w="38100" cap="sq">
            <a:solidFill>
              <a:schemeClr val="accent2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39378" y="560172"/>
            <a:ext cx="6878589" cy="5810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9737531" y="2216076"/>
            <a:ext cx="554681" cy="2038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冰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天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地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16362" y="461032"/>
            <a:ext cx="554681" cy="45002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却挡不住</a:t>
            </a:r>
            <a:endParaRPr lang="en-US" altLang="zh-CN" sz="3200" b="1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  <a:p>
            <a:pPr>
              <a:defRPr/>
            </a:pPr>
            <a:r>
              <a:rPr lang="zh-CN" altLang="en-US" sz="32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踩雪的兴奋</a:t>
            </a:r>
            <a:endParaRPr lang="zh-CN" altLang="en-US" sz="3200" b="1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4"/>
          <p:cNvGrpSpPr/>
          <p:nvPr/>
        </p:nvGrpSpPr>
        <p:grpSpPr>
          <a:xfrm>
            <a:off x="1578781" y="192554"/>
            <a:ext cx="2400020" cy="1116663"/>
            <a:chOff x="73041" y="192552"/>
            <a:chExt cx="3200027" cy="1116663"/>
          </a:xfrm>
        </p:grpSpPr>
        <p:grpSp>
          <p:nvGrpSpPr>
            <p:cNvPr id="3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4603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spc="375" dirty="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rPr>
                  <a:t>课后作业</a:t>
                </a:r>
                <a:endParaRPr lang="zh-CN" altLang="en-US" sz="2400" b="1" spc="375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6" name="组合 24"/>
          <p:cNvGrpSpPr/>
          <p:nvPr/>
        </p:nvGrpSpPr>
        <p:grpSpPr>
          <a:xfrm>
            <a:off x="1578443" y="1977180"/>
            <a:ext cx="7767124" cy="1133035"/>
            <a:chOff x="1058284" y="4152801"/>
            <a:chExt cx="9867779" cy="113303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6451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28625" indent="-428625">
                <a:buFont typeface="Wingdings" panose="05000000000000000000" pitchFamily="2" charset="2"/>
                <a:buChar char="Ø"/>
              </a:pPr>
              <a:r>
                <a:rPr lang="en-US" altLang="zh-CN" sz="36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97097" y="4233006"/>
              <a:ext cx="9028966" cy="1052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750"/>
                </a:lnSpc>
              </a:pP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续编</a:t>
              </a:r>
              <a:r>
                <a:rPr lang="en-US" altLang="zh-CN" sz="29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《</a:t>
              </a: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雪孩子又回来了</a:t>
              </a:r>
              <a:r>
                <a:rPr lang="en-US" altLang="zh-CN" sz="29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》</a:t>
              </a:r>
              <a:r>
                <a:rPr lang="zh-CN" altLang="en-US" sz="2900" b="1" dirty="0">
                  <a:solidFill>
                    <a:srgbClr val="0000FF"/>
                  </a:solidFill>
                  <a:latin typeface="黑体" panose="02010609060101010101" charset="-122"/>
                  <a:ea typeface="黑体" panose="02010609060101010101" charset="-122"/>
                </a:rPr>
                <a:t>，同学之间讲一讲。</a:t>
              </a:r>
              <a:endParaRPr lang="zh-CN" altLang="en-US" sz="29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954628" y="2299283"/>
            <a:ext cx="8282747" cy="2586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47610" rIns="0" bIns="47610" numCol="1" anchor="ctr" anchorCtr="0" compatLnSpc="1">
            <a:spAutoFit/>
          </a:bodyPr>
          <a:lstStyle/>
          <a:p>
            <a:pPr indent="72009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当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别人</a:t>
            </a: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有困难时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，我们要勇于伸出援助之手，像雪孩子一样，做一个善良、舍己为人的人。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93727" y="466242"/>
            <a:ext cx="594360" cy="6223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6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结</a:t>
            </a:r>
            <a:endParaRPr lang="zh-CN" altLang="en-US" sz="3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96185" y="466242"/>
            <a:ext cx="594360" cy="6223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6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束</a:t>
            </a:r>
            <a:endParaRPr lang="zh-CN" altLang="en-US" sz="3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91922" y="466242"/>
            <a:ext cx="594360" cy="6223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60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语</a:t>
            </a:r>
            <a:endParaRPr lang="zh-CN" altLang="en-US" sz="36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9248461" y="1894577"/>
            <a:ext cx="637267" cy="2407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雪地玩耍</a:t>
            </a:r>
            <a:endParaRPr lang="zh-CN" altLang="en-US" sz="3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148" y="518177"/>
            <a:ext cx="6961010" cy="5800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"/>
            <a:ext cx="9144000" cy="684955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932752" y="663676"/>
            <a:ext cx="2698577" cy="652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   娃   娃</a:t>
            </a:r>
            <a:endParaRPr lang="zh-CN" altLang="en-US" sz="3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0533" y="3002742"/>
            <a:ext cx="3071177" cy="336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929485" y="1495345"/>
            <a:ext cx="2698577" cy="6527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8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雪   孩   子</a:t>
            </a:r>
            <a:endParaRPr lang="zh-CN" altLang="en-US" sz="3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972063" y="1736882"/>
            <a:ext cx="8254910" cy="2653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indent="72009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本文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也有一个雪孩子，是兔妈妈堆的。小白兔跟雪孩子玩得可高兴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啦！可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到了中午，小白兔家忽然着火了，怎么办呢？让我们一起走进课文，看看雪孩子是怎么帮助小白兔的吧！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2227897" y="1676935"/>
            <a:ext cx="7253560" cy="991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647700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同学们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，请大家认真听课文朗读，注意生字词的读音，边听边思考：</a:t>
            </a:r>
            <a:endParaRPr lang="zh-CN" altLang="en-US" sz="30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组合 31"/>
          <p:cNvGrpSpPr/>
          <p:nvPr/>
        </p:nvGrpSpPr>
        <p:grpSpPr>
          <a:xfrm>
            <a:off x="1605493" y="263110"/>
            <a:ext cx="2420069" cy="1097975"/>
            <a:chOff x="108655" y="263109"/>
            <a:chExt cx="3226759" cy="109797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3" name="组合 33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4603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spc="375" dirty="0">
                    <a:solidFill>
                      <a:prstClr val="black"/>
                    </a:solidFill>
                    <a:latin typeface="黑体" panose="02010609060101010101" charset="-122"/>
                    <a:ea typeface="黑体" panose="02010609060101010101" charset="-122"/>
                  </a:rPr>
                  <a:t>妙解课文</a:t>
                </a:r>
                <a:endParaRPr lang="zh-CN" altLang="en-US" sz="2400" b="1" spc="375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1"/>
          <p:cNvGrpSpPr/>
          <p:nvPr/>
        </p:nvGrpSpPr>
        <p:grpSpPr>
          <a:xfrm>
            <a:off x="2311004" y="3880076"/>
            <a:ext cx="7061596" cy="1619819"/>
            <a:chOff x="1049339" y="3880076"/>
            <a:chExt cx="7452110" cy="161981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9339" y="3880076"/>
              <a:ext cx="1227135" cy="1619818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2347758" y="4077163"/>
              <a:ext cx="6153691" cy="553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647700"/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charset="-122"/>
                </a:rPr>
                <a:t>这篇课文主要讲了一件什么事？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84020" y="2318521"/>
            <a:ext cx="8868728" cy="2809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47700">
              <a:lnSpc>
                <a:spcPct val="180000"/>
              </a:lnSpc>
            </a:pPr>
            <a:r>
              <a:rPr lang="zh-CN" altLang="en-US" sz="3300" b="1" dirty="0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这</a:t>
            </a:r>
            <a:r>
              <a:rPr lang="zh-CN" altLang="en-US" sz="3300" b="1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篇课文讲兔妈妈出门前给小白兔堆了一个</a:t>
            </a:r>
            <a:r>
              <a:rPr lang="zh-CN" altLang="en-US" sz="3300" b="1" u="sng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3300" b="1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，小白兔睡着时家里</a:t>
            </a:r>
            <a:r>
              <a:rPr lang="zh-CN" altLang="en-US" sz="3300" b="1" u="sng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lang="zh-CN" altLang="en-US" sz="3300" b="1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了</a:t>
            </a:r>
            <a:r>
              <a:rPr lang="zh-CN" altLang="en-US" sz="3300" b="1" dirty="0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。         勇敢</a:t>
            </a:r>
            <a:r>
              <a:rPr lang="zh-CN" altLang="en-US" sz="3300" b="1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救出小白兔，自己却        了。</a:t>
            </a:r>
            <a:endParaRPr lang="zh-CN" altLang="en-US" sz="3300" b="1" dirty="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15322" y="3435397"/>
            <a:ext cx="1396365" cy="57594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雪孩子</a:t>
            </a:r>
            <a:endParaRPr lang="zh-CN" altLang="en-US" sz="3300" b="1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6291" y="3434728"/>
            <a:ext cx="1124065" cy="575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着火</a:t>
            </a:r>
            <a:endParaRPr lang="zh-CN" altLang="en-US" sz="33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73154" y="1562869"/>
            <a:ext cx="8042434" cy="566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7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自由读课文，说说课文讲了一件什么故事。</a:t>
            </a:r>
            <a:endParaRPr lang="zh-CN" altLang="en-US" sz="27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1310" y="380708"/>
            <a:ext cx="556260" cy="575945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rtlCol="0" anchor="ctr">
            <a:spAutoFit/>
          </a:bodyPr>
          <a:lstStyle/>
          <a:p>
            <a:r>
              <a:rPr lang="zh-CN" altLang="en-US" sz="33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整</a:t>
            </a:r>
            <a:endParaRPr lang="zh-CN" altLang="en-US" sz="33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8055" y="380708"/>
            <a:ext cx="556260" cy="575945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体</a:t>
            </a:r>
            <a:endParaRPr lang="zh-CN" altLang="en-US" sz="3300" dirty="0">
              <a:solidFill>
                <a:srgbClr val="0000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4800" y="380708"/>
            <a:ext cx="556260" cy="575945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感</a:t>
            </a:r>
            <a:endParaRPr lang="zh-CN" altLang="en-US" sz="33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11544" y="380708"/>
            <a:ext cx="556260" cy="575945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3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知</a:t>
            </a:r>
            <a:endParaRPr lang="zh-CN" altLang="en-US" sz="3300" dirty="0">
              <a:solidFill>
                <a:srgbClr val="0000FF"/>
              </a:solidFill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803014" y="3435037"/>
            <a:ext cx="1442085" cy="715897"/>
            <a:chOff x="9736679" y="3836989"/>
            <a:chExt cx="1922780" cy="715896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9903083" y="4552885"/>
              <a:ext cx="1440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9736679" y="3836989"/>
              <a:ext cx="1922780" cy="598804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3300" b="1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宋体" panose="02010600030101010101" pitchFamily="2" charset="-122"/>
                  <a:sym typeface="+mn-ea"/>
                </a:rPr>
                <a:t>雪孩子</a:t>
              </a:r>
              <a:endParaRPr lang="zh-CN" altLang="en-US" sz="33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" name="组合 16"/>
          <p:cNvGrpSpPr/>
          <p:nvPr/>
        </p:nvGrpSpPr>
        <p:grpSpPr>
          <a:xfrm>
            <a:off x="6198235" y="4436110"/>
            <a:ext cx="1127760" cy="720090"/>
            <a:chOff x="9699166" y="3832872"/>
            <a:chExt cx="1503680" cy="720013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9903083" y="4552885"/>
              <a:ext cx="129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9699166" y="3832872"/>
              <a:ext cx="1503680" cy="5987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300" b="1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华文楷体" panose="02010600040101010101" charset="-122"/>
                  <a:ea typeface="华文楷体" panose="02010600040101010101" charset="-122"/>
                  <a:cs typeface="宋体" panose="02010600030101010101" pitchFamily="2" charset="-122"/>
                  <a:sym typeface="+mn-ea"/>
                </a:rPr>
                <a:t> 消失</a:t>
              </a:r>
              <a:endParaRPr lang="zh-CN" altLang="en-US" sz="3300" b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2"/>
          <p:cNvSpPr txBox="1"/>
          <p:nvPr/>
        </p:nvSpPr>
        <p:spPr>
          <a:xfrm>
            <a:off x="5999163" y="390101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文本框 34"/>
          <p:cNvSpPr txBox="1"/>
          <p:nvPr/>
        </p:nvSpPr>
        <p:spPr>
          <a:xfrm rot="-280097">
            <a:off x="9588662" y="21933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文本框 36"/>
          <p:cNvSpPr txBox="1"/>
          <p:nvPr/>
        </p:nvSpPr>
        <p:spPr>
          <a:xfrm rot="-5350866">
            <a:off x="7383624" y="17784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69" name="文本框 37"/>
          <p:cNvSpPr txBox="1"/>
          <p:nvPr/>
        </p:nvSpPr>
        <p:spPr>
          <a:xfrm rot="-4150866">
            <a:off x="6853399" y="2322440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0" name="文本框 45"/>
          <p:cNvSpPr txBox="1"/>
          <p:nvPr/>
        </p:nvSpPr>
        <p:spPr>
          <a:xfrm rot="-5350866">
            <a:off x="7944012" y="18080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1" name="文本框 46"/>
          <p:cNvSpPr txBox="1"/>
          <p:nvPr/>
        </p:nvSpPr>
        <p:spPr>
          <a:xfrm rot="-424911">
            <a:off x="8590124" y="21171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2" name="文本框 47"/>
          <p:cNvSpPr txBox="1"/>
          <p:nvPr/>
        </p:nvSpPr>
        <p:spPr>
          <a:xfrm rot="-4150866">
            <a:off x="9177499" y="3355374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文本框 49"/>
          <p:cNvSpPr txBox="1"/>
          <p:nvPr/>
        </p:nvSpPr>
        <p:spPr>
          <a:xfrm rot="657351">
            <a:off x="9690262" y="16006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文本框 50"/>
          <p:cNvSpPr txBox="1"/>
          <p:nvPr/>
        </p:nvSpPr>
        <p:spPr>
          <a:xfrm rot="1480325">
            <a:off x="8913974" y="16832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5" name="文本框 51"/>
          <p:cNvSpPr txBox="1"/>
          <p:nvPr/>
        </p:nvSpPr>
        <p:spPr>
          <a:xfrm rot="-5350866">
            <a:off x="9888699" y="36432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6" name="文本框 32"/>
          <p:cNvSpPr txBox="1"/>
          <p:nvPr/>
        </p:nvSpPr>
        <p:spPr>
          <a:xfrm>
            <a:off x="4786313" y="474768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7" name="文本框 34"/>
          <p:cNvSpPr txBox="1"/>
          <p:nvPr/>
        </p:nvSpPr>
        <p:spPr>
          <a:xfrm rot="4149897">
            <a:off x="5986624" y="4688874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8" name="文本框 36"/>
          <p:cNvSpPr txBox="1"/>
          <p:nvPr/>
        </p:nvSpPr>
        <p:spPr>
          <a:xfrm rot="-1380000">
            <a:off x="5423062" y="17594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79" name="文本框 37"/>
          <p:cNvSpPr txBox="1"/>
          <p:nvPr/>
        </p:nvSpPr>
        <p:spPr>
          <a:xfrm rot="-180000">
            <a:off x="5653249" y="27627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文本框 45"/>
          <p:cNvSpPr txBox="1"/>
          <p:nvPr/>
        </p:nvSpPr>
        <p:spPr>
          <a:xfrm rot="-1380000">
            <a:off x="5983449" y="1789040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1" name="文本框 46"/>
          <p:cNvSpPr txBox="1"/>
          <p:nvPr/>
        </p:nvSpPr>
        <p:spPr>
          <a:xfrm rot="-1380000">
            <a:off x="6353337" y="20747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2" name="文本框 47"/>
          <p:cNvSpPr txBox="1"/>
          <p:nvPr/>
        </p:nvSpPr>
        <p:spPr>
          <a:xfrm rot="-180000">
            <a:off x="6586699" y="30040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3" name="文本框 49"/>
          <p:cNvSpPr txBox="1"/>
          <p:nvPr/>
        </p:nvSpPr>
        <p:spPr>
          <a:xfrm rot="-5350866">
            <a:off x="7832887" y="28367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4" name="文本框 50"/>
          <p:cNvSpPr txBox="1"/>
          <p:nvPr/>
        </p:nvSpPr>
        <p:spPr>
          <a:xfrm rot="-170103">
            <a:off x="7112162" y="34781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5" name="文本框 51"/>
          <p:cNvSpPr txBox="1"/>
          <p:nvPr/>
        </p:nvSpPr>
        <p:spPr>
          <a:xfrm rot="-5350866">
            <a:off x="7367748" y="46020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6" name="文本框 32"/>
          <p:cNvSpPr txBox="1"/>
          <p:nvPr/>
        </p:nvSpPr>
        <p:spPr>
          <a:xfrm rot="1209897">
            <a:off x="2659224" y="51905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7" name="文本框 34"/>
          <p:cNvSpPr txBox="1"/>
          <p:nvPr/>
        </p:nvSpPr>
        <p:spPr>
          <a:xfrm rot="4149897">
            <a:off x="3665699" y="4631726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8" name="文本框 36"/>
          <p:cNvSpPr txBox="1"/>
          <p:nvPr/>
        </p:nvSpPr>
        <p:spPr>
          <a:xfrm rot="-1380000">
            <a:off x="3127537" y="43290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89" name="文本框 37"/>
          <p:cNvSpPr txBox="1"/>
          <p:nvPr/>
        </p:nvSpPr>
        <p:spPr>
          <a:xfrm rot="1029897">
            <a:off x="4008599" y="36961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0" name="文本框 45"/>
          <p:cNvSpPr txBox="1"/>
          <p:nvPr/>
        </p:nvSpPr>
        <p:spPr>
          <a:xfrm rot="-1380000">
            <a:off x="4684874" y="42189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1" name="文本框 46"/>
          <p:cNvSpPr txBox="1"/>
          <p:nvPr/>
        </p:nvSpPr>
        <p:spPr>
          <a:xfrm rot="-170103">
            <a:off x="2309974" y="20642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2" name="文本框 47"/>
          <p:cNvSpPr txBox="1"/>
          <p:nvPr/>
        </p:nvSpPr>
        <p:spPr>
          <a:xfrm rot="1029897">
            <a:off x="2351249" y="45576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3" name="文本框 49"/>
          <p:cNvSpPr txBox="1"/>
          <p:nvPr/>
        </p:nvSpPr>
        <p:spPr>
          <a:xfrm rot="-170103">
            <a:off x="4532474" y="51397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4" name="文本框 50"/>
          <p:cNvSpPr txBox="1"/>
          <p:nvPr/>
        </p:nvSpPr>
        <p:spPr>
          <a:xfrm rot="-170103">
            <a:off x="5680237" y="42507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5" name="文本框 51"/>
          <p:cNvSpPr txBox="1"/>
          <p:nvPr/>
        </p:nvSpPr>
        <p:spPr>
          <a:xfrm rot="-170103">
            <a:off x="5846924" y="52624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6" name="文本框 32"/>
          <p:cNvSpPr txBox="1"/>
          <p:nvPr/>
        </p:nvSpPr>
        <p:spPr>
          <a:xfrm rot="-5070842">
            <a:off x="1844837" y="2745774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7" name="文本框 34"/>
          <p:cNvSpPr txBox="1"/>
          <p:nvPr/>
        </p:nvSpPr>
        <p:spPr>
          <a:xfrm rot="4149897">
            <a:off x="2862424" y="29024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8" name="文本框 36"/>
          <p:cNvSpPr txBox="1"/>
          <p:nvPr/>
        </p:nvSpPr>
        <p:spPr>
          <a:xfrm rot="-170103">
            <a:off x="1844837" y="18059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299" name="文本框 37"/>
          <p:cNvSpPr txBox="1"/>
          <p:nvPr/>
        </p:nvSpPr>
        <p:spPr>
          <a:xfrm rot="1029897">
            <a:off x="2860837" y="22695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0" name="文本框 45"/>
          <p:cNvSpPr txBox="1"/>
          <p:nvPr/>
        </p:nvSpPr>
        <p:spPr>
          <a:xfrm rot="-1380000">
            <a:off x="3640299" y="15519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1" name="文本框 46"/>
          <p:cNvSpPr txBox="1"/>
          <p:nvPr/>
        </p:nvSpPr>
        <p:spPr>
          <a:xfrm rot="-1380000">
            <a:off x="4210212" y="17784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2" name="文本框 47"/>
          <p:cNvSpPr txBox="1"/>
          <p:nvPr/>
        </p:nvSpPr>
        <p:spPr>
          <a:xfrm rot="-180000">
            <a:off x="3938749" y="25298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3" name="文本框 49"/>
          <p:cNvSpPr txBox="1"/>
          <p:nvPr/>
        </p:nvSpPr>
        <p:spPr>
          <a:xfrm rot="-1380000">
            <a:off x="4799174" y="20747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4" name="文本框 50"/>
          <p:cNvSpPr txBox="1"/>
          <p:nvPr/>
        </p:nvSpPr>
        <p:spPr>
          <a:xfrm rot="-1380000">
            <a:off x="4372136" y="28494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5" name="文本框 51"/>
          <p:cNvSpPr txBox="1"/>
          <p:nvPr/>
        </p:nvSpPr>
        <p:spPr>
          <a:xfrm rot="-1380000">
            <a:off x="5007137" y="30315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6" name="文本框 32"/>
          <p:cNvSpPr txBox="1"/>
          <p:nvPr/>
        </p:nvSpPr>
        <p:spPr>
          <a:xfrm rot="1209897">
            <a:off x="6637499" y="47417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7" name="文本框 34"/>
          <p:cNvSpPr txBox="1"/>
          <p:nvPr/>
        </p:nvSpPr>
        <p:spPr>
          <a:xfrm rot="-1030866">
            <a:off x="7836062" y="52159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8" name="文本框 36"/>
          <p:cNvSpPr txBox="1"/>
          <p:nvPr/>
        </p:nvSpPr>
        <p:spPr>
          <a:xfrm rot="368503">
            <a:off x="7296311" y="38358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09" name="文本框 37"/>
          <p:cNvSpPr txBox="1"/>
          <p:nvPr/>
        </p:nvSpPr>
        <p:spPr>
          <a:xfrm rot="829244">
            <a:off x="6807362" y="53217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0" name="文本框 45"/>
          <p:cNvSpPr txBox="1"/>
          <p:nvPr/>
        </p:nvSpPr>
        <p:spPr>
          <a:xfrm rot="-4502722">
            <a:off x="8301199" y="33574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1" name="文本框 46"/>
          <p:cNvSpPr txBox="1"/>
          <p:nvPr/>
        </p:nvSpPr>
        <p:spPr>
          <a:xfrm rot="2702238">
            <a:off x="9090187" y="41067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2" name="文本框 47"/>
          <p:cNvSpPr txBox="1"/>
          <p:nvPr/>
        </p:nvSpPr>
        <p:spPr>
          <a:xfrm rot="-3456638">
            <a:off x="8266274" y="4561874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3" name="文本框 49"/>
          <p:cNvSpPr txBox="1"/>
          <p:nvPr/>
        </p:nvSpPr>
        <p:spPr>
          <a:xfrm rot="-3180423">
            <a:off x="9629937" y="4377726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4" name="文本框 50"/>
          <p:cNvSpPr txBox="1"/>
          <p:nvPr/>
        </p:nvSpPr>
        <p:spPr>
          <a:xfrm rot="-3640556">
            <a:off x="8761574" y="48116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5" name="文本框 51"/>
          <p:cNvSpPr txBox="1"/>
          <p:nvPr/>
        </p:nvSpPr>
        <p:spPr>
          <a:xfrm rot="1549510">
            <a:off x="9552149" y="32262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6" name="文本框 32"/>
          <p:cNvSpPr txBox="1"/>
          <p:nvPr/>
        </p:nvSpPr>
        <p:spPr>
          <a:xfrm rot="4190103">
            <a:off x="5810412" y="33659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7" name="文本框 34"/>
          <p:cNvSpPr txBox="1"/>
          <p:nvPr/>
        </p:nvSpPr>
        <p:spPr>
          <a:xfrm rot="8340000">
            <a:off x="6445412" y="42083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8" name="文本框 36"/>
          <p:cNvSpPr txBox="1"/>
          <p:nvPr/>
        </p:nvSpPr>
        <p:spPr>
          <a:xfrm rot="-1160763">
            <a:off x="7296311" y="2358425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19" name="文本框 37"/>
          <p:cNvSpPr txBox="1"/>
          <p:nvPr/>
        </p:nvSpPr>
        <p:spPr>
          <a:xfrm rot="39237">
            <a:off x="7172487" y="30548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0" name="文本框 45"/>
          <p:cNvSpPr txBox="1"/>
          <p:nvPr/>
        </p:nvSpPr>
        <p:spPr>
          <a:xfrm rot="-1160763">
            <a:off x="7856699" y="23880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1" name="文本框 46"/>
          <p:cNvSpPr txBox="1"/>
          <p:nvPr/>
        </p:nvSpPr>
        <p:spPr>
          <a:xfrm rot="-1160763">
            <a:off x="8226587" y="26738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2" name="文本框 47"/>
          <p:cNvSpPr txBox="1"/>
          <p:nvPr/>
        </p:nvSpPr>
        <p:spPr>
          <a:xfrm rot="39237">
            <a:off x="8707599" y="33003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3" name="文本框 49"/>
          <p:cNvSpPr txBox="1"/>
          <p:nvPr/>
        </p:nvSpPr>
        <p:spPr>
          <a:xfrm rot="-1160763">
            <a:off x="9544212" y="27796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4" name="文本框 50"/>
          <p:cNvSpPr txBox="1"/>
          <p:nvPr/>
        </p:nvSpPr>
        <p:spPr>
          <a:xfrm rot="-1160763">
            <a:off x="9010811" y="26018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5" name="文本框 51"/>
          <p:cNvSpPr txBox="1"/>
          <p:nvPr/>
        </p:nvSpPr>
        <p:spPr>
          <a:xfrm rot="-1160763">
            <a:off x="9487062" y="37490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6" name="文本框 32"/>
          <p:cNvSpPr txBox="1"/>
          <p:nvPr/>
        </p:nvSpPr>
        <p:spPr>
          <a:xfrm rot="4190103">
            <a:off x="4287999" y="44772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7" name="文本框 34"/>
          <p:cNvSpPr txBox="1"/>
          <p:nvPr/>
        </p:nvSpPr>
        <p:spPr>
          <a:xfrm rot="8340000">
            <a:off x="5446874" y="37787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8" name="文本框 36"/>
          <p:cNvSpPr txBox="1"/>
          <p:nvPr/>
        </p:nvSpPr>
        <p:spPr>
          <a:xfrm rot="2810103">
            <a:off x="5335749" y="23372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29" name="文本框 37"/>
          <p:cNvSpPr txBox="1"/>
          <p:nvPr/>
        </p:nvSpPr>
        <p:spPr>
          <a:xfrm rot="4010103">
            <a:off x="5335749" y="30611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0" name="文本框 45"/>
          <p:cNvSpPr txBox="1"/>
          <p:nvPr/>
        </p:nvSpPr>
        <p:spPr>
          <a:xfrm rot="2810103">
            <a:off x="5896137" y="23668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1" name="文本框 46"/>
          <p:cNvSpPr txBox="1"/>
          <p:nvPr/>
        </p:nvSpPr>
        <p:spPr>
          <a:xfrm rot="2810103">
            <a:off x="6266024" y="26526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2" name="文本框 47"/>
          <p:cNvSpPr txBox="1"/>
          <p:nvPr/>
        </p:nvSpPr>
        <p:spPr>
          <a:xfrm rot="4010103">
            <a:off x="6266024" y="3376540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3" name="文本框 49"/>
          <p:cNvSpPr txBox="1"/>
          <p:nvPr/>
        </p:nvSpPr>
        <p:spPr>
          <a:xfrm rot="-1160763">
            <a:off x="7747162" y="34167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4" name="文本框 50"/>
          <p:cNvSpPr txBox="1"/>
          <p:nvPr/>
        </p:nvSpPr>
        <p:spPr>
          <a:xfrm rot="4020000">
            <a:off x="6740687" y="35310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5" name="文本框 51"/>
          <p:cNvSpPr txBox="1"/>
          <p:nvPr/>
        </p:nvSpPr>
        <p:spPr>
          <a:xfrm rot="-1160763">
            <a:off x="7121687" y="43163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6" name="文本框 32"/>
          <p:cNvSpPr txBox="1"/>
          <p:nvPr/>
        </p:nvSpPr>
        <p:spPr>
          <a:xfrm rot="5400000">
            <a:off x="2663987" y="43290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7" name="文本框 34"/>
          <p:cNvSpPr txBox="1"/>
          <p:nvPr/>
        </p:nvSpPr>
        <p:spPr>
          <a:xfrm rot="8340000">
            <a:off x="3403762" y="47608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8" name="文本框 36"/>
          <p:cNvSpPr txBox="1"/>
          <p:nvPr/>
        </p:nvSpPr>
        <p:spPr>
          <a:xfrm rot="2810103">
            <a:off x="3384712" y="3666526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39" name="文本框 37"/>
          <p:cNvSpPr txBox="1"/>
          <p:nvPr/>
        </p:nvSpPr>
        <p:spPr>
          <a:xfrm rot="5220000">
            <a:off x="3819687" y="40432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0" name="文本框 45"/>
          <p:cNvSpPr txBox="1"/>
          <p:nvPr/>
        </p:nvSpPr>
        <p:spPr>
          <a:xfrm rot="2810103">
            <a:off x="4332449" y="3685574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1" name="文本框 46"/>
          <p:cNvSpPr txBox="1"/>
          <p:nvPr/>
        </p:nvSpPr>
        <p:spPr>
          <a:xfrm rot="4020000">
            <a:off x="2222662" y="26420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2" name="文本框 47"/>
          <p:cNvSpPr txBox="1"/>
          <p:nvPr/>
        </p:nvSpPr>
        <p:spPr>
          <a:xfrm rot="5220000">
            <a:off x="2224249" y="38866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3" name="文本框 49"/>
          <p:cNvSpPr txBox="1"/>
          <p:nvPr/>
        </p:nvSpPr>
        <p:spPr>
          <a:xfrm rot="4020000">
            <a:off x="3986374" y="50106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4" name="文本框 50"/>
          <p:cNvSpPr txBox="1"/>
          <p:nvPr/>
        </p:nvSpPr>
        <p:spPr>
          <a:xfrm rot="4020000">
            <a:off x="5224624" y="45131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5" name="文本框 51"/>
          <p:cNvSpPr txBox="1"/>
          <p:nvPr/>
        </p:nvSpPr>
        <p:spPr>
          <a:xfrm rot="4020000">
            <a:off x="5594512" y="47989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6" name="文本框 32"/>
          <p:cNvSpPr txBox="1"/>
          <p:nvPr/>
        </p:nvSpPr>
        <p:spPr>
          <a:xfrm rot="-880739">
            <a:off x="2036924" y="3376540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7" name="文本框 34"/>
          <p:cNvSpPr txBox="1"/>
          <p:nvPr/>
        </p:nvSpPr>
        <p:spPr>
          <a:xfrm rot="8340000">
            <a:off x="2776699" y="34802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8" name="文本框 36"/>
          <p:cNvSpPr txBox="1"/>
          <p:nvPr/>
        </p:nvSpPr>
        <p:spPr>
          <a:xfrm rot="4020000">
            <a:off x="3192624" y="20388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49" name="文本框 37"/>
          <p:cNvSpPr txBox="1"/>
          <p:nvPr/>
        </p:nvSpPr>
        <p:spPr>
          <a:xfrm rot="5220000">
            <a:off x="3192624" y="27627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0" name="文本框 45"/>
          <p:cNvSpPr txBox="1"/>
          <p:nvPr/>
        </p:nvSpPr>
        <p:spPr>
          <a:xfrm rot="2810103">
            <a:off x="3753012" y="2068440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1" name="文本框 46"/>
          <p:cNvSpPr txBox="1"/>
          <p:nvPr/>
        </p:nvSpPr>
        <p:spPr>
          <a:xfrm rot="2810103">
            <a:off x="4122899" y="23541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2" name="文本框 47"/>
          <p:cNvSpPr txBox="1"/>
          <p:nvPr/>
        </p:nvSpPr>
        <p:spPr>
          <a:xfrm rot="4010103">
            <a:off x="3851437" y="3107726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3" name="文本框 49"/>
          <p:cNvSpPr txBox="1"/>
          <p:nvPr/>
        </p:nvSpPr>
        <p:spPr>
          <a:xfrm rot="2810103">
            <a:off x="4710274" y="265264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4" name="文本框 50"/>
          <p:cNvSpPr txBox="1"/>
          <p:nvPr/>
        </p:nvSpPr>
        <p:spPr>
          <a:xfrm rot="2810103">
            <a:off x="4597562" y="32326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5" name="文本框 51"/>
          <p:cNvSpPr txBox="1"/>
          <p:nvPr/>
        </p:nvSpPr>
        <p:spPr>
          <a:xfrm rot="2810103">
            <a:off x="4967449" y="351835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6" name="文本框 32"/>
          <p:cNvSpPr txBox="1"/>
          <p:nvPr/>
        </p:nvSpPr>
        <p:spPr>
          <a:xfrm rot="5400000">
            <a:off x="6273962" y="49344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7" name="文本框 34"/>
          <p:cNvSpPr txBox="1"/>
          <p:nvPr/>
        </p:nvSpPr>
        <p:spPr>
          <a:xfrm rot="3159237">
            <a:off x="7342349" y="53662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8" name="文本框 36"/>
          <p:cNvSpPr txBox="1"/>
          <p:nvPr/>
        </p:nvSpPr>
        <p:spPr>
          <a:xfrm rot="-1160763">
            <a:off x="7759862" y="39247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59" name="文本框 37"/>
          <p:cNvSpPr txBox="1"/>
          <p:nvPr/>
        </p:nvSpPr>
        <p:spPr>
          <a:xfrm rot="39237">
            <a:off x="7759862" y="46486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0" name="文本框 45"/>
          <p:cNvSpPr txBox="1"/>
          <p:nvPr/>
        </p:nvSpPr>
        <p:spPr>
          <a:xfrm rot="-1160763">
            <a:off x="8320249" y="39543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1" name="文本框 46"/>
          <p:cNvSpPr txBox="1"/>
          <p:nvPr/>
        </p:nvSpPr>
        <p:spPr>
          <a:xfrm rot="-1160763">
            <a:off x="8690137" y="4240141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2" name="文本框 47"/>
          <p:cNvSpPr txBox="1"/>
          <p:nvPr/>
        </p:nvSpPr>
        <p:spPr>
          <a:xfrm rot="39237">
            <a:off x="8377399" y="4997908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3" name="文本框 49"/>
          <p:cNvSpPr txBox="1"/>
          <p:nvPr/>
        </p:nvSpPr>
        <p:spPr>
          <a:xfrm rot="-1160763">
            <a:off x="9210837" y="4627492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4" name="文本框 50"/>
          <p:cNvSpPr txBox="1"/>
          <p:nvPr/>
        </p:nvSpPr>
        <p:spPr>
          <a:xfrm rot="-1160763">
            <a:off x="9164798" y="5118557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365" name="文本框 51"/>
          <p:cNvSpPr txBox="1"/>
          <p:nvPr/>
        </p:nvSpPr>
        <p:spPr>
          <a:xfrm rot="-1160763">
            <a:off x="8302787" y="1551973"/>
            <a:ext cx="454660" cy="145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3261" y="945952"/>
            <a:ext cx="520983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读课文，概括层次大意。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373" name="文本框 1"/>
          <p:cNvSpPr txBox="1"/>
          <p:nvPr/>
        </p:nvSpPr>
        <p:spPr>
          <a:xfrm>
            <a:off x="2220278" y="2038036"/>
            <a:ext cx="8206264" cy="7575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第一部分（   ）：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5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70404" y="2120585"/>
            <a:ext cx="177038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堆雪孩子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2234217" y="3302956"/>
            <a:ext cx="8206264" cy="7575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   ）：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5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246574" y="4617407"/>
            <a:ext cx="8206264" cy="75755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   ）：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5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44392" y="3448861"/>
            <a:ext cx="892924" cy="566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5～8</a:t>
            </a:r>
            <a:endParaRPr lang="en-US" altLang="zh-CN" sz="27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98028" y="3370900"/>
            <a:ext cx="2995295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雪孩子救小白兔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93043" y="4664396"/>
            <a:ext cx="258699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雪孩子消失了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250922" y="2190473"/>
            <a:ext cx="892924" cy="566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1～4</a:t>
            </a:r>
            <a:endParaRPr lang="en-US" altLang="zh-CN" sz="27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221530" y="4789976"/>
            <a:ext cx="1101606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9～14</a:t>
            </a:r>
            <a:endParaRPr lang="en-US" altLang="zh-CN" sz="2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2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2395</Words>
  <Application>WPS 演示</Application>
  <PresentationFormat>宽屏</PresentationFormat>
  <Paragraphs>404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7" baseType="lpstr">
      <vt:lpstr>Arial</vt:lpstr>
      <vt:lpstr>宋体</vt:lpstr>
      <vt:lpstr>Wingdings</vt:lpstr>
      <vt:lpstr>Wingdings 2</vt:lpstr>
      <vt:lpstr>Arial</vt:lpstr>
      <vt:lpstr>楷体</vt:lpstr>
      <vt:lpstr>黑体</vt:lpstr>
      <vt:lpstr>微软雅黑</vt:lpstr>
      <vt:lpstr>Franklin Gothic Book</vt:lpstr>
      <vt:lpstr>Arial Unicode MS</vt:lpstr>
      <vt:lpstr>Franklin Gothic Medium</vt:lpstr>
      <vt:lpstr>Calibri</vt:lpstr>
      <vt:lpstr>Wingdings</vt:lpstr>
      <vt:lpstr>华文楷体</vt:lpstr>
      <vt:lpstr>Times New Roman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</cp:lastModifiedBy>
  <cp:revision>151</cp:revision>
  <dcterms:created xsi:type="dcterms:W3CDTF">2019-06-19T02:08:00Z</dcterms:created>
  <dcterms:modified xsi:type="dcterms:W3CDTF">2020-12-16T23:10:41Z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2052-11.1.0.9996</vt:lpwstr>
  </property>
</Properties>
</file>