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7"/>
  </p:handoutMasterIdLst>
  <p:sldIdLst>
    <p:sldId id="368" r:id="rId3"/>
    <p:sldId id="369" r:id="rId4"/>
    <p:sldId id="370" r:id="rId6"/>
    <p:sldId id="371" r:id="rId7"/>
    <p:sldId id="374" r:id="rId8"/>
    <p:sldId id="395" r:id="rId9"/>
    <p:sldId id="375" r:id="rId10"/>
    <p:sldId id="376" r:id="rId11"/>
    <p:sldId id="377" r:id="rId12"/>
    <p:sldId id="396" r:id="rId13"/>
    <p:sldId id="378" r:id="rId14"/>
    <p:sldId id="379" r:id="rId15"/>
    <p:sldId id="397" r:id="rId16"/>
    <p:sldId id="380" r:id="rId17"/>
    <p:sldId id="381" r:id="rId18"/>
    <p:sldId id="398" r:id="rId19"/>
    <p:sldId id="382" r:id="rId20"/>
    <p:sldId id="383" r:id="rId21"/>
    <p:sldId id="399" r:id="rId22"/>
    <p:sldId id="384" r:id="rId23"/>
    <p:sldId id="385" r:id="rId24"/>
    <p:sldId id="400" r:id="rId25"/>
    <p:sldId id="386" r:id="rId26"/>
    <p:sldId id="387" r:id="rId27"/>
    <p:sldId id="388" r:id="rId28"/>
    <p:sldId id="401" r:id="rId29"/>
    <p:sldId id="389" r:id="rId30"/>
    <p:sldId id="390" r:id="rId31"/>
    <p:sldId id="391" r:id="rId32"/>
    <p:sldId id="392" r:id="rId33"/>
    <p:sldId id="393" r:id="rId34"/>
    <p:sldId id="394" r:id="rId35"/>
    <p:sldId id="402"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BD425"/>
    <a:srgbClr val="42A9D5"/>
    <a:srgbClr val="0DB2B2"/>
    <a:srgbClr val="401D06"/>
    <a:srgbClr val="FF6699"/>
    <a:srgbClr val="11EEE9"/>
    <a:srgbClr val="7AB7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720" autoAdjust="0"/>
    <p:restoredTop sz="94660"/>
  </p:normalViewPr>
  <p:slideViewPr>
    <p:cSldViewPr snapToGrid="0">
      <p:cViewPr>
        <p:scale>
          <a:sx n="41" d="100"/>
          <a:sy n="41" d="100"/>
        </p:scale>
        <p:origin x="1338" y="6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95B632-E03A-46A5-9164-6E284B3F3C2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B088B3-2B2F-4517-A586-1518C2223E8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432"/>
            <a:ext cx="9144000" cy="2387748"/>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261"/>
            <a:ext cx="9144000" cy="1655864"/>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0965" indent="0" algn="ctr">
              <a:buNone/>
              <a:defRPr sz="1600"/>
            </a:lvl4pPr>
            <a:lvl5pPr marL="1828165"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5" name="Footer Placeholder 4"/>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49"/>
            <a:ext cx="10515600" cy="1325645"/>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739"/>
            <a:ext cx="10515600" cy="4351607"/>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5" name="Footer Placeholder 4"/>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47"/>
            <a:ext cx="2628900" cy="5812197"/>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47"/>
            <a:ext cx="7734300" cy="5812197"/>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5" name="Footer Placeholder 4"/>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49"/>
            <a:ext cx="10515600" cy="1325645"/>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739"/>
            <a:ext cx="10515600" cy="4351607"/>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5" name="Footer Placeholder 4"/>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844"/>
            <a:ext cx="10515600" cy="2852913"/>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747"/>
            <a:ext cx="10515600" cy="1500280"/>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0965"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5" name="Footer Placeholder 4"/>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49"/>
            <a:ext cx="10515600" cy="1325645"/>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739"/>
            <a:ext cx="5181600" cy="4351607"/>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739"/>
            <a:ext cx="5181600" cy="4351607"/>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6" name="Footer Placeholder 5"/>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49"/>
            <a:ext cx="10515600" cy="1325645"/>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266"/>
            <a:ext cx="5157787" cy="8239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229"/>
            <a:ext cx="5157787" cy="3684816"/>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0" y="1681266"/>
            <a:ext cx="5183188" cy="8239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229"/>
            <a:ext cx="5183188" cy="3684816"/>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8" name="Footer Placeholder 7"/>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49"/>
            <a:ext cx="10515600" cy="1325645"/>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4" name="Footer Placeholder 3"/>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3" name="Footer Placeholder 2"/>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28"/>
            <a:ext cx="3932237" cy="16003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87"/>
            <a:ext cx="6172200" cy="487392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527"/>
            <a:ext cx="3932237" cy="3811824"/>
          </a:xfrm>
          <a:prstGeom prst="rect">
            <a:avLst/>
          </a:prstGeo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6" name="Footer Placeholder 5"/>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28"/>
            <a:ext cx="3932237" cy="16003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87"/>
            <a:ext cx="6172200" cy="4873926"/>
          </a:xfrm>
          <a:prstGeom prst="rect">
            <a:avLst/>
          </a:prstGeom>
        </p:spPr>
        <p:txBody>
          <a:bodyPr anchor="t"/>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527"/>
            <a:ext cx="3932237" cy="3811824"/>
          </a:xfrm>
          <a:prstGeom prst="rect">
            <a:avLst/>
          </a:prstGeo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a:xfrm>
            <a:off x="838200" y="6356744"/>
            <a:ext cx="2743200" cy="365147"/>
          </a:xfrm>
          <a:prstGeom prst="rect">
            <a:avLst/>
          </a:prstGeom>
        </p:spPr>
        <p:txBody>
          <a:bodyPr/>
          <a:lstStyle/>
          <a:p>
            <a:fld id="{F7D9ED4D-CFC4-4836-93DE-5A3E0C021F68}" type="datetimeFigureOut">
              <a:rPr lang="zh-CN" altLang="en-US" smtClean="0"/>
            </a:fld>
            <a:endParaRPr lang="zh-CN" altLang="en-US"/>
          </a:p>
        </p:txBody>
      </p:sp>
      <p:sp>
        <p:nvSpPr>
          <p:cNvPr id="6" name="Footer Placeholder 5"/>
          <p:cNvSpPr>
            <a:spLocks noGrp="1"/>
          </p:cNvSpPr>
          <p:nvPr>
            <p:ph type="ftr" sz="quarter" idx="11"/>
          </p:nvPr>
        </p:nvSpPr>
        <p:spPr>
          <a:xfrm>
            <a:off x="4038600" y="6356744"/>
            <a:ext cx="4114800" cy="365147"/>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744"/>
            <a:ext cx="2743200" cy="365147"/>
          </a:xfrm>
          <a:prstGeom prst="rect">
            <a:avLst/>
          </a:prstGeom>
        </p:spPr>
        <p:txBody>
          <a:bodyPr/>
          <a:lstStyle/>
          <a:p>
            <a:fld id="{3C68EB9A-3794-40D5-BD96-AB4AD446DD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png"/><Relationship Id="rId14" Type="http://schemas.openxmlformats.org/officeDocument/2006/relationships/image" Target="../media/image2.pn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6000" r="-6000"/>
          </a:stretch>
        </a:blipFill>
        <a:effectLst/>
      </p:bgPr>
    </p:bg>
    <p:spTree>
      <p:nvGrpSpPr>
        <p:cNvPr id="1" name=""/>
        <p:cNvGrpSpPr/>
        <p:nvPr/>
      </p:nvGrpSpPr>
      <p:grpSpPr>
        <a:xfrm>
          <a:off x="0" y="0"/>
          <a:ext cx="0" cy="0"/>
          <a:chOff x="0" y="0"/>
          <a:chExt cx="0" cy="0"/>
        </a:xfrm>
      </p:grpSpPr>
      <p:sp>
        <p:nvSpPr>
          <p:cNvPr id="11" name="矩形 10"/>
          <p:cNvSpPr/>
          <p:nvPr userDrawn="1"/>
        </p:nvSpPr>
        <p:spPr>
          <a:xfrm>
            <a:off x="-12700" y="0"/>
            <a:ext cx="12204700" cy="6856308"/>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rotWithShape="1">
          <a:blip r:embed="rId14" cstate="print">
            <a:extLst>
              <a:ext uri="{28A0092B-C50C-407E-A947-70E740481C1C}">
                <a14:useLocalDpi xmlns:a14="http://schemas.microsoft.com/office/drawing/2010/main" val="0"/>
              </a:ext>
            </a:extLst>
          </a:blip>
          <a:srcRect l="39809" r="1" b="7017"/>
          <a:stretch>
            <a:fillRect/>
          </a:stretch>
        </p:blipFill>
        <p:spPr>
          <a:xfrm>
            <a:off x="-12700" y="1371780"/>
            <a:ext cx="8113788" cy="5484528"/>
          </a:xfrm>
          <a:prstGeom prst="rect">
            <a:avLst/>
          </a:prstGeom>
        </p:spPr>
      </p:pic>
      <p:pic>
        <p:nvPicPr>
          <p:cNvPr id="9" name="图片 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6036131" y="5624711"/>
            <a:ext cx="6155869" cy="141425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9.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9.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5.png"/><Relationship Id="rId7" Type="http://schemas.openxmlformats.org/officeDocument/2006/relationships/image" Target="../media/image18.png"/><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1" Type="http://schemas.openxmlformats.org/officeDocument/2006/relationships/notesSlide" Target="../notesSlides/notesSlide26.xml"/><Relationship Id="rId10" Type="http://schemas.openxmlformats.org/officeDocument/2006/relationships/slideLayout" Target="../slideLayouts/slideLayout7.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fc23905322abe3e1faa119f939287537"/>
          <p:cNvPicPr>
            <a:picLocks noChangeAspect="1"/>
          </p:cNvPicPr>
          <p:nvPr/>
        </p:nvPicPr>
        <p:blipFill>
          <a:blip r:embed="rId1"/>
          <a:srcRect l="10458"/>
          <a:stretch>
            <a:fillRect/>
          </a:stretch>
        </p:blipFill>
        <p:spPr>
          <a:xfrm>
            <a:off x="-23495" y="4203065"/>
            <a:ext cx="3762375" cy="2782570"/>
          </a:xfrm>
          <a:prstGeom prst="rect">
            <a:avLst/>
          </a:prstGeom>
        </p:spPr>
      </p:pic>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9" name="组合 18"/>
          <p:cNvGrpSpPr/>
          <p:nvPr/>
        </p:nvGrpSpPr>
        <p:grpSpPr>
          <a:xfrm>
            <a:off x="2585085" y="1897380"/>
            <a:ext cx="6877050" cy="2011680"/>
            <a:chOff x="4874" y="3325"/>
            <a:chExt cx="10245" cy="3168"/>
          </a:xfrm>
        </p:grpSpPr>
        <p:sp>
          <p:nvSpPr>
            <p:cNvPr id="16" name="矩形 15"/>
            <p:cNvSpPr/>
            <p:nvPr/>
          </p:nvSpPr>
          <p:spPr>
            <a:xfrm>
              <a:off x="4874" y="3325"/>
              <a:ext cx="10245" cy="1598"/>
            </a:xfrm>
            <a:prstGeom prst="rect">
              <a:avLst/>
            </a:prstGeom>
          </p:spPr>
          <p:txBody>
            <a:bodyPr vert="horz" wrap="square">
              <a:spAutoFit/>
            </a:bodyPr>
            <a:p>
              <a:r>
                <a:rPr lang="zh-CN" altLang="en-US" sz="6000" b="1" dirty="0" smtClean="0">
                  <a:solidFill>
                    <a:schemeClr val="tx2"/>
                  </a:solidFill>
                  <a:latin typeface="微软雅黑" panose="020B0503020204020204" charset="-122"/>
                  <a:ea typeface="微软雅黑" panose="020B0503020204020204" charset="-122"/>
                </a:rPr>
                <a:t>勤俭节约 从</a:t>
              </a:r>
              <a:r>
                <a:rPr lang="zh-CN" altLang="en-US" sz="6000" b="1" dirty="0">
                  <a:solidFill>
                    <a:schemeClr val="tx2"/>
                  </a:solidFill>
                  <a:latin typeface="微软雅黑" panose="020B0503020204020204" charset="-122"/>
                  <a:ea typeface="微软雅黑" panose="020B0503020204020204" charset="-122"/>
                </a:rPr>
                <a:t>我做</a:t>
              </a:r>
              <a:r>
                <a:rPr lang="zh-CN" altLang="en-US" sz="6000" b="1" dirty="0" smtClean="0">
                  <a:solidFill>
                    <a:schemeClr val="tx2"/>
                  </a:solidFill>
                  <a:latin typeface="微软雅黑" panose="020B0503020204020204" charset="-122"/>
                  <a:ea typeface="微软雅黑" panose="020B0503020204020204" charset="-122"/>
                </a:rPr>
                <a:t>起</a:t>
              </a:r>
              <a:endParaRPr lang="zh-CN" altLang="en-US" sz="6000" b="1" dirty="0" smtClean="0">
                <a:solidFill>
                  <a:schemeClr val="tx2"/>
                </a:solidFill>
                <a:latin typeface="微软雅黑" panose="020B0503020204020204" charset="-122"/>
                <a:ea typeface="微软雅黑" panose="020B0503020204020204" charset="-122"/>
              </a:endParaRPr>
            </a:p>
          </p:txBody>
        </p:sp>
        <p:sp>
          <p:nvSpPr>
            <p:cNvPr id="18" name="文本框 17"/>
            <p:cNvSpPr txBox="1"/>
            <p:nvPr/>
          </p:nvSpPr>
          <p:spPr>
            <a:xfrm>
              <a:off x="7514" y="5041"/>
              <a:ext cx="4608" cy="1452"/>
            </a:xfrm>
            <a:prstGeom prst="rect">
              <a:avLst/>
            </a:prstGeom>
            <a:noFill/>
          </p:spPr>
          <p:txBody>
            <a:bodyPr wrap="square" rtlCol="0" anchor="t">
              <a:spAutoFit/>
            </a:bodyPr>
            <a:p>
              <a:r>
                <a:rPr lang="zh-CN" altLang="en-US" sz="5400" dirty="0" smtClean="0">
                  <a:solidFill>
                    <a:schemeClr val="tx2"/>
                  </a:solidFill>
                  <a:latin typeface="微软雅黑" panose="020B0503020204020204" charset="-122"/>
                  <a:ea typeface="微软雅黑" panose="020B0503020204020204" charset="-122"/>
                  <a:sym typeface="+mn-ea"/>
                </a:rPr>
                <a:t>主题班会</a:t>
              </a:r>
              <a:endParaRPr lang="zh-CN" altLang="en-US" sz="5400" dirty="0" smtClean="0">
                <a:solidFill>
                  <a:schemeClr val="tx2"/>
                </a:solidFill>
                <a:latin typeface="微软雅黑" panose="020B0503020204020204" charset="-122"/>
                <a:ea typeface="微软雅黑" panose="020B0503020204020204" charset="-122"/>
                <a:sym typeface="+mn-ea"/>
              </a:endParaRPr>
            </a:p>
          </p:txBody>
        </p:sp>
      </p:grpSp>
      <p:sp>
        <p:nvSpPr>
          <p:cNvPr id="20" name="矩形 19"/>
          <p:cNvSpPr/>
          <p:nvPr/>
        </p:nvSpPr>
        <p:spPr>
          <a:xfrm>
            <a:off x="3020060" y="3987800"/>
            <a:ext cx="5608320" cy="645160"/>
          </a:xfrm>
          <a:prstGeom prst="rect">
            <a:avLst/>
          </a:prstGeom>
        </p:spPr>
        <p:txBody>
          <a:bodyPr wrap="square">
            <a:spAutoFit/>
          </a:bodyPr>
          <a:p>
            <a:pPr algn="ctr"/>
            <a:r>
              <a:rPr lang="zh-CN" altLang="en-US" dirty="0">
                <a:latin typeface="Helvetica" panose="020B0604020202020204" pitchFamily="34" charset="0"/>
              </a:rPr>
              <a:t>春种一粒粟，秋收万颗子。四海无闲田，农夫犹饿死。</a:t>
            </a:r>
            <a:endParaRPr lang="zh-CN" altLang="en-US" dirty="0">
              <a:latin typeface="Helvetica" panose="020B0604020202020204" pitchFamily="34" charset="0"/>
            </a:endParaRPr>
          </a:p>
          <a:p>
            <a:pPr algn="ctr"/>
            <a:r>
              <a:rPr lang="zh-CN" altLang="en-US" dirty="0">
                <a:latin typeface="Helvetica" panose="020B0604020202020204" pitchFamily="34" charset="0"/>
              </a:rPr>
              <a:t>锄禾日当午，汗滴禾下土。谁知盘中餐，粒粒皆辛苦</a:t>
            </a:r>
            <a:r>
              <a:rPr lang="zh-CN" altLang="en-US" dirty="0" smtClean="0">
                <a:latin typeface="Helvetica" panose="020B0604020202020204" pitchFamily="34" charset="0"/>
              </a:rPr>
              <a:t>？</a:t>
            </a:r>
            <a:endParaRPr lang="zh-CN" altLang="en-US" dirty="0">
              <a:latin typeface="Helvetica" panose="020B0604020202020204" pitchFamily="34" charset="0"/>
            </a:endParaRPr>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59650" y="3153410"/>
            <a:ext cx="704215" cy="589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500"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fc23905322abe3e1faa119f939287537"/>
          <p:cNvPicPr>
            <a:picLocks noChangeAspect="1"/>
          </p:cNvPicPr>
          <p:nvPr/>
        </p:nvPicPr>
        <p:blipFill>
          <a:blip r:embed="rId1"/>
          <a:srcRect l="10458"/>
          <a:stretch>
            <a:fillRect/>
          </a:stretch>
        </p:blipFill>
        <p:spPr>
          <a:xfrm>
            <a:off x="-23495" y="4203065"/>
            <a:ext cx="3762375" cy="2782570"/>
          </a:xfrm>
          <a:prstGeom prst="rect">
            <a:avLst/>
          </a:prstGeom>
        </p:spPr>
      </p:pic>
      <p:grpSp>
        <p:nvGrpSpPr>
          <p:cNvPr id="17" name="组合 16"/>
          <p:cNvGrpSpPr/>
          <p:nvPr/>
        </p:nvGrpSpPr>
        <p:grpSpPr>
          <a:xfrm>
            <a:off x="10265954" y="685316"/>
            <a:ext cx="1808803" cy="5220886"/>
            <a:chOff x="15521" y="668"/>
            <a:chExt cx="3213" cy="9272"/>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16" y="1567"/>
              <a:ext cx="2317" cy="2316"/>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21" y="668"/>
              <a:ext cx="2060" cy="1775"/>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572" t="19900" r="60633" b="30747"/>
            <a:stretch>
              <a:fillRect/>
            </a:stretch>
          </p:blipFill>
          <p:spPr>
            <a:xfrm>
              <a:off x="15910" y="3070"/>
              <a:ext cx="2824" cy="6870"/>
            </a:xfrm>
            <a:prstGeom prst="rect">
              <a:avLst/>
            </a:prstGeom>
          </p:spPr>
        </p:pic>
      </p:grpSp>
      <p:grpSp>
        <p:nvGrpSpPr>
          <p:cNvPr id="10" name="组合 9"/>
          <p:cNvGrpSpPr/>
          <p:nvPr/>
        </p:nvGrpSpPr>
        <p:grpSpPr>
          <a:xfrm>
            <a:off x="3710305" y="1684020"/>
            <a:ext cx="5137150" cy="1857375"/>
            <a:chOff x="5843" y="2652"/>
            <a:chExt cx="8090" cy="2925"/>
          </a:xfrm>
        </p:grpSpPr>
        <p:grpSp>
          <p:nvGrpSpPr>
            <p:cNvPr id="6" name="组合 5"/>
            <p:cNvGrpSpPr/>
            <p:nvPr/>
          </p:nvGrpSpPr>
          <p:grpSpPr>
            <a:xfrm>
              <a:off x="5843" y="2652"/>
              <a:ext cx="8090" cy="2925"/>
              <a:chOff x="5888" y="2556"/>
              <a:chExt cx="7128" cy="2577"/>
            </a:xfrm>
          </p:grpSpPr>
          <p:grpSp>
            <p:nvGrpSpPr>
              <p:cNvPr id="5" name="组合 4"/>
              <p:cNvGrpSpPr/>
              <p:nvPr/>
            </p:nvGrpSpPr>
            <p:grpSpPr>
              <a:xfrm rot="16200000">
                <a:off x="8048" y="396"/>
                <a:ext cx="2300" cy="6621"/>
                <a:chOff x="2734" y="1218"/>
                <a:chExt cx="2495" cy="4763"/>
              </a:xfrm>
            </p:grpSpPr>
            <p:sp>
              <p:nvSpPr>
                <p:cNvPr id="2" name="矩形 1"/>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98" y="1432"/>
                  <a:ext cx="2168" cy="43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20" y="4133"/>
                <a:ext cx="1197" cy="1001"/>
              </a:xfrm>
              <a:prstGeom prst="rect">
                <a:avLst/>
              </a:prstGeom>
            </p:spPr>
          </p:pic>
        </p:grpSp>
        <p:sp>
          <p:nvSpPr>
            <p:cNvPr id="7" name="文本框 6"/>
            <p:cNvSpPr txBox="1"/>
            <p:nvPr/>
          </p:nvSpPr>
          <p:spPr>
            <a:xfrm>
              <a:off x="7225" y="3015"/>
              <a:ext cx="4788" cy="1888"/>
            </a:xfrm>
            <a:prstGeom prst="rect">
              <a:avLst/>
            </a:prstGeom>
            <a:noFill/>
          </p:spPr>
          <p:txBody>
            <a:bodyPr wrap="none" rtlCol="0" anchor="t">
              <a:spAutoFit/>
            </a:bodyPr>
            <a:p>
              <a:pPr algn="dist"/>
              <a:r>
                <a:rPr lang="zh-CN" altLang="en-US" sz="7200" b="1" spc="300" dirty="0" smtClean="0">
                  <a:solidFill>
                    <a:schemeClr val="tx2"/>
                  </a:solidFill>
                  <a:latin typeface="微软雅黑" panose="020B0503020204020204" charset="-122"/>
                  <a:ea typeface="微软雅黑" panose="020B0503020204020204" charset="-122"/>
                  <a:sym typeface="+mn-ea"/>
                </a:rPr>
                <a:t>讲道理</a:t>
              </a:r>
              <a:endParaRPr lang="zh-CN" altLang="en-US" sz="7200" b="1" spc="300" dirty="0" smtClean="0">
                <a:solidFill>
                  <a:schemeClr val="tx2"/>
                </a:solidFill>
                <a:latin typeface="微软雅黑" panose="020B0503020204020204" charset="-122"/>
                <a:ea typeface="微软雅黑" panose="020B0503020204020204" charset="-122"/>
                <a:sym typeface="+mn-ea"/>
              </a:endParaRPr>
            </a:p>
          </p:txBody>
        </p:sp>
      </p:grpSp>
      <p:sp>
        <p:nvSpPr>
          <p:cNvPr id="4" name="文本框 3"/>
          <p:cNvSpPr txBox="1"/>
          <p:nvPr/>
        </p:nvSpPr>
        <p:spPr>
          <a:xfrm>
            <a:off x="2157730" y="3653155"/>
            <a:ext cx="7900670" cy="922020"/>
          </a:xfrm>
          <a:prstGeom prst="rect">
            <a:avLst/>
          </a:prstGeom>
          <a:noFill/>
        </p:spPr>
        <p:txBody>
          <a:bodyPr wrap="square" rtlCol="0" anchor="t">
            <a:spAutoFit/>
          </a:bodyPr>
          <a:p>
            <a:pPr marL="0" indent="0" algn="ctr">
              <a:lnSpc>
                <a:spcPct val="150000"/>
              </a:lnSpc>
              <a:buNone/>
            </a:pPr>
            <a:r>
              <a:rPr lang="zh-CN" altLang="en-US" dirty="0" smtClean="0">
                <a:sym typeface="+mn-ea"/>
              </a:rPr>
              <a:t>古人云：“俭，德之共也；侈，恶之大也”勤俭节约是中国人的一种传统美德，是中华民族的优良传统。</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183642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讲道理</a:t>
            </a:r>
            <a:endParaRPr lang="zh-CN" altLang="en-US" sz="3200" dirty="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22880" y="1108075"/>
            <a:ext cx="6781800" cy="4080510"/>
          </a:xfrm>
          <a:prstGeom prst="rect">
            <a:avLst/>
          </a:prstGeom>
          <a:effectLst>
            <a:outerShdw blurRad="50800" dist="76200" dir="2700000" algn="tl" rotWithShape="0">
              <a:prstClr val="black">
                <a:alpha val="40000"/>
              </a:prstClr>
            </a:outerShdw>
          </a:effectLst>
        </p:spPr>
      </p:pic>
      <p:sp>
        <p:nvSpPr>
          <p:cNvPr id="18" name="文本框 4"/>
          <p:cNvSpPr txBox="1"/>
          <p:nvPr/>
        </p:nvSpPr>
        <p:spPr>
          <a:xfrm>
            <a:off x="5031239" y="1469825"/>
            <a:ext cx="2428240" cy="76835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400" b="1" dirty="0" smtClean="0">
                <a:solidFill>
                  <a:schemeClr val="tx2"/>
                </a:solidFill>
                <a:latin typeface="+mn-ea"/>
              </a:rPr>
              <a:t>悯</a:t>
            </a:r>
            <a:r>
              <a:rPr lang="zh-CN" altLang="en-US" sz="4400" b="1" dirty="0">
                <a:solidFill>
                  <a:schemeClr val="tx2"/>
                </a:solidFill>
                <a:latin typeface="+mn-ea"/>
              </a:rPr>
              <a:t>农</a:t>
            </a:r>
            <a:r>
              <a:rPr lang="zh-CN" altLang="en-US" sz="4400" b="1" dirty="0" smtClean="0">
                <a:solidFill>
                  <a:schemeClr val="tx2"/>
                </a:solidFill>
                <a:latin typeface="+mn-ea"/>
              </a:rPr>
              <a:t>二首</a:t>
            </a:r>
            <a:endParaRPr lang="zh-CN" altLang="en-US" sz="2000" dirty="0">
              <a:latin typeface="+mn-ea"/>
            </a:endParaRPr>
          </a:p>
        </p:txBody>
      </p:sp>
      <p:sp>
        <p:nvSpPr>
          <p:cNvPr id="5" name="矩形 4"/>
          <p:cNvSpPr/>
          <p:nvPr/>
        </p:nvSpPr>
        <p:spPr>
          <a:xfrm>
            <a:off x="4663850" y="3639084"/>
            <a:ext cx="3163018" cy="953135"/>
          </a:xfrm>
          <a:prstGeom prst="rect">
            <a:avLst/>
          </a:prstGeom>
        </p:spPr>
        <p:txBody>
          <a:bodyPr wrap="square">
            <a:spAutoFit/>
          </a:bodyPr>
          <a:lstStyle/>
          <a:p>
            <a:pPr algn="ctr"/>
            <a:r>
              <a:rPr lang="zh-CN" altLang="en-US" sz="2000" b="1" dirty="0">
                <a:latin typeface="+mn-ea"/>
              </a:rPr>
              <a:t>其二</a:t>
            </a:r>
            <a:endParaRPr lang="zh-CN" altLang="en-US" sz="2000" b="1" dirty="0">
              <a:latin typeface="+mn-ea"/>
            </a:endParaRPr>
          </a:p>
          <a:p>
            <a:pPr algn="ctr"/>
            <a:r>
              <a:rPr lang="zh-CN" altLang="en-US" dirty="0">
                <a:latin typeface="+mn-ea"/>
              </a:rPr>
              <a:t>锄禾日当午，汗滴禾下土。</a:t>
            </a:r>
            <a:endParaRPr lang="zh-CN" altLang="en-US" dirty="0">
              <a:latin typeface="+mn-ea"/>
            </a:endParaRPr>
          </a:p>
          <a:p>
            <a:pPr algn="ctr"/>
            <a:r>
              <a:rPr lang="zh-CN" altLang="en-US" dirty="0">
                <a:latin typeface="+mn-ea"/>
              </a:rPr>
              <a:t>谁知盘中餐，粒粒皆辛苦。</a:t>
            </a:r>
            <a:endParaRPr lang="zh-CN" altLang="en-US" dirty="0">
              <a:latin typeface="+mn-ea"/>
            </a:endParaRPr>
          </a:p>
        </p:txBody>
      </p:sp>
      <p:sp>
        <p:nvSpPr>
          <p:cNvPr id="2" name="文本框 1"/>
          <p:cNvSpPr txBox="1"/>
          <p:nvPr/>
        </p:nvSpPr>
        <p:spPr>
          <a:xfrm>
            <a:off x="4767079" y="2590800"/>
            <a:ext cx="2956560" cy="922020"/>
          </a:xfrm>
          <a:prstGeom prst="rect">
            <a:avLst/>
          </a:prstGeom>
          <a:noFill/>
        </p:spPr>
        <p:txBody>
          <a:bodyPr wrap="square" rtlCol="0" anchor="t">
            <a:spAutoFit/>
          </a:bodyPr>
          <a:p>
            <a:pPr algn="ctr"/>
            <a:r>
              <a:rPr lang="zh-CN" altLang="en-US" b="1" dirty="0">
                <a:latin typeface="+mn-ea"/>
                <a:sym typeface="+mn-ea"/>
              </a:rPr>
              <a:t>其一</a:t>
            </a:r>
            <a:endParaRPr lang="zh-CN" altLang="en-US" b="1" dirty="0">
              <a:latin typeface="+mn-ea"/>
            </a:endParaRPr>
          </a:p>
          <a:p>
            <a:pPr algn="ctr"/>
            <a:r>
              <a:rPr lang="zh-CN" altLang="en-US" dirty="0">
                <a:latin typeface="+mn-ea"/>
                <a:sym typeface="+mn-ea"/>
              </a:rPr>
              <a:t>春种一粒</a:t>
            </a:r>
            <a:r>
              <a:rPr lang="zh-CN" altLang="en-US" dirty="0" smtClean="0">
                <a:latin typeface="+mn-ea"/>
                <a:sym typeface="+mn-ea"/>
              </a:rPr>
              <a:t>粟，</a:t>
            </a:r>
            <a:r>
              <a:rPr lang="zh-CN" altLang="en-US" dirty="0">
                <a:latin typeface="+mn-ea"/>
                <a:sym typeface="+mn-ea"/>
              </a:rPr>
              <a:t>秋收万颗</a:t>
            </a:r>
            <a:r>
              <a:rPr lang="zh-CN" altLang="en-US" dirty="0" smtClean="0">
                <a:latin typeface="+mn-ea"/>
                <a:sym typeface="+mn-ea"/>
              </a:rPr>
              <a:t>子。</a:t>
            </a:r>
            <a:endParaRPr lang="zh-CN" altLang="en-US" dirty="0">
              <a:latin typeface="+mn-ea"/>
            </a:endParaRPr>
          </a:p>
          <a:p>
            <a:pPr algn="ctr"/>
            <a:r>
              <a:rPr lang="zh-CN" altLang="en-US" dirty="0">
                <a:latin typeface="+mn-ea"/>
                <a:sym typeface="+mn-ea"/>
              </a:rPr>
              <a:t>四海无</a:t>
            </a:r>
            <a:r>
              <a:rPr lang="zh-CN" altLang="en-US" dirty="0" smtClean="0">
                <a:latin typeface="+mn-ea"/>
                <a:sym typeface="+mn-ea"/>
              </a:rPr>
              <a:t>闲田，</a:t>
            </a:r>
            <a:r>
              <a:rPr lang="zh-CN" altLang="en-US" dirty="0">
                <a:latin typeface="+mn-ea"/>
                <a:sym typeface="+mn-ea"/>
              </a:rPr>
              <a:t>农夫犹</a:t>
            </a:r>
            <a:r>
              <a:rPr lang="zh-CN" altLang="en-US" dirty="0" smtClean="0">
                <a:latin typeface="+mn-ea"/>
                <a:sym typeface="+mn-ea"/>
              </a:rPr>
              <a:t>饿死。</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500"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anim calcmode="lin" valueType="num">
                                      <p:cBhvr>
                                        <p:cTn id="23" dur="500" fill="hold"/>
                                        <p:tgtEl>
                                          <p:spTgt spid="18"/>
                                        </p:tgtEl>
                                        <p:attrNameLst>
                                          <p:attrName>ppt_x</p:attrName>
                                        </p:attrNameLst>
                                      </p:cBhvr>
                                      <p:tavLst>
                                        <p:tav tm="0">
                                          <p:val>
                                            <p:strVal val="#ppt_x"/>
                                          </p:val>
                                        </p:tav>
                                        <p:tav tm="100000">
                                          <p:val>
                                            <p:strVal val="#ppt_x"/>
                                          </p:val>
                                        </p:tav>
                                      </p:tavLst>
                                    </p:anim>
                                    <p:anim calcmode="lin" valueType="num">
                                      <p:cBhvr>
                                        <p:cTn id="24" dur="5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500"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ppt_x</p:attrName>
                                        </p:attrNameLst>
                                      </p:cBhvr>
                                      <p:tavLst>
                                        <p:tav tm="0">
                                          <p:val>
                                            <p:strVal val="#ppt_x"/>
                                          </p:val>
                                        </p:tav>
                                        <p:tav tm="100000">
                                          <p:val>
                                            <p:strVal val="#ppt_x"/>
                                          </p:val>
                                        </p:tav>
                                      </p:tavLst>
                                    </p:anim>
                                    <p:anim calcmode="lin" valueType="num">
                                      <p:cBhvr>
                                        <p:cTn id="30" dur="5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500"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18" grpId="0"/>
      <p:bldP spid="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349250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校园七大浪费行为 </a:t>
            </a:r>
            <a:endParaRPr lang="zh-CN" altLang="en-US" sz="3200" dirty="0">
              <a:solidFill>
                <a:schemeClr val="tx2"/>
              </a:solidFill>
              <a:latin typeface="+mn-ea"/>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035" y="3336925"/>
            <a:ext cx="3642995" cy="3642995"/>
          </a:xfrm>
          <a:prstGeom prst="rect">
            <a:avLst/>
          </a:prstGeom>
        </p:spPr>
      </p:pic>
      <p:sp>
        <p:nvSpPr>
          <p:cNvPr id="3" name="文本框 2"/>
          <p:cNvSpPr txBox="1"/>
          <p:nvPr/>
        </p:nvSpPr>
        <p:spPr>
          <a:xfrm>
            <a:off x="3643630" y="1525905"/>
            <a:ext cx="5351780" cy="4092575"/>
          </a:xfrm>
          <a:prstGeom prst="rect">
            <a:avLst/>
          </a:prstGeom>
          <a:noFill/>
        </p:spPr>
        <p:txBody>
          <a:bodyPr wrap="none" rtlCol="0" anchor="t">
            <a:spAutoFit/>
          </a:bodyPr>
          <a:p>
            <a:pPr marL="457200" indent="-457200" algn="l">
              <a:buFont typeface="+mj-lt"/>
              <a:buAutoNum type="arabicPeriod"/>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光 线 明 亮 时 仍 开 灯</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浪费用电</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浪 费 纸 张 （ 纸 张 只 使 用 一 面 ）</a:t>
            </a:r>
            <a:endParaRPr lang="en-US" altLang="zh-CN" sz="2000" dirty="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endParaRPr lang="en-US" altLang="zh-CN" sz="2000" dirty="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不 随 手 关 灯 和 电 扇 等 </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，浪费</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用电</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pPr marL="457200" indent="-457200" algn="l">
              <a:buFont typeface="+mj-lt"/>
              <a:buAutoNum type="arabicPeriod"/>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剩菜剩饭，</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浪 费 粮 食</a:t>
            </a:r>
            <a:endParaRPr lang="en-US" altLang="zh-CN" sz="2000" dirty="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endParaRPr lang="en-US" altLang="zh-CN" sz="2000" dirty="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大</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 量 使 用 一 次 性 用 品 </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，浪费</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物品</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pPr marL="457200" indent="-457200" algn="l">
              <a:buFont typeface="+mj-lt"/>
              <a:buAutoNum type="arabicPeriod"/>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肆 意 攀 比 高 消 费 </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，浪费</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物品</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a:buFont typeface="+mj-lt"/>
              <a:buAutoNum type="arabicPeriod"/>
            </a:pP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pPr marL="457200" indent="-457200" algn="l">
              <a:buFont typeface="+mj-lt"/>
              <a:buAutoNum type="arabicPeriod"/>
            </a:pPr>
            <a:r>
              <a:rPr lang="zh-CN" altLang="zh-CN" sz="2000" dirty="0" smtClean="0">
                <a:latin typeface="宋体" panose="02010600030101010101" pitchFamily="2" charset="-122"/>
                <a:ea typeface="宋体" panose="02010600030101010101" pitchFamily="2" charset="-122"/>
                <a:cs typeface="宋体" panose="02010600030101010101" pitchFamily="2" charset="-122"/>
                <a:sym typeface="+mn-ea"/>
              </a:rPr>
              <a:t>不</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关 紧 水 龙 </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头</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，浪费水资源</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fc23905322abe3e1faa119f939287537"/>
          <p:cNvPicPr>
            <a:picLocks noChangeAspect="1"/>
          </p:cNvPicPr>
          <p:nvPr/>
        </p:nvPicPr>
        <p:blipFill>
          <a:blip r:embed="rId1"/>
          <a:srcRect l="10458"/>
          <a:stretch>
            <a:fillRect/>
          </a:stretch>
        </p:blipFill>
        <p:spPr>
          <a:xfrm>
            <a:off x="-23495" y="4203065"/>
            <a:ext cx="3762375" cy="2782570"/>
          </a:xfrm>
          <a:prstGeom prst="rect">
            <a:avLst/>
          </a:prstGeom>
        </p:spPr>
      </p:pic>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4" name="组合 3"/>
          <p:cNvGrpSpPr/>
          <p:nvPr/>
        </p:nvGrpSpPr>
        <p:grpSpPr>
          <a:xfrm>
            <a:off x="2478405" y="2202815"/>
            <a:ext cx="7315835" cy="1657985"/>
            <a:chOff x="4061" y="3669"/>
            <a:chExt cx="11521" cy="2611"/>
          </a:xfrm>
        </p:grpSpPr>
        <p:grpSp>
          <p:nvGrpSpPr>
            <p:cNvPr id="5" name="组合 4"/>
            <p:cNvGrpSpPr/>
            <p:nvPr/>
          </p:nvGrpSpPr>
          <p:grpSpPr>
            <a:xfrm rot="16200000">
              <a:off x="8435" y="-705"/>
              <a:ext cx="2330" cy="11078"/>
              <a:chOff x="2734" y="1218"/>
              <a:chExt cx="2495" cy="4763"/>
            </a:xfrm>
          </p:grpSpPr>
          <p:sp>
            <p:nvSpPr>
              <p:cNvPr id="2" name="矩形 1"/>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98" y="1320"/>
                <a:ext cx="2168" cy="455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24" y="5144"/>
              <a:ext cx="1359" cy="1136"/>
            </a:xfrm>
            <a:prstGeom prst="rect">
              <a:avLst/>
            </a:prstGeom>
          </p:spPr>
        </p:pic>
        <p:sp>
          <p:nvSpPr>
            <p:cNvPr id="7" name="文本框 6"/>
            <p:cNvSpPr txBox="1"/>
            <p:nvPr/>
          </p:nvSpPr>
          <p:spPr>
            <a:xfrm>
              <a:off x="5906" y="4034"/>
              <a:ext cx="7388" cy="1598"/>
            </a:xfrm>
            <a:prstGeom prst="rect">
              <a:avLst/>
            </a:prstGeom>
            <a:noFill/>
          </p:spPr>
          <p:txBody>
            <a:bodyPr wrap="none" rtlCol="0" anchor="t">
              <a:spAutoFit/>
            </a:bodyPr>
            <a:p>
              <a:pPr algn="dist"/>
              <a:r>
                <a:rPr lang="en-US" altLang="zh-CN" sz="6000" b="1" spc="300" dirty="0" smtClean="0">
                  <a:solidFill>
                    <a:schemeClr val="tx2"/>
                  </a:solidFill>
                  <a:latin typeface="微软雅黑" panose="020B0503020204020204" charset="-122"/>
                  <a:ea typeface="微软雅黑" panose="020B0503020204020204" charset="-122"/>
                  <a:sym typeface="+mn-ea"/>
                </a:rPr>
                <a:t>1</a:t>
              </a:r>
              <a:r>
                <a:rPr lang="zh-CN" altLang="en-US" sz="6000" b="1" spc="300" dirty="0" smtClean="0">
                  <a:solidFill>
                    <a:schemeClr val="tx2"/>
                  </a:solidFill>
                  <a:latin typeface="微软雅黑" panose="020B0503020204020204" charset="-122"/>
                  <a:ea typeface="微软雅黑" panose="020B0503020204020204" charset="-122"/>
                  <a:sym typeface="+mn-ea"/>
                </a:rPr>
                <a:t>、浪费粮食</a:t>
              </a:r>
              <a:endParaRPr lang="zh-CN" altLang="en-US" sz="6000" b="1" spc="300" dirty="0" smtClean="0">
                <a:solidFill>
                  <a:schemeClr val="tx2"/>
                </a:solidFill>
                <a:latin typeface="微软雅黑" panose="020B0503020204020204" charset="-122"/>
                <a:ea typeface="微软雅黑" panose="020B0503020204020204" charset="-122"/>
                <a:sym typeface="+mn-ea"/>
              </a:endParaRPr>
            </a:p>
          </p:txBody>
        </p:sp>
      </p:grpSp>
      <p:sp>
        <p:nvSpPr>
          <p:cNvPr id="25" name="文本框 4"/>
          <p:cNvSpPr txBox="1"/>
          <p:nvPr/>
        </p:nvSpPr>
        <p:spPr>
          <a:xfrm>
            <a:off x="6078220" y="3987800"/>
            <a:ext cx="4103370" cy="398780"/>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latin typeface="+mn-ea"/>
              </a:rPr>
              <a:t>粒米虽小犹不易，莫把辛苦当儿戏</a:t>
            </a:r>
            <a:endParaRPr lang="zh-CN" altLang="en-US" sz="2000" dirty="0" smtClean="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63855"/>
            <a:ext cx="359854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我们先看一组数据：</a:t>
            </a:r>
            <a:endParaRPr lang="zh-CN" altLang="en-US" sz="3200" dirty="0">
              <a:solidFill>
                <a:schemeClr val="tx2"/>
              </a:solidFill>
              <a:latin typeface="+mn-ea"/>
            </a:endParaRPr>
          </a:p>
        </p:txBody>
      </p:sp>
      <p:grpSp>
        <p:nvGrpSpPr>
          <p:cNvPr id="3" name="组合 2"/>
          <p:cNvGrpSpPr/>
          <p:nvPr/>
        </p:nvGrpSpPr>
        <p:grpSpPr>
          <a:xfrm>
            <a:off x="1147445" y="1365250"/>
            <a:ext cx="457200" cy="4104005"/>
            <a:chOff x="3475" y="2169"/>
            <a:chExt cx="720" cy="6463"/>
          </a:xfrm>
        </p:grpSpPr>
        <p:cxnSp>
          <p:nvCxnSpPr>
            <p:cNvPr id="9" name="直接连接符 8"/>
            <p:cNvCxnSpPr/>
            <p:nvPr/>
          </p:nvCxnSpPr>
          <p:spPr>
            <a:xfrm>
              <a:off x="3835" y="2169"/>
              <a:ext cx="0" cy="6463"/>
            </a:xfrm>
            <a:prstGeom prst="line">
              <a:avLst/>
            </a:prstGeom>
            <a:ln>
              <a:solidFill>
                <a:srgbClr val="2E3E4E"/>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bwMode="auto">
            <a:xfrm rot="2700000">
              <a:off x="3473" y="6243"/>
              <a:ext cx="723" cy="7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bwMode="auto">
            <a:xfrm rot="2700000">
              <a:off x="3475" y="3104"/>
              <a:ext cx="720" cy="720"/>
            </a:xfrm>
            <a:prstGeom prst="rect">
              <a:avLst/>
            </a:prstGeom>
            <a:solidFill>
              <a:schemeClr val="tx2"/>
            </a:solidFill>
            <a:ln>
              <a:solidFill>
                <a:srgbClr val="2E3E4E"/>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4" name="组合 3"/>
          <p:cNvGrpSpPr/>
          <p:nvPr/>
        </p:nvGrpSpPr>
        <p:grpSpPr>
          <a:xfrm>
            <a:off x="125095" y="4689475"/>
            <a:ext cx="2095500" cy="1962150"/>
            <a:chOff x="684286" y="1387328"/>
            <a:chExt cx="4023176" cy="3767523"/>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286" y="1387328"/>
              <a:ext cx="4023176" cy="3767523"/>
            </a:xfrm>
            <a:prstGeom prst="rect">
              <a:avLst/>
            </a:prstGeom>
          </p:spPr>
        </p:pic>
        <p:sp>
          <p:nvSpPr>
            <p:cNvPr id="5" name="椭圆 4"/>
            <p:cNvSpPr/>
            <p:nvPr/>
          </p:nvSpPr>
          <p:spPr>
            <a:xfrm rot="1024128">
              <a:off x="880164" y="3177321"/>
              <a:ext cx="713029" cy="4823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rot="1024128">
              <a:off x="1194989" y="3207733"/>
              <a:ext cx="679369" cy="4823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1745615" y="1660525"/>
            <a:ext cx="9124315" cy="1198880"/>
          </a:xfrm>
          <a:prstGeom prst="rect">
            <a:avLst/>
          </a:prstGeom>
          <a:noFill/>
        </p:spPr>
        <p:txBody>
          <a:bodyPr wrap="square" rtlCol="0" anchor="t">
            <a:spAutoFit/>
          </a:bodyPr>
          <a:p>
            <a:r>
              <a:rPr lang="zh-CN" altLang="en-US" dirty="0">
                <a:latin typeface="+mn-ea"/>
                <a:sym typeface="+mn-ea"/>
              </a:rPr>
              <a:t>联合国报告指出，全球饥饿人口数量的人口在 </a:t>
            </a:r>
            <a:r>
              <a:rPr lang="en-US" altLang="zh-CN" dirty="0">
                <a:latin typeface="+mn-ea"/>
                <a:sym typeface="+mn-ea"/>
              </a:rPr>
              <a:t>2016 </a:t>
            </a:r>
            <a:r>
              <a:rPr lang="zh-CN" altLang="en-US" dirty="0">
                <a:latin typeface="+mn-ea"/>
                <a:sym typeface="+mn-ea"/>
              </a:rPr>
              <a:t>年有 </a:t>
            </a:r>
            <a:r>
              <a:rPr lang="en-US" altLang="zh-CN" dirty="0">
                <a:latin typeface="+mn-ea"/>
                <a:sym typeface="+mn-ea"/>
              </a:rPr>
              <a:t>8.15 </a:t>
            </a:r>
            <a:r>
              <a:rPr lang="zh-CN" altLang="en-US" dirty="0">
                <a:latin typeface="+mn-ea"/>
                <a:sym typeface="+mn-ea"/>
              </a:rPr>
              <a:t>亿，占全球人口的 </a:t>
            </a:r>
            <a:r>
              <a:rPr lang="en-US" altLang="zh-CN" dirty="0">
                <a:latin typeface="+mn-ea"/>
                <a:sym typeface="+mn-ea"/>
              </a:rPr>
              <a:t>11% </a:t>
            </a:r>
            <a:r>
              <a:rPr lang="zh-CN" altLang="en-US" dirty="0">
                <a:latin typeface="+mn-ea"/>
                <a:sym typeface="+mn-ea"/>
              </a:rPr>
              <a:t>，这比 </a:t>
            </a:r>
            <a:r>
              <a:rPr lang="en-US" altLang="zh-CN" dirty="0">
                <a:latin typeface="+mn-ea"/>
                <a:sym typeface="+mn-ea"/>
              </a:rPr>
              <a:t>2015 </a:t>
            </a:r>
            <a:r>
              <a:rPr lang="zh-CN" altLang="en-US" dirty="0">
                <a:latin typeface="+mn-ea"/>
                <a:sym typeface="+mn-ea"/>
              </a:rPr>
              <a:t>年多出了 </a:t>
            </a:r>
            <a:r>
              <a:rPr lang="en-US" altLang="zh-CN" dirty="0">
                <a:latin typeface="+mn-ea"/>
                <a:sym typeface="+mn-ea"/>
              </a:rPr>
              <a:t>3800 </a:t>
            </a:r>
            <a:r>
              <a:rPr lang="zh-CN" altLang="en-US" dirty="0">
                <a:latin typeface="+mn-ea"/>
                <a:sym typeface="+mn-ea"/>
              </a:rPr>
              <a:t>万；大约 </a:t>
            </a:r>
            <a:r>
              <a:rPr lang="en-US" altLang="zh-CN" dirty="0">
                <a:latin typeface="+mn-ea"/>
                <a:sym typeface="+mn-ea"/>
              </a:rPr>
              <a:t>1.55 </a:t>
            </a:r>
            <a:r>
              <a:rPr lang="zh-CN" altLang="en-US" dirty="0">
                <a:latin typeface="+mn-ea"/>
                <a:sym typeface="+mn-ea"/>
              </a:rPr>
              <a:t>亿有 </a:t>
            </a:r>
            <a:r>
              <a:rPr lang="en-US" altLang="zh-CN" dirty="0">
                <a:latin typeface="+mn-ea"/>
                <a:sym typeface="+mn-ea"/>
              </a:rPr>
              <a:t>5 </a:t>
            </a:r>
            <a:r>
              <a:rPr lang="zh-CN" altLang="en-US" dirty="0">
                <a:latin typeface="+mn-ea"/>
                <a:sym typeface="+mn-ea"/>
              </a:rPr>
              <a:t>岁以下的儿童发育迟缓，而 </a:t>
            </a:r>
            <a:r>
              <a:rPr lang="en-US" altLang="zh-CN" dirty="0">
                <a:latin typeface="+mn-ea"/>
                <a:sym typeface="+mn-ea"/>
              </a:rPr>
              <a:t>5200 </a:t>
            </a:r>
            <a:r>
              <a:rPr lang="zh-CN" altLang="en-US" dirty="0">
                <a:latin typeface="+mn-ea"/>
                <a:sym typeface="+mn-ea"/>
              </a:rPr>
              <a:t>万儿童消瘦和营养不良；全球饥饿人口总数 </a:t>
            </a:r>
            <a:r>
              <a:rPr lang="en-US" altLang="zh-CN" dirty="0">
                <a:latin typeface="+mn-ea"/>
                <a:sym typeface="+mn-ea"/>
              </a:rPr>
              <a:t>8.15 </a:t>
            </a:r>
            <a:r>
              <a:rPr lang="zh-CN" altLang="en-US" dirty="0">
                <a:latin typeface="+mn-ea"/>
                <a:sym typeface="+mn-ea"/>
              </a:rPr>
              <a:t>亿人当中，亚洲占了 </a:t>
            </a:r>
            <a:r>
              <a:rPr lang="en-US" altLang="zh-CN" dirty="0">
                <a:latin typeface="+mn-ea"/>
                <a:sym typeface="+mn-ea"/>
              </a:rPr>
              <a:t>5.2 </a:t>
            </a:r>
            <a:r>
              <a:rPr lang="zh-CN" altLang="en-US" dirty="0">
                <a:latin typeface="+mn-ea"/>
                <a:sym typeface="+mn-ea"/>
              </a:rPr>
              <a:t>亿，非洲占 </a:t>
            </a:r>
            <a:r>
              <a:rPr lang="en-US" altLang="zh-CN" dirty="0">
                <a:latin typeface="+mn-ea"/>
                <a:sym typeface="+mn-ea"/>
              </a:rPr>
              <a:t>2.43</a:t>
            </a:r>
            <a:r>
              <a:rPr lang="zh-CN" altLang="en-US" dirty="0">
                <a:latin typeface="+mn-ea"/>
                <a:sym typeface="+mn-ea"/>
              </a:rPr>
              <a:t>亿</a:t>
            </a:r>
            <a:endParaRPr lang="zh-CN" altLang="en-US"/>
          </a:p>
        </p:txBody>
      </p:sp>
      <p:sp>
        <p:nvSpPr>
          <p:cNvPr id="11" name="文本框 10"/>
          <p:cNvSpPr txBox="1"/>
          <p:nvPr/>
        </p:nvSpPr>
        <p:spPr>
          <a:xfrm>
            <a:off x="1745615" y="3878580"/>
            <a:ext cx="9124315" cy="645160"/>
          </a:xfrm>
          <a:prstGeom prst="rect">
            <a:avLst/>
          </a:prstGeom>
          <a:noFill/>
        </p:spPr>
        <p:txBody>
          <a:bodyPr wrap="square" rtlCol="0" anchor="t">
            <a:spAutoFit/>
          </a:bodyPr>
          <a:p>
            <a:r>
              <a:rPr dirty="0">
                <a:latin typeface="宋体" panose="02010600030101010101" pitchFamily="2" charset="-122"/>
                <a:ea typeface="宋体" panose="02010600030101010101" pitchFamily="2" charset="-122"/>
                <a:cs typeface="宋体" panose="02010600030101010101" pitchFamily="2" charset="-122"/>
                <a:sym typeface="+mn-ea"/>
              </a:rPr>
              <a:t>中国目前的贫困线是2008年确定的,农村(人均纯收入)贫困标准为1196元,农村贫困人口为4007万人.2009年继续实施上述标准,统计局测算,2017年年末农村贫困人口为3597万人.</a:t>
            </a:r>
            <a:endParaRPr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7"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52425"/>
            <a:ext cx="477647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再来看看我们都做了什么：</a:t>
            </a:r>
            <a:endParaRPr lang="zh-CN" altLang="en-US" sz="3200" dirty="0">
              <a:solidFill>
                <a:schemeClr val="tx2"/>
              </a:solidFill>
              <a:latin typeface="+mn-ea"/>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8825" y="2783205"/>
            <a:ext cx="3369310" cy="3465830"/>
          </a:xfrm>
          <a:prstGeom prst="rect">
            <a:avLst/>
          </a:prstGeom>
        </p:spPr>
      </p:pic>
      <p:sp>
        <p:nvSpPr>
          <p:cNvPr id="235" name="云形标注"/>
          <p:cNvSpPr/>
          <p:nvPr/>
        </p:nvSpPr>
        <p:spPr>
          <a:xfrm>
            <a:off x="4422140" y="1365250"/>
            <a:ext cx="5131435" cy="3540125"/>
          </a:xfrm>
          <a:custGeom>
            <a:avLst/>
            <a:gdLst>
              <a:gd name="connsiteX0" fmla="*/ 273631 w 7221640"/>
              <a:gd name="connsiteY0" fmla="*/ 6192688 h 6408712"/>
              <a:gd name="connsiteX1" fmla="*/ 403246 w 7221640"/>
              <a:gd name="connsiteY1" fmla="*/ 6300700 h 6408712"/>
              <a:gd name="connsiteX2" fmla="*/ 273631 w 7221640"/>
              <a:gd name="connsiteY2" fmla="*/ 6408712 h 6408712"/>
              <a:gd name="connsiteX3" fmla="*/ 144016 w 7221640"/>
              <a:gd name="connsiteY3" fmla="*/ 6300700 h 6408712"/>
              <a:gd name="connsiteX4" fmla="*/ 273631 w 7221640"/>
              <a:gd name="connsiteY4" fmla="*/ 6192688 h 6408712"/>
              <a:gd name="connsiteX5" fmla="*/ 720080 w 7221640"/>
              <a:gd name="connsiteY5" fmla="*/ 5633983 h 6408712"/>
              <a:gd name="connsiteX6" fmla="*/ 936104 w 7221640"/>
              <a:gd name="connsiteY6" fmla="*/ 5814003 h 6408712"/>
              <a:gd name="connsiteX7" fmla="*/ 720080 w 7221640"/>
              <a:gd name="connsiteY7" fmla="*/ 5994023 h 6408712"/>
              <a:gd name="connsiteX8" fmla="*/ 504056 w 7221640"/>
              <a:gd name="connsiteY8" fmla="*/ 5814003 h 6408712"/>
              <a:gd name="connsiteX9" fmla="*/ 720080 w 7221640"/>
              <a:gd name="connsiteY9" fmla="*/ 5633983 h 6408712"/>
              <a:gd name="connsiteX10" fmla="*/ 1296144 w 7221640"/>
              <a:gd name="connsiteY10" fmla="*/ 4752528 h 6408712"/>
              <a:gd name="connsiteX11" fmla="*/ 1728193 w 7221640"/>
              <a:gd name="connsiteY11" fmla="*/ 5112568 h 6408712"/>
              <a:gd name="connsiteX12" fmla="*/ 1296144 w 7221640"/>
              <a:gd name="connsiteY12" fmla="*/ 5472608 h 6408712"/>
              <a:gd name="connsiteX13" fmla="*/ 864096 w 7221640"/>
              <a:gd name="connsiteY13" fmla="*/ 5112568 h 6408712"/>
              <a:gd name="connsiteX14" fmla="*/ 1296144 w 7221640"/>
              <a:gd name="connsiteY14" fmla="*/ 4752528 h 6408712"/>
              <a:gd name="connsiteX15" fmla="*/ 3966529 w 7221640"/>
              <a:gd name="connsiteY15" fmla="*/ 0 h 6408712"/>
              <a:gd name="connsiteX16" fmla="*/ 6044856 w 7221640"/>
              <a:gd name="connsiteY16" fmla="*/ 1859443 h 6408712"/>
              <a:gd name="connsiteX17" fmla="*/ 6016461 w 7221640"/>
              <a:gd name="connsiteY17" fmla="*/ 2153116 h 6408712"/>
              <a:gd name="connsiteX18" fmla="*/ 7221640 w 7221640"/>
              <a:gd name="connsiteY18" fmla="*/ 3272698 h 6408712"/>
              <a:gd name="connsiteX19" fmla="*/ 6274866 w 7221640"/>
              <a:gd name="connsiteY19" fmla="*/ 4337852 h 6408712"/>
              <a:gd name="connsiteX20" fmla="*/ 5864215 w 7221640"/>
              <a:gd name="connsiteY20" fmla="*/ 4411133 h 6408712"/>
              <a:gd name="connsiteX21" fmla="*/ 5779539 w 7221640"/>
              <a:gd name="connsiteY21" fmla="*/ 4411133 h 6408712"/>
              <a:gd name="connsiteX22" fmla="*/ 1623088 w 7221640"/>
              <a:gd name="connsiteY22" fmla="*/ 4411133 h 6408712"/>
              <a:gd name="connsiteX23" fmla="*/ 1442101 w 7221640"/>
              <a:gd name="connsiteY23" fmla="*/ 4411133 h 6408712"/>
              <a:gd name="connsiteX24" fmla="*/ 0 w 7221640"/>
              <a:gd name="connsiteY24" fmla="*/ 3272698 h 6408712"/>
              <a:gd name="connsiteX25" fmla="*/ 864383 w 7221640"/>
              <a:gd name="connsiteY25" fmla="*/ 2230755 h 6408712"/>
              <a:gd name="connsiteX26" fmla="*/ 1344226 w 7221640"/>
              <a:gd name="connsiteY26" fmla="*/ 1631017 h 6408712"/>
              <a:gd name="connsiteX27" fmla="*/ 1513328 w 7221640"/>
              <a:gd name="connsiteY27" fmla="*/ 1599886 h 6408712"/>
              <a:gd name="connsiteX28" fmla="*/ 1898454 w 7221640"/>
              <a:gd name="connsiteY28" fmla="*/ 1677813 h 6408712"/>
              <a:gd name="connsiteX29" fmla="*/ 3966529 w 7221640"/>
              <a:gd name="connsiteY29" fmla="*/ 0 h 6408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221640" h="6408712">
                <a:moveTo>
                  <a:pt x="273631" y="6192688"/>
                </a:moveTo>
                <a:cubicBezTo>
                  <a:pt x="345215" y="6192688"/>
                  <a:pt x="403246" y="6241047"/>
                  <a:pt x="403246" y="6300700"/>
                </a:cubicBezTo>
                <a:cubicBezTo>
                  <a:pt x="403246" y="6360353"/>
                  <a:pt x="345215" y="6408712"/>
                  <a:pt x="273631" y="6408712"/>
                </a:cubicBezTo>
                <a:cubicBezTo>
                  <a:pt x="202047" y="6408712"/>
                  <a:pt x="144016" y="6360353"/>
                  <a:pt x="144016" y="6300700"/>
                </a:cubicBezTo>
                <a:cubicBezTo>
                  <a:pt x="144016" y="6241047"/>
                  <a:pt x="202047" y="6192688"/>
                  <a:pt x="273631" y="6192688"/>
                </a:cubicBezTo>
                <a:close/>
                <a:moveTo>
                  <a:pt x="720080" y="5633983"/>
                </a:moveTo>
                <a:cubicBezTo>
                  <a:pt x="839387" y="5633983"/>
                  <a:pt x="936104" y="5714581"/>
                  <a:pt x="936104" y="5814003"/>
                </a:cubicBezTo>
                <a:cubicBezTo>
                  <a:pt x="936104" y="5913425"/>
                  <a:pt x="839387" y="5994023"/>
                  <a:pt x="720080" y="5994023"/>
                </a:cubicBezTo>
                <a:cubicBezTo>
                  <a:pt x="600773" y="5994023"/>
                  <a:pt x="504056" y="5913425"/>
                  <a:pt x="504056" y="5814003"/>
                </a:cubicBezTo>
                <a:cubicBezTo>
                  <a:pt x="504056" y="5714581"/>
                  <a:pt x="600773" y="5633983"/>
                  <a:pt x="720080" y="5633983"/>
                </a:cubicBezTo>
                <a:close/>
                <a:moveTo>
                  <a:pt x="1296144" y="4752528"/>
                </a:moveTo>
                <a:cubicBezTo>
                  <a:pt x="1534759" y="4752528"/>
                  <a:pt x="1728193" y="4913723"/>
                  <a:pt x="1728193" y="5112568"/>
                </a:cubicBezTo>
                <a:cubicBezTo>
                  <a:pt x="1728193" y="5311413"/>
                  <a:pt x="1534759" y="5472608"/>
                  <a:pt x="1296144" y="5472608"/>
                </a:cubicBezTo>
                <a:cubicBezTo>
                  <a:pt x="1057530" y="5472608"/>
                  <a:pt x="864096" y="5311413"/>
                  <a:pt x="864096" y="5112568"/>
                </a:cubicBezTo>
                <a:cubicBezTo>
                  <a:pt x="864096" y="4913723"/>
                  <a:pt x="1057530" y="4752528"/>
                  <a:pt x="1296144" y="4752528"/>
                </a:cubicBezTo>
                <a:close/>
                <a:moveTo>
                  <a:pt x="3966529" y="0"/>
                </a:moveTo>
                <a:cubicBezTo>
                  <a:pt x="5114352" y="0"/>
                  <a:pt x="6044856" y="832504"/>
                  <a:pt x="6044856" y="1859443"/>
                </a:cubicBezTo>
                <a:cubicBezTo>
                  <a:pt x="6044856" y="1959497"/>
                  <a:pt x="6036024" y="2057708"/>
                  <a:pt x="6016461" y="2153116"/>
                </a:cubicBezTo>
                <a:cubicBezTo>
                  <a:pt x="6700482" y="2239030"/>
                  <a:pt x="7221640" y="2707824"/>
                  <a:pt x="7221640" y="3272698"/>
                </a:cubicBezTo>
                <a:cubicBezTo>
                  <a:pt x="7221640" y="3763638"/>
                  <a:pt x="6828000" y="4181987"/>
                  <a:pt x="6274866" y="4337852"/>
                </a:cubicBezTo>
                <a:cubicBezTo>
                  <a:pt x="6148538" y="4385349"/>
                  <a:pt x="6009751" y="4411133"/>
                  <a:pt x="5864215" y="4411133"/>
                </a:cubicBezTo>
                <a:lnTo>
                  <a:pt x="5779539" y="4411133"/>
                </a:lnTo>
                <a:lnTo>
                  <a:pt x="1623088" y="4411133"/>
                </a:lnTo>
                <a:lnTo>
                  <a:pt x="1442101" y="4411133"/>
                </a:lnTo>
                <a:cubicBezTo>
                  <a:pt x="645653" y="4411133"/>
                  <a:pt x="0" y="3901436"/>
                  <a:pt x="0" y="3272698"/>
                </a:cubicBezTo>
                <a:cubicBezTo>
                  <a:pt x="0" y="2806304"/>
                  <a:pt x="355272" y="2405416"/>
                  <a:pt x="864383" y="2230755"/>
                </a:cubicBezTo>
                <a:cubicBezTo>
                  <a:pt x="911564" y="1943620"/>
                  <a:pt x="1082327" y="1714243"/>
                  <a:pt x="1344226" y="1631017"/>
                </a:cubicBezTo>
                <a:cubicBezTo>
                  <a:pt x="1399423" y="1613479"/>
                  <a:pt x="1456059" y="1603265"/>
                  <a:pt x="1513328" y="1599886"/>
                </a:cubicBezTo>
                <a:cubicBezTo>
                  <a:pt x="1642027" y="1592274"/>
                  <a:pt x="1773951" y="1619161"/>
                  <a:pt x="1898454" y="1677813"/>
                </a:cubicBezTo>
                <a:cubicBezTo>
                  <a:pt x="2000054" y="736088"/>
                  <a:pt x="2887216" y="0"/>
                  <a:pt x="3966529" y="0"/>
                </a:cubicBezTo>
                <a:close/>
              </a:path>
            </a:pathLst>
          </a:custGeom>
          <a:noFill/>
          <a:ln>
            <a:solidFill>
              <a:schemeClr val="tx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540000" rIns="540000" bIns="36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rgbClr val="FFFFFF"/>
              </a:solidFill>
            </a:endParaRPr>
          </a:p>
        </p:txBody>
      </p:sp>
      <p:sp>
        <p:nvSpPr>
          <p:cNvPr id="2" name="矩形 1"/>
          <p:cNvSpPr/>
          <p:nvPr/>
        </p:nvSpPr>
        <p:spPr>
          <a:xfrm>
            <a:off x="5022850" y="1828800"/>
            <a:ext cx="420560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dirty="0">
                <a:solidFill>
                  <a:srgbClr val="191919"/>
                </a:solidFill>
                <a:latin typeface="+mn-ea"/>
              </a:rPr>
              <a:t>中国人每年在餐桌上</a:t>
            </a:r>
            <a:endParaRPr lang="zh-CN" altLang="en-US" sz="2000" dirty="0">
              <a:solidFill>
                <a:srgbClr val="191919"/>
              </a:solidFill>
              <a:latin typeface="+mn-ea"/>
            </a:endParaRPr>
          </a:p>
          <a:p>
            <a:pPr algn="ctr">
              <a:lnSpc>
                <a:spcPct val="150000"/>
              </a:lnSpc>
            </a:pPr>
            <a:r>
              <a:rPr lang="zh-CN" altLang="en-US" sz="2000" dirty="0">
                <a:solidFill>
                  <a:srgbClr val="191919"/>
                </a:solidFill>
                <a:latin typeface="+mn-ea"/>
              </a:rPr>
              <a:t>浪费的粮食价值高达</a:t>
            </a:r>
            <a:r>
              <a:rPr lang="en-US" altLang="zh-CN" sz="2000" dirty="0">
                <a:solidFill>
                  <a:srgbClr val="191919"/>
                </a:solidFill>
                <a:latin typeface="+mn-ea"/>
              </a:rPr>
              <a:t>2000</a:t>
            </a:r>
            <a:r>
              <a:rPr lang="zh-CN" altLang="en-US" sz="2000" dirty="0">
                <a:solidFill>
                  <a:srgbClr val="191919"/>
                </a:solidFill>
                <a:latin typeface="+mn-ea"/>
              </a:rPr>
              <a:t>亿元，</a:t>
            </a:r>
            <a:endParaRPr lang="zh-CN" altLang="en-US" sz="2000" dirty="0">
              <a:solidFill>
                <a:srgbClr val="191919"/>
              </a:solidFill>
              <a:latin typeface="+mn-ea"/>
            </a:endParaRPr>
          </a:p>
          <a:p>
            <a:pPr algn="ctr">
              <a:lnSpc>
                <a:spcPct val="150000"/>
              </a:lnSpc>
            </a:pPr>
            <a:r>
              <a:rPr lang="zh-CN" altLang="en-US" sz="2000" dirty="0">
                <a:solidFill>
                  <a:srgbClr val="191919"/>
                </a:solidFill>
                <a:latin typeface="+mn-ea"/>
              </a:rPr>
              <a:t>被倒掉的食物相当于</a:t>
            </a:r>
            <a:r>
              <a:rPr lang="en-US" altLang="zh-CN" sz="2000" dirty="0">
                <a:solidFill>
                  <a:srgbClr val="191919"/>
                </a:solidFill>
                <a:latin typeface="+mn-ea"/>
              </a:rPr>
              <a:t>2</a:t>
            </a:r>
            <a:r>
              <a:rPr lang="zh-CN" altLang="en-US" sz="2000" dirty="0">
                <a:solidFill>
                  <a:srgbClr val="191919"/>
                </a:solidFill>
                <a:latin typeface="+mn-ea"/>
              </a:rPr>
              <a:t>亿多人一年</a:t>
            </a:r>
            <a:endParaRPr lang="zh-CN" altLang="en-US" sz="2000" dirty="0">
              <a:solidFill>
                <a:srgbClr val="191919"/>
              </a:solidFill>
              <a:latin typeface="+mn-ea"/>
            </a:endParaRPr>
          </a:p>
          <a:p>
            <a:pPr algn="ctr">
              <a:lnSpc>
                <a:spcPct val="150000"/>
              </a:lnSpc>
            </a:pPr>
            <a:r>
              <a:rPr lang="zh-CN" altLang="en-US" sz="2000" dirty="0">
                <a:solidFill>
                  <a:srgbClr val="191919"/>
                </a:solidFill>
                <a:latin typeface="+mn-ea"/>
              </a:rPr>
              <a:t>的</a:t>
            </a:r>
            <a:r>
              <a:rPr lang="zh-CN" altLang="en-US" sz="2000" dirty="0" smtClean="0">
                <a:solidFill>
                  <a:srgbClr val="191919"/>
                </a:solidFill>
                <a:latin typeface="+mn-ea"/>
              </a:rPr>
              <a:t>口粮。</a:t>
            </a:r>
            <a:endParaRPr lang="zh-CN" altLang="en-US" sz="2000" dirty="0" smtClean="0">
              <a:solidFill>
                <a:srgbClr val="191919"/>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500"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35"/>
                                        </p:tgtEl>
                                        <p:attrNameLst>
                                          <p:attrName>style.visibility</p:attrName>
                                        </p:attrNameLst>
                                      </p:cBhvr>
                                      <p:to>
                                        <p:strVal val="visible"/>
                                      </p:to>
                                    </p:set>
                                    <p:animEffect transition="in" filter="fade">
                                      <p:cBhvr>
                                        <p:cTn id="24" dur="500"/>
                                        <p:tgtEl>
                                          <p:spTgt spid="235"/>
                                        </p:tgtEl>
                                      </p:cBhvr>
                                    </p:animEffect>
                                  </p:childTnLst>
                                </p:cTn>
                              </p:par>
                            </p:childTnLst>
                          </p:cTn>
                        </p:par>
                        <p:par>
                          <p:cTn id="25" fill="hold">
                            <p:stCondLst>
                              <p:cond delay="2500"/>
                            </p:stCondLst>
                            <p:childTnLst>
                              <p:par>
                                <p:cTn id="26" presetID="6"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ircle(in)">
                                      <p:cBhvr>
                                        <p:cTn id="2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 grpId="0"/>
      <p:bldP spid="2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4" name="组合 3"/>
          <p:cNvGrpSpPr/>
          <p:nvPr/>
        </p:nvGrpSpPr>
        <p:grpSpPr>
          <a:xfrm>
            <a:off x="2478405" y="2202815"/>
            <a:ext cx="7316470" cy="1657985"/>
            <a:chOff x="4061" y="3669"/>
            <a:chExt cx="11522" cy="2611"/>
          </a:xfrm>
        </p:grpSpPr>
        <p:grpSp>
          <p:nvGrpSpPr>
            <p:cNvPr id="13" name="组合 12"/>
            <p:cNvGrpSpPr/>
            <p:nvPr/>
          </p:nvGrpSpPr>
          <p:grpSpPr>
            <a:xfrm rot="16200000">
              <a:off x="8435" y="-705"/>
              <a:ext cx="2330" cy="11078"/>
              <a:chOff x="2734" y="1218"/>
              <a:chExt cx="2495" cy="4763"/>
            </a:xfrm>
          </p:grpSpPr>
          <p:sp>
            <p:nvSpPr>
              <p:cNvPr id="16" name="矩形 15"/>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98" y="1320"/>
                <a:ext cx="2168" cy="455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24" y="5144"/>
              <a:ext cx="1359" cy="1136"/>
            </a:xfrm>
            <a:prstGeom prst="rect">
              <a:avLst/>
            </a:prstGeom>
          </p:spPr>
        </p:pic>
        <p:sp>
          <p:nvSpPr>
            <p:cNvPr id="20" name="文本框 19"/>
            <p:cNvSpPr txBox="1"/>
            <p:nvPr/>
          </p:nvSpPr>
          <p:spPr>
            <a:xfrm>
              <a:off x="5276" y="4034"/>
              <a:ext cx="8648" cy="1598"/>
            </a:xfrm>
            <a:prstGeom prst="rect">
              <a:avLst/>
            </a:prstGeom>
            <a:noFill/>
          </p:spPr>
          <p:txBody>
            <a:bodyPr wrap="none" rtlCol="0" anchor="t">
              <a:spAutoFit/>
            </a:bodyPr>
            <a:p>
              <a:pPr algn="dist"/>
              <a:r>
                <a:rPr lang="en-US" altLang="zh-CN" sz="6000" b="1" spc="300" dirty="0" smtClean="0">
                  <a:solidFill>
                    <a:schemeClr val="tx2"/>
                  </a:solidFill>
                  <a:latin typeface="微软雅黑" panose="020B0503020204020204" charset="-122"/>
                  <a:ea typeface="微软雅黑" panose="020B0503020204020204" charset="-122"/>
                  <a:sym typeface="+mn-ea"/>
                </a:rPr>
                <a:t>2</a:t>
              </a:r>
              <a:r>
                <a:rPr lang="zh-CN" altLang="en-US" sz="6000" b="1" spc="300" dirty="0" smtClean="0">
                  <a:solidFill>
                    <a:schemeClr val="tx2"/>
                  </a:solidFill>
                  <a:latin typeface="微软雅黑" panose="020B0503020204020204" charset="-122"/>
                  <a:ea typeface="微软雅黑" panose="020B0503020204020204" charset="-122"/>
                  <a:sym typeface="+mn-ea"/>
                </a:rPr>
                <a:t>、浪费水资源</a:t>
              </a:r>
              <a:endParaRPr lang="zh-CN" altLang="en-US" sz="6000" b="1" spc="300" dirty="0" smtClean="0">
                <a:solidFill>
                  <a:schemeClr val="tx2"/>
                </a:solidFill>
                <a:latin typeface="微软雅黑" panose="020B0503020204020204" charset="-122"/>
                <a:ea typeface="微软雅黑" panose="020B0503020204020204" charset="-122"/>
                <a:sym typeface="+mn-ea"/>
              </a:endParaRPr>
            </a:p>
          </p:txBody>
        </p:sp>
      </p:grpSp>
      <p:sp>
        <p:nvSpPr>
          <p:cNvPr id="25" name="文本框 4"/>
          <p:cNvSpPr txBox="1"/>
          <p:nvPr/>
        </p:nvSpPr>
        <p:spPr>
          <a:xfrm>
            <a:off x="6078220" y="3987800"/>
            <a:ext cx="4103370" cy="398780"/>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latin typeface="+mn-ea"/>
              </a:rPr>
              <a:t>不要让眼泪成为我们的最后一滴水</a:t>
            </a:r>
            <a:endParaRPr lang="zh-CN" altLang="en-US" sz="2000" dirty="0" smtClean="0">
              <a:latin typeface="+mn-ea"/>
            </a:endParaRPr>
          </a:p>
        </p:txBody>
      </p:sp>
      <p:pic>
        <p:nvPicPr>
          <p:cNvPr id="21" name="图片 20"/>
          <p:cNvPicPr>
            <a:picLocks noChangeAspect="1"/>
          </p:cNvPicPr>
          <p:nvPr/>
        </p:nvPicPr>
        <p:blipFill>
          <a:blip r:embed="rId5"/>
          <a:stretch>
            <a:fillRect/>
          </a:stretch>
        </p:blipFill>
        <p:spPr>
          <a:xfrm>
            <a:off x="-65405" y="3682365"/>
            <a:ext cx="3231515" cy="3231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5"/>
          <a:stretch>
            <a:fillRect/>
          </a:stretch>
        </p:blipFill>
        <p:spPr>
          <a:xfrm>
            <a:off x="2540" y="2308225"/>
            <a:ext cx="3231515" cy="3231515"/>
          </a:xfrm>
          <a:prstGeom prst="rect">
            <a:avLst/>
          </a:prstGeom>
        </p:spPr>
      </p:pic>
      <p:sp>
        <p:nvSpPr>
          <p:cNvPr id="3" name="矩形 2"/>
          <p:cNvSpPr/>
          <p:nvPr/>
        </p:nvSpPr>
        <p:spPr>
          <a:xfrm>
            <a:off x="2999740" y="1463040"/>
            <a:ext cx="7847965" cy="40309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a:buFont typeface="Wingdings" panose="05000000000000000000" charset="0"/>
              <a:buChar char="l"/>
            </a:pPr>
            <a:r>
              <a:rPr lang="zh-CN" altLang="en-US" sz="1600" dirty="0">
                <a:solidFill>
                  <a:srgbClr val="191919"/>
                </a:solidFill>
                <a:latin typeface="+mn-ea"/>
              </a:rPr>
              <a:t>我国是世界上用水最多的国家，同时也是水资源浪费最严重的国家之一。工业上，我国万元产值的耗水量是</a:t>
            </a:r>
            <a:r>
              <a:rPr lang="en-US" altLang="zh-CN" sz="1600" dirty="0">
                <a:solidFill>
                  <a:srgbClr val="191919"/>
                </a:solidFill>
                <a:latin typeface="+mn-ea"/>
              </a:rPr>
              <a:t>225</a:t>
            </a:r>
            <a:r>
              <a:rPr lang="zh-CN" altLang="en-US" sz="1600" dirty="0">
                <a:solidFill>
                  <a:srgbClr val="191919"/>
                </a:solidFill>
                <a:latin typeface="+mn-ea"/>
              </a:rPr>
              <a:t>立方米，生活用水中人们对水资源的毫不吝惜和肆无忌惮的浪费量却与工业用水相差不大。据统计，北京市仅一年的洗车耗水量，就相当于一个多昆明湖或</a:t>
            </a:r>
            <a:r>
              <a:rPr lang="en-US" altLang="zh-CN" sz="1600" dirty="0">
                <a:solidFill>
                  <a:srgbClr val="191919"/>
                </a:solidFill>
                <a:latin typeface="+mn-ea"/>
              </a:rPr>
              <a:t>6</a:t>
            </a:r>
            <a:r>
              <a:rPr lang="zh-CN" altLang="en-US" sz="1600" dirty="0">
                <a:solidFill>
                  <a:srgbClr val="191919"/>
                </a:solidFill>
                <a:latin typeface="+mn-ea"/>
              </a:rPr>
              <a:t>个北海的</a:t>
            </a:r>
            <a:r>
              <a:rPr lang="zh-CN" altLang="en-US" sz="1600" dirty="0" smtClean="0">
                <a:solidFill>
                  <a:srgbClr val="191919"/>
                </a:solidFill>
                <a:latin typeface="+mn-ea"/>
              </a:rPr>
              <a:t>蓄水量</a:t>
            </a:r>
            <a:endParaRPr lang="en-US" altLang="zh-CN" sz="1600" dirty="0" smtClean="0">
              <a:solidFill>
                <a:srgbClr val="191919"/>
              </a:solidFill>
              <a:latin typeface="+mn-ea"/>
            </a:endParaRPr>
          </a:p>
          <a:p>
            <a:pPr marL="342900" indent="-342900" algn="l">
              <a:buFont typeface="Wingdings" panose="05000000000000000000" charset="0"/>
              <a:buChar char="l"/>
            </a:pPr>
            <a:endParaRPr lang="en-US" altLang="zh-CN" sz="1600" dirty="0">
              <a:solidFill>
                <a:srgbClr val="191919"/>
              </a:solidFill>
              <a:latin typeface="+mn-ea"/>
            </a:endParaRPr>
          </a:p>
          <a:p>
            <a:pPr marL="342900" indent="-342900" algn="l">
              <a:buFont typeface="Wingdings" panose="05000000000000000000" charset="0"/>
              <a:buChar char="l"/>
            </a:pPr>
            <a:r>
              <a:rPr lang="zh-CN" altLang="en-US" sz="1600" dirty="0">
                <a:latin typeface="+mn-ea"/>
              </a:rPr>
              <a:t> 按 照 国 际 公 认 的 标 准 ， 人 均 水 资 源 低 于 </a:t>
            </a:r>
            <a:r>
              <a:rPr lang="en-US" altLang="zh-CN" sz="1600" dirty="0">
                <a:latin typeface="+mn-ea"/>
              </a:rPr>
              <a:t>3000 </a:t>
            </a:r>
            <a:r>
              <a:rPr lang="zh-CN" altLang="en-US" sz="1600" dirty="0">
                <a:latin typeface="+mn-ea"/>
              </a:rPr>
              <a:t>立 方 米 为 轻 度 缺 水 ； 人 均 水 资 源 低 于 </a:t>
            </a:r>
            <a:r>
              <a:rPr lang="en-US" altLang="zh-CN" sz="1600" dirty="0">
                <a:latin typeface="+mn-ea"/>
              </a:rPr>
              <a:t>2000 </a:t>
            </a:r>
            <a:r>
              <a:rPr lang="zh-CN" altLang="en-US" sz="1600" dirty="0">
                <a:latin typeface="+mn-ea"/>
              </a:rPr>
              <a:t>立 方 米 为 中 度 缺 水 ； 人 均 水 资 源 低 于 </a:t>
            </a:r>
            <a:r>
              <a:rPr lang="en-US" altLang="zh-CN" sz="1600" dirty="0">
                <a:latin typeface="+mn-ea"/>
              </a:rPr>
              <a:t>1000 </a:t>
            </a:r>
            <a:r>
              <a:rPr lang="zh-CN" altLang="en-US" sz="1600" dirty="0">
                <a:latin typeface="+mn-ea"/>
              </a:rPr>
              <a:t>立 方 米 为 严 重 缺 水 ； 人 均 水 资 源 低 于 </a:t>
            </a:r>
            <a:r>
              <a:rPr lang="en-US" altLang="zh-CN" sz="1600" dirty="0">
                <a:latin typeface="+mn-ea"/>
              </a:rPr>
              <a:t>500 </a:t>
            </a:r>
            <a:r>
              <a:rPr lang="zh-CN" altLang="en-US" sz="1600" dirty="0">
                <a:latin typeface="+mn-ea"/>
              </a:rPr>
              <a:t>立 方 米 为 极 度 缺 水 。 中 国 目 前 有 </a:t>
            </a:r>
            <a:r>
              <a:rPr lang="en-US" altLang="zh-CN" sz="1600" dirty="0">
                <a:latin typeface="+mn-ea"/>
              </a:rPr>
              <a:t>16 </a:t>
            </a:r>
            <a:r>
              <a:rPr lang="zh-CN" altLang="en-US" sz="1600" dirty="0">
                <a:latin typeface="+mn-ea"/>
              </a:rPr>
              <a:t>个 省 （ 区 、 市 ） 人 均 水 资 源 量 （ 不 包 括 过 境 水 ） 低 于 严 重 缺 水 线 ， 有 </a:t>
            </a:r>
            <a:r>
              <a:rPr lang="en-US" altLang="zh-CN" sz="1600" dirty="0">
                <a:latin typeface="+mn-ea"/>
              </a:rPr>
              <a:t>6 </a:t>
            </a:r>
            <a:r>
              <a:rPr lang="zh-CN" altLang="en-US" sz="1600" dirty="0">
                <a:latin typeface="+mn-ea"/>
              </a:rPr>
              <a:t>个 省 、 区 佇 夏 、 河 北 、 山 东 、 河 南 、 山 西 、 江 苏 ） 人 均 水 资 源 量 低 于 </a:t>
            </a:r>
            <a:r>
              <a:rPr lang="en-US" altLang="zh-CN" sz="1600" dirty="0">
                <a:latin typeface="+mn-ea"/>
              </a:rPr>
              <a:t>500 </a:t>
            </a:r>
            <a:r>
              <a:rPr lang="zh-CN" altLang="en-US" sz="1600" dirty="0">
                <a:latin typeface="+mn-ea"/>
              </a:rPr>
              <a:t>立 方 米 </a:t>
            </a:r>
            <a:r>
              <a:rPr lang="zh-CN" altLang="en-US" sz="1600" dirty="0" smtClean="0">
                <a:latin typeface="+mn-ea"/>
              </a:rPr>
              <a:t>。</a:t>
            </a:r>
            <a:endParaRPr lang="en-US" altLang="zh-CN" sz="1600" dirty="0" smtClean="0">
              <a:latin typeface="+mn-ea"/>
            </a:endParaRPr>
          </a:p>
          <a:p>
            <a:pPr marL="342900" indent="-342900" algn="l">
              <a:buFont typeface="Wingdings" panose="05000000000000000000" charset="0"/>
              <a:buChar char="l"/>
            </a:pPr>
            <a:endParaRPr lang="en-US" altLang="zh-CN" sz="1600" dirty="0">
              <a:latin typeface="+mn-ea"/>
            </a:endParaRPr>
          </a:p>
          <a:p>
            <a:pPr marL="342900" indent="-342900" algn="l">
              <a:buFont typeface="Wingdings" panose="05000000000000000000" charset="0"/>
              <a:buChar char="l"/>
            </a:pPr>
            <a:r>
              <a:rPr lang="zh-CN" altLang="en-US" sz="1600" dirty="0">
                <a:latin typeface="+mn-ea"/>
              </a:rPr>
              <a:t>一人一天的生活用水最低只需</a:t>
            </a:r>
            <a:r>
              <a:rPr lang="en-US" altLang="zh-CN" sz="1600" dirty="0">
                <a:latin typeface="+mn-ea"/>
              </a:rPr>
              <a:t>20</a:t>
            </a:r>
            <a:r>
              <a:rPr lang="zh-CN" altLang="en-US" sz="1600" dirty="0">
                <a:latin typeface="+mn-ea"/>
              </a:rPr>
              <a:t>升，但我们身边，多少人每天用水都在</a:t>
            </a:r>
            <a:r>
              <a:rPr lang="en-US" altLang="zh-CN" sz="1600" dirty="0">
                <a:latin typeface="+mn-ea"/>
              </a:rPr>
              <a:t>500</a:t>
            </a:r>
            <a:r>
              <a:rPr lang="zh-CN" altLang="en-US" sz="1600" dirty="0">
                <a:latin typeface="+mn-ea"/>
              </a:rPr>
              <a:t>升以上！预计到</a:t>
            </a:r>
            <a:r>
              <a:rPr lang="en-US" altLang="zh-CN" sz="1600" dirty="0">
                <a:latin typeface="+mn-ea"/>
              </a:rPr>
              <a:t>2030</a:t>
            </a:r>
            <a:r>
              <a:rPr lang="zh-CN" altLang="en-US" sz="1600" dirty="0">
                <a:latin typeface="+mn-ea"/>
              </a:rPr>
              <a:t>年，中国人口将增至</a:t>
            </a:r>
            <a:r>
              <a:rPr lang="en-US" altLang="zh-CN" sz="1600" dirty="0">
                <a:latin typeface="+mn-ea"/>
              </a:rPr>
              <a:t>16</a:t>
            </a:r>
            <a:r>
              <a:rPr lang="zh-CN" altLang="en-US" sz="1600" dirty="0">
                <a:latin typeface="+mn-ea"/>
              </a:rPr>
              <a:t>亿，人均水资源占用量将降到</a:t>
            </a:r>
            <a:r>
              <a:rPr lang="en-US" altLang="zh-CN" sz="1600" dirty="0">
                <a:latin typeface="+mn-ea"/>
              </a:rPr>
              <a:t>1760</a:t>
            </a:r>
            <a:r>
              <a:rPr lang="zh-CN" altLang="en-US" sz="1600" dirty="0">
                <a:latin typeface="+mn-ea"/>
              </a:rPr>
              <a:t>立</a:t>
            </a:r>
            <a:endParaRPr lang="zh-CN" altLang="en-US" sz="1600" dirty="0">
              <a:latin typeface="+mn-ea"/>
            </a:endParaRPr>
          </a:p>
          <a:p>
            <a:pPr indent="0" algn="l">
              <a:buFont typeface="Wingdings" panose="05000000000000000000" charset="0"/>
              <a:buNone/>
            </a:pPr>
            <a:r>
              <a:rPr lang="zh-CN" altLang="en-US" sz="1600" dirty="0">
                <a:latin typeface="+mn-ea"/>
              </a:rPr>
              <a:t>   方米，按国际标准将十分接近于‘用水紧张国家</a:t>
            </a:r>
            <a:endParaRPr lang="zh-CN" altLang="en-US" sz="16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4055" y="3182620"/>
            <a:ext cx="4201160" cy="4201160"/>
          </a:xfrm>
          <a:prstGeom prst="rect">
            <a:avLst/>
          </a:prstGeom>
        </p:spPr>
      </p:pic>
      <p:sp>
        <p:nvSpPr>
          <p:cNvPr id="4" name="文本框 3"/>
          <p:cNvSpPr txBox="1"/>
          <p:nvPr/>
        </p:nvSpPr>
        <p:spPr>
          <a:xfrm>
            <a:off x="1163320" y="363855"/>
            <a:ext cx="3134995"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九大浪费水现象</a:t>
            </a:r>
            <a:endParaRPr lang="zh-CN" altLang="en-US" sz="3200" dirty="0">
              <a:solidFill>
                <a:schemeClr val="tx2"/>
              </a:solidFill>
              <a:latin typeface="+mn-ea"/>
            </a:endParaRPr>
          </a:p>
        </p:txBody>
      </p:sp>
      <p:sp>
        <p:nvSpPr>
          <p:cNvPr id="5" name="文本框 6"/>
          <p:cNvSpPr txBox="1"/>
          <p:nvPr/>
        </p:nvSpPr>
        <p:spPr>
          <a:xfrm>
            <a:off x="2454775" y="1215484"/>
            <a:ext cx="5859780" cy="424624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50000"/>
              </a:lnSpc>
              <a:buFont typeface="Wingdings" panose="05000000000000000000" charset="0"/>
              <a:buChar char="u"/>
            </a:pPr>
            <a:r>
              <a:rPr lang="zh-CN" altLang="en-US" sz="2000" dirty="0" smtClean="0"/>
              <a:t>洗手洗脸涂肥皂时不关水龙头；</a:t>
            </a:r>
            <a:endParaRPr lang="en-US" altLang="zh-CN" sz="2000" dirty="0" smtClean="0"/>
          </a:p>
          <a:p>
            <a:pPr marL="342900" indent="-342900">
              <a:lnSpc>
                <a:spcPct val="150000"/>
              </a:lnSpc>
              <a:buFont typeface="Wingdings" panose="05000000000000000000" charset="0"/>
              <a:buChar char="u"/>
            </a:pPr>
            <a:r>
              <a:rPr lang="zh-CN" altLang="en-US" sz="2000" dirty="0" smtClean="0"/>
              <a:t>刷牙时不关水龙头；</a:t>
            </a:r>
            <a:endParaRPr lang="en-US" altLang="zh-CN" sz="2000" dirty="0" smtClean="0"/>
          </a:p>
          <a:p>
            <a:pPr marL="342900" indent="-342900">
              <a:lnSpc>
                <a:spcPct val="150000"/>
              </a:lnSpc>
              <a:buFont typeface="Wingdings" panose="05000000000000000000" charset="0"/>
              <a:buChar char="u"/>
            </a:pPr>
            <a:r>
              <a:rPr lang="zh-CN" altLang="en-US" sz="2000" dirty="0" smtClean="0"/>
              <a:t>洗衣服不用手搓，只用水冲，洗衣机水位过高；</a:t>
            </a:r>
            <a:endParaRPr lang="en-US" altLang="zh-CN" sz="2000" dirty="0" smtClean="0"/>
          </a:p>
          <a:p>
            <a:pPr marL="342900" indent="-342900">
              <a:lnSpc>
                <a:spcPct val="150000"/>
              </a:lnSpc>
              <a:buFont typeface="Wingdings" panose="05000000000000000000" charset="0"/>
              <a:buChar char="u"/>
            </a:pPr>
            <a:r>
              <a:rPr lang="zh-CN" altLang="en-US" sz="2000" dirty="0" smtClean="0"/>
              <a:t>随意开启消防水龙头用水；</a:t>
            </a:r>
            <a:endParaRPr lang="en-US" altLang="zh-CN" sz="2000" dirty="0" smtClean="0"/>
          </a:p>
          <a:p>
            <a:pPr marL="342900" indent="-342900">
              <a:lnSpc>
                <a:spcPct val="150000"/>
              </a:lnSpc>
              <a:buFont typeface="Wingdings" panose="05000000000000000000" charset="0"/>
              <a:buChar char="u"/>
            </a:pPr>
            <a:r>
              <a:rPr lang="zh-CN" altLang="en-US" sz="2000" dirty="0" smtClean="0"/>
              <a:t>用过量的水洗车，洗车水未循环使用；</a:t>
            </a:r>
            <a:endParaRPr lang="en-US" altLang="zh-CN" sz="2000" dirty="0" smtClean="0"/>
          </a:p>
          <a:p>
            <a:pPr marL="342900" indent="-342900">
              <a:lnSpc>
                <a:spcPct val="150000"/>
              </a:lnSpc>
              <a:buFont typeface="Wingdings" panose="05000000000000000000" charset="0"/>
              <a:buChar char="u"/>
            </a:pPr>
            <a:r>
              <a:rPr lang="zh-CN" altLang="en-US" sz="2000" dirty="0" smtClean="0"/>
              <a:t>用自来水冲洗街道，浇灌绿化植物；</a:t>
            </a:r>
            <a:endParaRPr lang="en-US" altLang="zh-CN" sz="2000" dirty="0" smtClean="0"/>
          </a:p>
          <a:p>
            <a:pPr marL="342900" indent="-342900">
              <a:lnSpc>
                <a:spcPct val="150000"/>
              </a:lnSpc>
              <a:buFont typeface="Wingdings" panose="05000000000000000000" charset="0"/>
              <a:buChar char="u"/>
            </a:pPr>
            <a:r>
              <a:rPr lang="zh-CN" altLang="en-US" sz="2000" dirty="0" smtClean="0"/>
              <a:t>在公共浴室洗完澡后“人离水未关”</a:t>
            </a:r>
            <a:endParaRPr lang="en-US" altLang="zh-CN" sz="2000" dirty="0" smtClean="0"/>
          </a:p>
          <a:p>
            <a:pPr marL="342900" indent="-342900">
              <a:lnSpc>
                <a:spcPct val="150000"/>
              </a:lnSpc>
              <a:buFont typeface="Wingdings" panose="05000000000000000000" charset="0"/>
              <a:buChar char="u"/>
            </a:pPr>
            <a:r>
              <a:rPr lang="zh-CN" altLang="en-US" sz="2000" dirty="0" smtClean="0"/>
              <a:t>自来水管漏水或者爆管，喂得到及时修理</a:t>
            </a:r>
            <a:endParaRPr lang="en-US" altLang="zh-CN" sz="2000" dirty="0" smtClean="0"/>
          </a:p>
          <a:p>
            <a:pPr marL="342900" indent="-342900">
              <a:lnSpc>
                <a:spcPct val="150000"/>
              </a:lnSpc>
              <a:buFont typeface="Wingdings" panose="05000000000000000000" charset="0"/>
              <a:buChar char="u"/>
            </a:pPr>
            <a:r>
              <a:rPr lang="zh-CN" altLang="en-US" sz="2000" dirty="0"/>
              <a:t>洗</a:t>
            </a:r>
            <a:r>
              <a:rPr lang="zh-CN" altLang="en-US" sz="2000" dirty="0" smtClean="0"/>
              <a:t>菜或者其他的时候使用“自来水冲洗法”</a:t>
            </a:r>
            <a:endParaRPr lang="zh-CN" altLang="en-US" sz="2000" dirty="0" smtClean="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4" name="组合 3"/>
          <p:cNvGrpSpPr/>
          <p:nvPr/>
        </p:nvGrpSpPr>
        <p:grpSpPr>
          <a:xfrm>
            <a:off x="2478405" y="2202815"/>
            <a:ext cx="7316470" cy="1657985"/>
            <a:chOff x="4061" y="3669"/>
            <a:chExt cx="11522" cy="2611"/>
          </a:xfrm>
        </p:grpSpPr>
        <p:grpSp>
          <p:nvGrpSpPr>
            <p:cNvPr id="13" name="组合 12"/>
            <p:cNvGrpSpPr/>
            <p:nvPr/>
          </p:nvGrpSpPr>
          <p:grpSpPr>
            <a:xfrm rot="16200000">
              <a:off x="8435" y="-705"/>
              <a:ext cx="2330" cy="11078"/>
              <a:chOff x="2734" y="1218"/>
              <a:chExt cx="2495" cy="4763"/>
            </a:xfrm>
          </p:grpSpPr>
          <p:sp>
            <p:nvSpPr>
              <p:cNvPr id="16" name="矩形 15"/>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98" y="1320"/>
                <a:ext cx="2168" cy="455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24" y="5144"/>
              <a:ext cx="1359" cy="1136"/>
            </a:xfrm>
            <a:prstGeom prst="rect">
              <a:avLst/>
            </a:prstGeom>
          </p:spPr>
        </p:pic>
        <p:sp>
          <p:nvSpPr>
            <p:cNvPr id="20" name="文本框 19"/>
            <p:cNvSpPr txBox="1"/>
            <p:nvPr/>
          </p:nvSpPr>
          <p:spPr>
            <a:xfrm>
              <a:off x="5906" y="4034"/>
              <a:ext cx="7388" cy="1598"/>
            </a:xfrm>
            <a:prstGeom prst="rect">
              <a:avLst/>
            </a:prstGeom>
            <a:noFill/>
          </p:spPr>
          <p:txBody>
            <a:bodyPr wrap="none" rtlCol="0" anchor="t">
              <a:spAutoFit/>
            </a:bodyPr>
            <a:p>
              <a:pPr algn="dist"/>
              <a:r>
                <a:rPr lang="en-US" altLang="zh-CN" sz="6000" b="1" spc="300" dirty="0" smtClean="0">
                  <a:solidFill>
                    <a:schemeClr val="tx2"/>
                  </a:solidFill>
                  <a:latin typeface="微软雅黑" panose="020B0503020204020204" charset="-122"/>
                  <a:ea typeface="微软雅黑" panose="020B0503020204020204" charset="-122"/>
                  <a:sym typeface="+mn-ea"/>
                </a:rPr>
                <a:t>3</a:t>
              </a:r>
              <a:r>
                <a:rPr lang="zh-CN" altLang="en-US" sz="6000" b="1" spc="300" dirty="0" smtClean="0">
                  <a:solidFill>
                    <a:schemeClr val="tx2"/>
                  </a:solidFill>
                  <a:latin typeface="微软雅黑" panose="020B0503020204020204" charset="-122"/>
                  <a:ea typeface="微软雅黑" panose="020B0503020204020204" charset="-122"/>
                  <a:sym typeface="+mn-ea"/>
                </a:rPr>
                <a:t>、浪费物品</a:t>
              </a:r>
              <a:endParaRPr lang="zh-CN" altLang="en-US" sz="6000" b="1" spc="300" dirty="0" smtClean="0">
                <a:solidFill>
                  <a:schemeClr val="tx2"/>
                </a:solidFill>
                <a:latin typeface="微软雅黑" panose="020B0503020204020204" charset="-122"/>
                <a:ea typeface="微软雅黑" panose="020B0503020204020204" charset="-122"/>
                <a:sym typeface="+mn-ea"/>
              </a:endParaRPr>
            </a:p>
          </p:txBody>
        </p:sp>
      </p:grpSp>
      <p:sp>
        <p:nvSpPr>
          <p:cNvPr id="25" name="文本框 4"/>
          <p:cNvSpPr txBox="1"/>
          <p:nvPr/>
        </p:nvSpPr>
        <p:spPr>
          <a:xfrm>
            <a:off x="7698105" y="3987800"/>
            <a:ext cx="2543810" cy="398780"/>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latin typeface="+mn-ea"/>
              </a:rPr>
              <a:t>反对浪费，厉行节约</a:t>
            </a:r>
            <a:endParaRPr lang="zh-CN" altLang="en-US" sz="2000" dirty="0" smtClean="0">
              <a:latin typeface="+mn-ea"/>
            </a:endParaRPr>
          </a:p>
        </p:txBody>
      </p:sp>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65" y="4624705"/>
            <a:ext cx="3142615" cy="2309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fc23905322abe3e1faa119f939287537"/>
          <p:cNvPicPr>
            <a:picLocks noChangeAspect="1"/>
          </p:cNvPicPr>
          <p:nvPr/>
        </p:nvPicPr>
        <p:blipFill>
          <a:blip r:embed="rId1"/>
          <a:srcRect l="10458"/>
          <a:stretch>
            <a:fillRect/>
          </a:stretch>
        </p:blipFill>
        <p:spPr>
          <a:xfrm>
            <a:off x="-23495" y="4203065"/>
            <a:ext cx="3762375" cy="2782570"/>
          </a:xfrm>
          <a:prstGeom prst="rect">
            <a:avLst/>
          </a:prstGeom>
        </p:spPr>
      </p:pic>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37" name="组合 36"/>
          <p:cNvGrpSpPr/>
          <p:nvPr/>
        </p:nvGrpSpPr>
        <p:grpSpPr>
          <a:xfrm>
            <a:off x="1808029" y="1005266"/>
            <a:ext cx="1321129" cy="2291019"/>
            <a:chOff x="3166" y="1622"/>
            <a:chExt cx="2573" cy="4460"/>
          </a:xfrm>
        </p:grpSpPr>
        <p:grpSp>
          <p:nvGrpSpPr>
            <p:cNvPr id="5" name="组合 4"/>
            <p:cNvGrpSpPr/>
            <p:nvPr/>
          </p:nvGrpSpPr>
          <p:grpSpPr>
            <a:xfrm>
              <a:off x="3166" y="1622"/>
              <a:ext cx="2248" cy="4292"/>
              <a:chOff x="2734" y="1218"/>
              <a:chExt cx="2495" cy="4763"/>
            </a:xfrm>
          </p:grpSpPr>
          <p:sp>
            <p:nvSpPr>
              <p:cNvPr id="2" name="矩形 1"/>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98" y="1432"/>
                <a:ext cx="2168" cy="43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17" y="1545"/>
                <a:ext cx="2391" cy="4096"/>
              </a:xfrm>
              <a:prstGeom prst="rect">
                <a:avLst/>
              </a:prstGeom>
              <a:noFill/>
            </p:spPr>
            <p:txBody>
              <a:bodyPr vert="eaVert" wrap="square" rtlCol="0">
                <a:spAutoFit/>
              </a:bodyPr>
              <a:lstStyle/>
              <a:p>
                <a:r>
                  <a:rPr lang="zh-CN" altLang="en-US" sz="6000" spc="600" dirty="0">
                    <a:latin typeface="禹卫书法行书简体" panose="02000603000000000000" pitchFamily="2" charset="-122"/>
                    <a:ea typeface="禹卫书法行书简体" panose="02000603000000000000" pitchFamily="2" charset="-122"/>
                  </a:rPr>
                  <a:t>目录</a:t>
                </a:r>
                <a:endParaRPr lang="zh-CN" altLang="en-US" sz="6000" spc="600" dirty="0">
                  <a:latin typeface="禹卫书法行书简体" panose="02000603000000000000" pitchFamily="2" charset="-122"/>
                  <a:ea typeface="禹卫书法行书简体" panose="02000603000000000000" pitchFamily="2" charset="-122"/>
                </a:endParaRPr>
              </a:p>
            </p:txBody>
          </p:sp>
        </p:gr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30" y="5154"/>
              <a:ext cx="1109" cy="928"/>
            </a:xfrm>
            <a:prstGeom prst="rect">
              <a:avLst/>
            </a:prstGeom>
          </p:spPr>
        </p:pic>
      </p:grpSp>
      <p:grpSp>
        <p:nvGrpSpPr>
          <p:cNvPr id="63" name="组合 62"/>
          <p:cNvGrpSpPr/>
          <p:nvPr/>
        </p:nvGrpSpPr>
        <p:grpSpPr>
          <a:xfrm>
            <a:off x="3767455" y="1536700"/>
            <a:ext cx="720090" cy="3117850"/>
            <a:chOff x="5933" y="2420"/>
            <a:chExt cx="1134" cy="4910"/>
          </a:xfrm>
        </p:grpSpPr>
        <p:sp>
          <p:nvSpPr>
            <p:cNvPr id="38" name="流程图: 接点 4"/>
            <p:cNvSpPr/>
            <p:nvPr/>
          </p:nvSpPr>
          <p:spPr>
            <a:xfrm>
              <a:off x="5933" y="2420"/>
              <a:ext cx="1134" cy="1134"/>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solidFill>
                  <a:latin typeface="禹卫书法行书简体" panose="02000603000000000000" pitchFamily="2" charset="-122"/>
                  <a:ea typeface="禹卫书法行书简体" panose="02000603000000000000" pitchFamily="2" charset="-122"/>
                </a:rPr>
                <a:t>一</a:t>
              </a:r>
              <a:endParaRPr lang="zh-CN" altLang="en-US" sz="3600" dirty="0">
                <a:solidFill>
                  <a:schemeClr val="tx1"/>
                </a:solidFill>
                <a:latin typeface="禹卫书法行书简体" panose="02000603000000000000" pitchFamily="2" charset="-122"/>
                <a:ea typeface="禹卫书法行书简体" panose="02000603000000000000" pitchFamily="2" charset="-122"/>
              </a:endParaRPr>
            </a:p>
          </p:txBody>
        </p:sp>
        <p:sp>
          <p:nvSpPr>
            <p:cNvPr id="42" name="文本框 41"/>
            <p:cNvSpPr txBox="1"/>
            <p:nvPr/>
          </p:nvSpPr>
          <p:spPr>
            <a:xfrm>
              <a:off x="5969" y="3884"/>
              <a:ext cx="1063" cy="3447"/>
            </a:xfrm>
            <a:prstGeom prst="rect">
              <a:avLst/>
            </a:prstGeom>
            <a:noFill/>
          </p:spPr>
          <p:txBody>
            <a:bodyPr vert="eaVert" wrap="square" rtlCol="0">
              <a:spAutoFit/>
            </a:bodyPr>
            <a:lstStyle/>
            <a:p>
              <a:pPr algn="ctr"/>
              <a:r>
                <a:rPr lang="zh-CN" altLang="en-US" sz="3200" b="1" dirty="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品  经  典</a:t>
              </a:r>
              <a:endParaRPr lang="zh-CN" altLang="en-US" sz="3200" b="1" dirty="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grpSp>
        <p:nvGrpSpPr>
          <p:cNvPr id="64" name="组合 63"/>
          <p:cNvGrpSpPr/>
          <p:nvPr/>
        </p:nvGrpSpPr>
        <p:grpSpPr>
          <a:xfrm>
            <a:off x="4949190" y="1536700"/>
            <a:ext cx="720090" cy="3117850"/>
            <a:chOff x="7794" y="2420"/>
            <a:chExt cx="1134" cy="4910"/>
          </a:xfrm>
        </p:grpSpPr>
        <p:sp>
          <p:nvSpPr>
            <p:cNvPr id="51" name="流程图: 接点 4"/>
            <p:cNvSpPr/>
            <p:nvPr/>
          </p:nvSpPr>
          <p:spPr>
            <a:xfrm>
              <a:off x="7794" y="2420"/>
              <a:ext cx="1134" cy="1134"/>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dirty="0">
                  <a:solidFill>
                    <a:schemeClr val="tx1"/>
                  </a:solidFill>
                  <a:latin typeface="禹卫书法行书简体" panose="02000603000000000000" pitchFamily="2" charset="-122"/>
                  <a:ea typeface="禹卫书法行书简体" panose="02000603000000000000" pitchFamily="2" charset="-122"/>
                </a:rPr>
                <a:t>二</a:t>
              </a:r>
              <a:endParaRPr lang="zh-CN" altLang="en-US" sz="3600" dirty="0">
                <a:solidFill>
                  <a:schemeClr val="tx1"/>
                </a:solidFill>
                <a:latin typeface="禹卫书法行书简体" panose="02000603000000000000" pitchFamily="2" charset="-122"/>
                <a:ea typeface="禹卫书法行书简体" panose="02000603000000000000" pitchFamily="2" charset="-122"/>
              </a:endParaRPr>
            </a:p>
          </p:txBody>
        </p:sp>
        <p:sp>
          <p:nvSpPr>
            <p:cNvPr id="59" name="文本框 58"/>
            <p:cNvSpPr txBox="1"/>
            <p:nvPr/>
          </p:nvSpPr>
          <p:spPr>
            <a:xfrm>
              <a:off x="7829" y="3884"/>
              <a:ext cx="1063" cy="3447"/>
            </a:xfrm>
            <a:prstGeom prst="rect">
              <a:avLst/>
            </a:prstGeom>
            <a:noFill/>
          </p:spPr>
          <p:txBody>
            <a:bodyPr vert="eaVert" wrap="square" rtlCol="0">
              <a:spAutoFit/>
            </a:bodyPr>
            <a:p>
              <a:pPr algn="ctr"/>
              <a:r>
                <a:rPr lang="zh-CN" altLang="en-US" sz="3200" b="1" dirty="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读  故  事</a:t>
              </a:r>
              <a:endParaRPr lang="zh-CN" altLang="en-US" sz="3200" b="1" dirty="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grpSp>
        <p:nvGrpSpPr>
          <p:cNvPr id="65" name="组合 64"/>
          <p:cNvGrpSpPr/>
          <p:nvPr/>
        </p:nvGrpSpPr>
        <p:grpSpPr>
          <a:xfrm>
            <a:off x="6193155" y="1536700"/>
            <a:ext cx="720090" cy="3117850"/>
            <a:chOff x="9753" y="2420"/>
            <a:chExt cx="1134" cy="4910"/>
          </a:xfrm>
        </p:grpSpPr>
        <p:sp>
          <p:nvSpPr>
            <p:cNvPr id="54" name="流程图: 接点 4"/>
            <p:cNvSpPr/>
            <p:nvPr/>
          </p:nvSpPr>
          <p:spPr>
            <a:xfrm>
              <a:off x="9753" y="2420"/>
              <a:ext cx="1134" cy="1134"/>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solidFill>
                  <a:latin typeface="禹卫书法行书简体" panose="02000603000000000000" pitchFamily="2" charset="-122"/>
                  <a:ea typeface="禹卫书法行书简体" panose="02000603000000000000" pitchFamily="2" charset="-122"/>
                </a:rPr>
                <a:t>三</a:t>
              </a:r>
              <a:endParaRPr lang="zh-CN" altLang="en-US" sz="3600" dirty="0">
                <a:solidFill>
                  <a:schemeClr val="tx1"/>
                </a:solidFill>
                <a:latin typeface="禹卫书法行书简体" panose="02000603000000000000" pitchFamily="2" charset="-122"/>
                <a:ea typeface="禹卫书法行书简体" panose="02000603000000000000" pitchFamily="2" charset="-122"/>
              </a:endParaRPr>
            </a:p>
          </p:txBody>
        </p:sp>
        <p:sp>
          <p:nvSpPr>
            <p:cNvPr id="61" name="文本框 60"/>
            <p:cNvSpPr txBox="1"/>
            <p:nvPr/>
          </p:nvSpPr>
          <p:spPr>
            <a:xfrm>
              <a:off x="9789" y="3884"/>
              <a:ext cx="1063" cy="3447"/>
            </a:xfrm>
            <a:prstGeom prst="rect">
              <a:avLst/>
            </a:prstGeom>
            <a:noFill/>
          </p:spPr>
          <p:txBody>
            <a:bodyPr vert="eaVert" wrap="square" rtlCol="0">
              <a:spAutoFit/>
            </a:bodyPr>
            <a:lstStyle/>
            <a:p>
              <a:pPr algn="ctr"/>
              <a:r>
                <a:rPr lang="zh-CN" altLang="en-US" sz="3200" b="1" dirty="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讲  道  理</a:t>
              </a:r>
              <a:endParaRPr lang="zh-CN" altLang="en-US" sz="3200" b="1" dirty="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grpSp>
        <p:nvGrpSpPr>
          <p:cNvPr id="66" name="组合 65"/>
          <p:cNvGrpSpPr/>
          <p:nvPr/>
        </p:nvGrpSpPr>
        <p:grpSpPr>
          <a:xfrm>
            <a:off x="7432040" y="1536700"/>
            <a:ext cx="720090" cy="3117850"/>
            <a:chOff x="11704" y="2420"/>
            <a:chExt cx="1134" cy="4910"/>
          </a:xfrm>
        </p:grpSpPr>
        <p:sp>
          <p:nvSpPr>
            <p:cNvPr id="57" name="流程图: 接点 4"/>
            <p:cNvSpPr/>
            <p:nvPr/>
          </p:nvSpPr>
          <p:spPr>
            <a:xfrm>
              <a:off x="11704" y="2420"/>
              <a:ext cx="1134" cy="1134"/>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tx1"/>
                  </a:solidFill>
                  <a:latin typeface="禹卫书法行书简体" panose="02000603000000000000" pitchFamily="2" charset="-122"/>
                  <a:ea typeface="禹卫书法行书简体" panose="02000603000000000000" pitchFamily="2" charset="-122"/>
                </a:rPr>
                <a:t>四</a:t>
              </a:r>
              <a:endParaRPr lang="zh-CN" altLang="en-US" sz="3600" dirty="0">
                <a:solidFill>
                  <a:schemeClr val="tx1"/>
                </a:solidFill>
                <a:latin typeface="禹卫书法行书简体" panose="02000603000000000000" pitchFamily="2" charset="-122"/>
                <a:ea typeface="禹卫书法行书简体" panose="02000603000000000000" pitchFamily="2" charset="-122"/>
              </a:endParaRPr>
            </a:p>
          </p:txBody>
        </p:sp>
        <p:sp>
          <p:nvSpPr>
            <p:cNvPr id="62" name="文本框 61"/>
            <p:cNvSpPr txBox="1"/>
            <p:nvPr/>
          </p:nvSpPr>
          <p:spPr>
            <a:xfrm>
              <a:off x="11740" y="3884"/>
              <a:ext cx="1063" cy="3447"/>
            </a:xfrm>
            <a:prstGeom prst="rect">
              <a:avLst/>
            </a:prstGeom>
            <a:noFill/>
          </p:spPr>
          <p:txBody>
            <a:bodyPr vert="eaVert" wrap="square" rtlCol="0">
              <a:spAutoFit/>
            </a:bodyPr>
            <a:lstStyle/>
            <a:p>
              <a:pPr algn="ctr"/>
              <a:r>
                <a:rPr lang="zh-CN" altLang="en-US" sz="3200" b="1" dirty="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rPr>
                <a:t>学  方  法</a:t>
              </a:r>
              <a:endParaRPr lang="zh-CN" altLang="en-US" sz="3200" b="1" dirty="0" smtClean="0">
                <a:solidFill>
                  <a:sysClr val="windowText" lastClr="00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500" fill="hold"/>
                                        <p:tgtEl>
                                          <p:spTgt spid="63"/>
                                        </p:tgtEl>
                                        <p:attrNameLst>
                                          <p:attrName>ppt_x</p:attrName>
                                        </p:attrNameLst>
                                      </p:cBhvr>
                                      <p:tavLst>
                                        <p:tav tm="0">
                                          <p:val>
                                            <p:strVal val="#ppt_x"/>
                                          </p:val>
                                        </p:tav>
                                        <p:tav tm="100000">
                                          <p:val>
                                            <p:strVal val="#ppt_x"/>
                                          </p:val>
                                        </p:tav>
                                      </p:tavLst>
                                    </p:anim>
                                    <p:anim calcmode="lin" valueType="num">
                                      <p:cBhvr additive="base">
                                        <p:cTn id="13" dur="500" fill="hold"/>
                                        <p:tgtEl>
                                          <p:spTgt spid="6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fill="hold"/>
                                        <p:tgtEl>
                                          <p:spTgt spid="64"/>
                                        </p:tgtEl>
                                        <p:attrNameLst>
                                          <p:attrName>ppt_x</p:attrName>
                                        </p:attrNameLst>
                                      </p:cBhvr>
                                      <p:tavLst>
                                        <p:tav tm="0">
                                          <p:val>
                                            <p:strVal val="#ppt_x"/>
                                          </p:val>
                                        </p:tav>
                                        <p:tav tm="100000">
                                          <p:val>
                                            <p:strVal val="#ppt_x"/>
                                          </p:val>
                                        </p:tav>
                                      </p:tavLst>
                                    </p:anim>
                                    <p:anim calcmode="lin" valueType="num">
                                      <p:cBhvr additive="base">
                                        <p:cTn id="18" dur="500" fill="hold"/>
                                        <p:tgtEl>
                                          <p:spTgt spid="6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ppt_x"/>
                                          </p:val>
                                        </p:tav>
                                        <p:tav tm="100000">
                                          <p:val>
                                            <p:strVal val="#ppt_x"/>
                                          </p:val>
                                        </p:tav>
                                      </p:tavLst>
                                    </p:anim>
                                    <p:anim calcmode="lin" valueType="num">
                                      <p:cBhvr additive="base">
                                        <p:cTn id="2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grpSp>
        <p:nvGrpSpPr>
          <p:cNvPr id="3" name="组合 2"/>
          <p:cNvGrpSpPr/>
          <p:nvPr/>
        </p:nvGrpSpPr>
        <p:grpSpPr>
          <a:xfrm>
            <a:off x="330200" y="852805"/>
            <a:ext cx="2320290" cy="603250"/>
            <a:chOff x="520" y="1343"/>
            <a:chExt cx="3654" cy="950"/>
          </a:xfrm>
        </p:grpSpPr>
        <p:sp>
          <p:nvSpPr>
            <p:cNvPr id="19" name="五边形 18"/>
            <p:cNvSpPr/>
            <p:nvPr/>
          </p:nvSpPr>
          <p:spPr>
            <a:xfrm>
              <a:off x="520" y="1343"/>
              <a:ext cx="3654" cy="9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998" y="1455"/>
              <a:ext cx="2698" cy="725"/>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rPr>
                <a:t>一次性筷子</a:t>
              </a:r>
              <a:endParaRPr lang="zh-CN" altLang="en-US" sz="2400" b="1" dirty="0" smtClean="0">
                <a:solidFill>
                  <a:schemeClr val="bg1"/>
                </a:solidFill>
              </a:endParaRPr>
            </a:p>
          </p:txBody>
        </p:sp>
      </p:grpSp>
      <p:grpSp>
        <p:nvGrpSpPr>
          <p:cNvPr id="4" name="组合 3"/>
          <p:cNvGrpSpPr/>
          <p:nvPr/>
        </p:nvGrpSpPr>
        <p:grpSpPr>
          <a:xfrm>
            <a:off x="330835" y="2872740"/>
            <a:ext cx="2320290" cy="603250"/>
            <a:chOff x="520" y="1343"/>
            <a:chExt cx="3654" cy="950"/>
          </a:xfrm>
        </p:grpSpPr>
        <p:sp>
          <p:nvSpPr>
            <p:cNvPr id="5" name="五边形 4"/>
            <p:cNvSpPr/>
            <p:nvPr/>
          </p:nvSpPr>
          <p:spPr>
            <a:xfrm>
              <a:off x="520" y="1343"/>
              <a:ext cx="3654" cy="9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9"/>
            <p:cNvSpPr txBox="1"/>
            <p:nvPr/>
          </p:nvSpPr>
          <p:spPr>
            <a:xfrm>
              <a:off x="1480" y="1455"/>
              <a:ext cx="1734" cy="725"/>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dirty="0" smtClean="0">
                  <a:solidFill>
                    <a:schemeClr val="bg1"/>
                  </a:solidFill>
                </a:rPr>
                <a:t>塑料袋</a:t>
              </a:r>
              <a:endParaRPr lang="zh-CN" altLang="en-US" sz="2400" b="1" dirty="0" smtClean="0">
                <a:solidFill>
                  <a:schemeClr val="bg1"/>
                </a:solidFill>
              </a:endParaRPr>
            </a:p>
          </p:txBody>
        </p:sp>
      </p:grpSp>
      <p:sp>
        <p:nvSpPr>
          <p:cNvPr id="7" name="矩形 6"/>
          <p:cNvSpPr/>
          <p:nvPr/>
        </p:nvSpPr>
        <p:spPr>
          <a:xfrm>
            <a:off x="845185" y="1524635"/>
            <a:ext cx="981837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rgbClr val="191919"/>
                </a:solidFill>
                <a:latin typeface="PingFang SC"/>
              </a:rPr>
              <a:t>在我国，一次性筷子主要是由桦树和杨树木制成，</a:t>
            </a:r>
            <a:r>
              <a:rPr lang="en-US" altLang="zh-CN" sz="1600" dirty="0">
                <a:solidFill>
                  <a:srgbClr val="191919"/>
                </a:solidFill>
                <a:latin typeface="PingFang SC"/>
              </a:rPr>
              <a:t>13</a:t>
            </a:r>
            <a:r>
              <a:rPr lang="zh-CN" altLang="en-US" sz="1600" dirty="0">
                <a:solidFill>
                  <a:srgbClr val="191919"/>
                </a:solidFill>
                <a:latin typeface="PingFang SC"/>
              </a:rPr>
              <a:t>亿中国人</a:t>
            </a:r>
            <a:r>
              <a:rPr lang="en-US" altLang="zh-CN" sz="1600" dirty="0">
                <a:solidFill>
                  <a:srgbClr val="191919"/>
                </a:solidFill>
                <a:latin typeface="PingFang SC"/>
              </a:rPr>
              <a:t>1</a:t>
            </a:r>
            <a:r>
              <a:rPr lang="zh-CN" altLang="en-US" sz="1600" dirty="0">
                <a:solidFill>
                  <a:srgbClr val="191919"/>
                </a:solidFill>
                <a:latin typeface="PingFang SC"/>
              </a:rPr>
              <a:t>年约消耗掉</a:t>
            </a:r>
            <a:r>
              <a:rPr lang="en-US" altLang="zh-CN" sz="1600" dirty="0">
                <a:solidFill>
                  <a:srgbClr val="191919"/>
                </a:solidFill>
                <a:latin typeface="PingFang SC"/>
              </a:rPr>
              <a:t>450</a:t>
            </a:r>
            <a:r>
              <a:rPr lang="zh-CN" altLang="en-US" sz="1600" dirty="0">
                <a:solidFill>
                  <a:srgbClr val="191919"/>
                </a:solidFill>
                <a:latin typeface="PingFang SC"/>
              </a:rPr>
              <a:t>亿套一次性餐具，这意味着每天就用掉近</a:t>
            </a:r>
            <a:r>
              <a:rPr lang="en-US" altLang="zh-CN" sz="1600" dirty="0">
                <a:solidFill>
                  <a:srgbClr val="191919"/>
                </a:solidFill>
                <a:latin typeface="PingFang SC"/>
              </a:rPr>
              <a:t>1</a:t>
            </a:r>
            <a:r>
              <a:rPr lang="zh-CN" altLang="en-US" sz="1600" dirty="0">
                <a:solidFill>
                  <a:srgbClr val="191919"/>
                </a:solidFill>
                <a:latin typeface="PingFang SC"/>
              </a:rPr>
              <a:t>亿</a:t>
            </a:r>
            <a:r>
              <a:rPr lang="en-US" altLang="zh-CN" sz="1600" dirty="0">
                <a:solidFill>
                  <a:srgbClr val="191919"/>
                </a:solidFill>
                <a:latin typeface="PingFang SC"/>
              </a:rPr>
              <a:t>3000</a:t>
            </a:r>
            <a:r>
              <a:rPr lang="zh-CN" altLang="en-US" sz="1600" dirty="0">
                <a:solidFill>
                  <a:srgbClr val="191919"/>
                </a:solidFill>
                <a:latin typeface="PingFang SC"/>
              </a:rPr>
              <a:t>万双一次性筷子，为满足大市场需求，中国平均每天就要有近</a:t>
            </a:r>
            <a:r>
              <a:rPr lang="en-US" altLang="zh-CN" sz="1600" dirty="0">
                <a:solidFill>
                  <a:srgbClr val="191919"/>
                </a:solidFill>
                <a:latin typeface="PingFang SC"/>
              </a:rPr>
              <a:t>100</a:t>
            </a:r>
            <a:r>
              <a:rPr lang="zh-CN" altLang="en-US" sz="1600" dirty="0">
                <a:solidFill>
                  <a:srgbClr val="191919"/>
                </a:solidFill>
                <a:latin typeface="PingFang SC"/>
              </a:rPr>
              <a:t>亩的林地遭到砍伐，面积相当于</a:t>
            </a:r>
            <a:r>
              <a:rPr lang="en-US" altLang="zh-CN" sz="1600" dirty="0">
                <a:solidFill>
                  <a:srgbClr val="191919"/>
                </a:solidFill>
                <a:latin typeface="PingFang SC"/>
              </a:rPr>
              <a:t>100</a:t>
            </a:r>
            <a:r>
              <a:rPr lang="zh-CN" altLang="en-US" sz="1600" dirty="0">
                <a:solidFill>
                  <a:srgbClr val="191919"/>
                </a:solidFill>
                <a:latin typeface="PingFang SC"/>
              </a:rPr>
              <a:t>个橄榄球场</a:t>
            </a:r>
            <a:endParaRPr lang="zh-CN" altLang="en-US" sz="1600" dirty="0"/>
          </a:p>
        </p:txBody>
      </p:sp>
      <p:sp>
        <p:nvSpPr>
          <p:cNvPr id="8" name="矩形 7"/>
          <p:cNvSpPr/>
          <p:nvPr/>
        </p:nvSpPr>
        <p:spPr>
          <a:xfrm>
            <a:off x="845185" y="3542030"/>
            <a:ext cx="9980295"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rgbClr val="191919"/>
                </a:solidFill>
                <a:latin typeface="PingFang SC"/>
              </a:rPr>
              <a:t>小小塑料袋似乎不起眼，但由于使用数量巨大，如果我们计算一下“塑料袋数学”，其浪费资源、污染环境的程度却是十分惊人，全国仅每天买菜要用掉１０亿个塑料袋，其他各种塑料袋的用量每天在２０亿个以上</a:t>
            </a:r>
            <a:endParaRPr lang="zh-CN" altLang="en-US" sz="1600" dirty="0"/>
          </a:p>
        </p:txBody>
      </p:sp>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65" y="4624705"/>
            <a:ext cx="3142615" cy="2309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65" y="4624705"/>
            <a:ext cx="3142615" cy="2309495"/>
          </a:xfrm>
          <a:prstGeom prst="rect">
            <a:avLst/>
          </a:prstGeom>
        </p:spPr>
      </p:pic>
      <p:grpSp>
        <p:nvGrpSpPr>
          <p:cNvPr id="3" name="组合 2"/>
          <p:cNvGrpSpPr/>
          <p:nvPr/>
        </p:nvGrpSpPr>
        <p:grpSpPr>
          <a:xfrm>
            <a:off x="330200" y="761365"/>
            <a:ext cx="2320290" cy="603250"/>
            <a:chOff x="520" y="1343"/>
            <a:chExt cx="3654" cy="950"/>
          </a:xfrm>
        </p:grpSpPr>
        <p:sp>
          <p:nvSpPr>
            <p:cNvPr id="2" name="五边形 1"/>
            <p:cNvSpPr/>
            <p:nvPr/>
          </p:nvSpPr>
          <p:spPr>
            <a:xfrm>
              <a:off x="520" y="1343"/>
              <a:ext cx="3654" cy="9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1612" y="1455"/>
              <a:ext cx="1470" cy="725"/>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dirty="0" smtClean="0">
                  <a:solidFill>
                    <a:schemeClr val="bg1"/>
                  </a:solidFill>
                </a:rPr>
                <a:t>纸  张</a:t>
              </a:r>
              <a:endParaRPr lang="zh-CN" altLang="en-US" sz="2400" b="1" dirty="0" smtClean="0">
                <a:solidFill>
                  <a:schemeClr val="bg1"/>
                </a:solidFill>
              </a:endParaRPr>
            </a:p>
          </p:txBody>
        </p:sp>
      </p:grpSp>
      <p:sp>
        <p:nvSpPr>
          <p:cNvPr id="4" name="矩形 3"/>
          <p:cNvSpPr/>
          <p:nvPr/>
        </p:nvSpPr>
        <p:spPr>
          <a:xfrm>
            <a:off x="1464310" y="1545590"/>
            <a:ext cx="8721725" cy="3046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50000"/>
              </a:lnSpc>
              <a:buFont typeface="+mj-lt"/>
              <a:buAutoNum type="arabicPeriod"/>
            </a:pPr>
            <a:r>
              <a:rPr lang="zh-CN" altLang="en-US" sz="1600" dirty="0" smtClean="0"/>
              <a:t>路边</a:t>
            </a:r>
            <a:r>
              <a:rPr lang="zh-CN" altLang="en-US" sz="1600" dirty="0"/>
              <a:t>传单，广告，这些传单之类的基本都是看都不看就随手扔了，浪费非常严重；</a:t>
            </a:r>
            <a:endParaRPr lang="zh-CN" altLang="en-US" sz="1600" dirty="0"/>
          </a:p>
          <a:p>
            <a:pPr marL="342900" indent="-342900">
              <a:lnSpc>
                <a:spcPct val="150000"/>
              </a:lnSpc>
              <a:buFont typeface="+mj-lt"/>
              <a:buAutoNum type="arabicPeriod"/>
            </a:pPr>
            <a:r>
              <a:rPr lang="zh-CN" altLang="en-US" sz="1600" dirty="0" smtClean="0"/>
              <a:t>各种</a:t>
            </a:r>
            <a:r>
              <a:rPr lang="zh-CN" altLang="en-US" sz="1600" dirty="0"/>
              <a:t>复印件比如身份证复印件用完就扔，复印时一张</a:t>
            </a:r>
            <a:r>
              <a:rPr lang="en-US" altLang="zh-CN" sz="1600" dirty="0"/>
              <a:t>A4</a:t>
            </a:r>
            <a:r>
              <a:rPr lang="zh-CN" altLang="en-US" sz="1600" dirty="0"/>
              <a:t>上可以复印几个，多次用，或者用小一些的纸复印；</a:t>
            </a:r>
            <a:endParaRPr lang="zh-CN" altLang="en-US" sz="1600" dirty="0"/>
          </a:p>
          <a:p>
            <a:pPr marL="342900" indent="-342900">
              <a:lnSpc>
                <a:spcPct val="150000"/>
              </a:lnSpc>
              <a:buFont typeface="+mj-lt"/>
              <a:buAutoNum type="arabicPeriod"/>
            </a:pPr>
            <a:r>
              <a:rPr lang="zh-CN" altLang="en-US" sz="1600" dirty="0" smtClean="0"/>
              <a:t>社会</a:t>
            </a:r>
            <a:r>
              <a:rPr lang="zh-CN" altLang="en-US" sz="1600" dirty="0"/>
              <a:t>各类资料之类的使用太滥，比如项目建议书之类的又臭又长，比如会议纪要之类的也是，建议尽可能压缩文件资料的篇幅，短小精悍就可以了，说明问题就可以了。</a:t>
            </a:r>
            <a:endParaRPr lang="zh-CN" altLang="en-US" sz="1600" dirty="0"/>
          </a:p>
          <a:p>
            <a:pPr marL="342900" indent="-342900">
              <a:lnSpc>
                <a:spcPct val="150000"/>
              </a:lnSpc>
              <a:buFont typeface="+mj-lt"/>
              <a:buAutoNum type="arabicPeriod"/>
            </a:pPr>
            <a:r>
              <a:rPr lang="zh-CN" altLang="en-US" sz="1600" dirty="0" smtClean="0"/>
              <a:t>办公室浪费；</a:t>
            </a:r>
            <a:endParaRPr lang="en-US" altLang="zh-CN" sz="1600" dirty="0" smtClean="0"/>
          </a:p>
          <a:p>
            <a:pPr marL="342900" indent="-342900">
              <a:lnSpc>
                <a:spcPct val="150000"/>
              </a:lnSpc>
              <a:buFont typeface="+mj-lt"/>
              <a:buAutoNum type="arabicPeriod"/>
            </a:pPr>
            <a:r>
              <a:rPr lang="zh-CN" altLang="en-US" sz="1600" dirty="0" smtClean="0"/>
              <a:t>过度包装；</a:t>
            </a:r>
            <a:endParaRPr lang="en-US" altLang="zh-CN" sz="1600" dirty="0" smtClean="0"/>
          </a:p>
          <a:p>
            <a:pPr marL="342900" indent="-342900">
              <a:lnSpc>
                <a:spcPct val="150000"/>
              </a:lnSpc>
              <a:buFont typeface="+mj-lt"/>
              <a:buAutoNum type="arabicPeriod"/>
            </a:pPr>
            <a:r>
              <a:rPr lang="zh-CN" altLang="en-US" sz="1600" dirty="0" smtClean="0"/>
              <a:t>学生浪费用纸严重，比如草稿纸，纸张玩具等。</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500"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4" name="组合 3"/>
          <p:cNvGrpSpPr/>
          <p:nvPr/>
        </p:nvGrpSpPr>
        <p:grpSpPr>
          <a:xfrm>
            <a:off x="2478405" y="2202815"/>
            <a:ext cx="7316470" cy="1657985"/>
            <a:chOff x="4061" y="3669"/>
            <a:chExt cx="11522" cy="2611"/>
          </a:xfrm>
        </p:grpSpPr>
        <p:grpSp>
          <p:nvGrpSpPr>
            <p:cNvPr id="13" name="组合 12"/>
            <p:cNvGrpSpPr/>
            <p:nvPr/>
          </p:nvGrpSpPr>
          <p:grpSpPr>
            <a:xfrm rot="16200000">
              <a:off x="8435" y="-705"/>
              <a:ext cx="2330" cy="11078"/>
              <a:chOff x="2734" y="1218"/>
              <a:chExt cx="2495" cy="4763"/>
            </a:xfrm>
          </p:grpSpPr>
          <p:sp>
            <p:nvSpPr>
              <p:cNvPr id="16" name="矩形 15"/>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98" y="1320"/>
                <a:ext cx="2168" cy="455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24" y="5144"/>
              <a:ext cx="1359" cy="1136"/>
            </a:xfrm>
            <a:prstGeom prst="rect">
              <a:avLst/>
            </a:prstGeom>
          </p:spPr>
        </p:pic>
        <p:sp>
          <p:nvSpPr>
            <p:cNvPr id="20" name="文本框 19"/>
            <p:cNvSpPr txBox="1"/>
            <p:nvPr/>
          </p:nvSpPr>
          <p:spPr>
            <a:xfrm>
              <a:off x="6536" y="4034"/>
              <a:ext cx="6128" cy="1598"/>
            </a:xfrm>
            <a:prstGeom prst="rect">
              <a:avLst/>
            </a:prstGeom>
            <a:noFill/>
          </p:spPr>
          <p:txBody>
            <a:bodyPr wrap="none" rtlCol="0" anchor="t">
              <a:spAutoFit/>
            </a:bodyPr>
            <a:p>
              <a:pPr algn="dist"/>
              <a:r>
                <a:rPr lang="en-US" altLang="zh-CN" sz="6000" b="1" spc="300" dirty="0" smtClean="0">
                  <a:solidFill>
                    <a:schemeClr val="tx2"/>
                  </a:solidFill>
                  <a:latin typeface="微软雅黑" panose="020B0503020204020204" charset="-122"/>
                  <a:ea typeface="微软雅黑" panose="020B0503020204020204" charset="-122"/>
                  <a:sym typeface="+mn-ea"/>
                </a:rPr>
                <a:t>4</a:t>
              </a:r>
              <a:r>
                <a:rPr lang="zh-CN" altLang="en-US" sz="6000" b="1" spc="300" dirty="0" smtClean="0">
                  <a:solidFill>
                    <a:schemeClr val="tx2"/>
                  </a:solidFill>
                  <a:latin typeface="微软雅黑" panose="020B0503020204020204" charset="-122"/>
                  <a:ea typeface="微软雅黑" panose="020B0503020204020204" charset="-122"/>
                  <a:sym typeface="+mn-ea"/>
                </a:rPr>
                <a:t>、浪费电</a:t>
              </a:r>
              <a:endParaRPr lang="zh-CN" altLang="en-US" sz="6000" b="1" spc="300" dirty="0" smtClean="0">
                <a:solidFill>
                  <a:schemeClr val="tx2"/>
                </a:solidFill>
                <a:latin typeface="微软雅黑" panose="020B0503020204020204" charset="-122"/>
                <a:ea typeface="微软雅黑" panose="020B0503020204020204" charset="-122"/>
                <a:sym typeface="+mn-ea"/>
              </a:endParaRPr>
            </a:p>
          </p:txBody>
        </p:sp>
      </p:grpSp>
      <p:sp>
        <p:nvSpPr>
          <p:cNvPr id="25" name="文本框 4"/>
          <p:cNvSpPr txBox="1"/>
          <p:nvPr/>
        </p:nvSpPr>
        <p:spPr>
          <a:xfrm>
            <a:off x="7241540" y="3987800"/>
            <a:ext cx="3000375" cy="398780"/>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latin typeface="+mn-ea"/>
              </a:rPr>
              <a:t>注意乱放电，当心不来电</a:t>
            </a:r>
            <a:endParaRPr lang="zh-CN" altLang="en-US" sz="2000" dirty="0" smtClean="0">
              <a:latin typeface="+mn-ea"/>
            </a:endParaRPr>
          </a:p>
        </p:txBody>
      </p:sp>
      <p:pic>
        <p:nvPicPr>
          <p:cNvPr id="21" name="图片 20"/>
          <p:cNvPicPr>
            <a:picLocks noChangeAspect="1"/>
          </p:cNvPicPr>
          <p:nvPr/>
        </p:nvPicPr>
        <p:blipFill>
          <a:blip r:embed="rId5"/>
          <a:stretch>
            <a:fillRect/>
          </a:stretch>
        </p:blipFill>
        <p:spPr>
          <a:xfrm flipH="1">
            <a:off x="-215265" y="3987800"/>
            <a:ext cx="4010025" cy="260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350266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日常浪费电的行为</a:t>
            </a:r>
            <a:endParaRPr lang="zh-CN" altLang="en-US" sz="3200" dirty="0">
              <a:solidFill>
                <a:schemeClr val="tx2"/>
              </a:solidFill>
              <a:latin typeface="+mn-ea"/>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rcRect b="11734"/>
          <a:stretch>
            <a:fillRect/>
          </a:stretch>
        </p:blipFill>
        <p:spPr>
          <a:xfrm>
            <a:off x="29210" y="4291330"/>
            <a:ext cx="2183130" cy="2557145"/>
          </a:xfrm>
          <a:prstGeom prst="rect">
            <a:avLst/>
          </a:prstGeom>
        </p:spPr>
      </p:pic>
      <p:sp>
        <p:nvSpPr>
          <p:cNvPr id="21" name="矩形 20"/>
          <p:cNvSpPr/>
          <p:nvPr/>
        </p:nvSpPr>
        <p:spPr>
          <a:xfrm>
            <a:off x="2272030" y="1179195"/>
            <a:ext cx="7694930" cy="452310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14350" indent="-514350">
              <a:lnSpc>
                <a:spcPct val="150000"/>
              </a:lnSpc>
              <a:buFont typeface="Wingdings" panose="05000000000000000000" charset="0"/>
              <a:buChar char="u"/>
            </a:pPr>
            <a:r>
              <a:rPr lang="zh-CN" altLang="en-US" sz="2400" dirty="0">
                <a:latin typeface="+mn-ea"/>
              </a:rPr>
              <a:t>充电器充完了不</a:t>
            </a:r>
            <a:r>
              <a:rPr lang="zh-CN" altLang="en-US" sz="2400" dirty="0" smtClean="0">
                <a:latin typeface="+mn-ea"/>
              </a:rPr>
              <a:t>拔；</a:t>
            </a:r>
            <a:endParaRPr lang="en-US" altLang="zh-CN" sz="2400" dirty="0" smtClean="0">
              <a:latin typeface="+mn-ea"/>
            </a:endParaRPr>
          </a:p>
          <a:p>
            <a:pPr marL="514350" indent="-514350">
              <a:lnSpc>
                <a:spcPct val="150000"/>
              </a:lnSpc>
              <a:buFont typeface="Wingdings" panose="05000000000000000000" charset="0"/>
              <a:buChar char="u"/>
            </a:pPr>
            <a:r>
              <a:rPr lang="zh-CN" altLang="en-US" sz="2400" dirty="0" smtClean="0">
                <a:latin typeface="+mn-ea"/>
              </a:rPr>
              <a:t>多</a:t>
            </a:r>
            <a:r>
              <a:rPr lang="zh-CN" altLang="en-US" sz="2400" dirty="0">
                <a:latin typeface="+mn-ea"/>
              </a:rPr>
              <a:t>个电脑同时用</a:t>
            </a:r>
            <a:r>
              <a:rPr lang="en-US" altLang="zh-CN" sz="2400" dirty="0">
                <a:latin typeface="+mn-ea"/>
              </a:rPr>
              <a:t>;</a:t>
            </a:r>
            <a:r>
              <a:rPr lang="zh-CN" altLang="en-US" sz="2400" dirty="0">
                <a:latin typeface="+mn-ea"/>
              </a:rPr>
              <a:t>电视没看时不切断电源，长期处于待机状态； </a:t>
            </a:r>
            <a:endParaRPr lang="en-US" altLang="zh-CN" sz="2400" dirty="0" smtClean="0">
              <a:latin typeface="+mn-ea"/>
            </a:endParaRPr>
          </a:p>
          <a:p>
            <a:pPr marL="514350" indent="-514350">
              <a:lnSpc>
                <a:spcPct val="150000"/>
              </a:lnSpc>
              <a:buFont typeface="Wingdings" panose="05000000000000000000" charset="0"/>
              <a:buChar char="u"/>
            </a:pPr>
            <a:r>
              <a:rPr lang="zh-CN" altLang="en-US" sz="2400" dirty="0" smtClean="0">
                <a:latin typeface="+mn-ea"/>
              </a:rPr>
              <a:t>几十</a:t>
            </a:r>
            <a:r>
              <a:rPr lang="zh-CN" altLang="en-US" sz="2400" dirty="0">
                <a:latin typeface="+mn-ea"/>
              </a:rPr>
              <a:t>上百瓦的白炽灯同时开好几个； </a:t>
            </a:r>
            <a:endParaRPr lang="en-US" altLang="zh-CN" sz="2400" dirty="0" smtClean="0">
              <a:latin typeface="+mn-ea"/>
            </a:endParaRPr>
          </a:p>
          <a:p>
            <a:pPr marL="514350" indent="-514350">
              <a:lnSpc>
                <a:spcPct val="150000"/>
              </a:lnSpc>
              <a:buFont typeface="Wingdings" panose="05000000000000000000" charset="0"/>
              <a:buChar char="u"/>
            </a:pPr>
            <a:r>
              <a:rPr lang="zh-CN" altLang="en-US" sz="2400" dirty="0" smtClean="0">
                <a:latin typeface="+mn-ea"/>
              </a:rPr>
              <a:t>饮水</a:t>
            </a:r>
            <a:r>
              <a:rPr lang="zh-CN" altLang="en-US" sz="2400" dirty="0">
                <a:latin typeface="+mn-ea"/>
              </a:rPr>
              <a:t>机</a:t>
            </a:r>
            <a:r>
              <a:rPr lang="en-US" altLang="zh-CN" sz="2400" dirty="0">
                <a:latin typeface="+mn-ea"/>
              </a:rPr>
              <a:t>24</a:t>
            </a:r>
            <a:r>
              <a:rPr lang="zh-CN" altLang="en-US" sz="2400" dirty="0">
                <a:latin typeface="+mn-ea"/>
              </a:rPr>
              <a:t>小时运作； </a:t>
            </a:r>
            <a:endParaRPr lang="en-US" altLang="zh-CN" sz="2400" dirty="0" smtClean="0">
              <a:latin typeface="+mn-ea"/>
            </a:endParaRPr>
          </a:p>
          <a:p>
            <a:pPr marL="514350" indent="-514350">
              <a:lnSpc>
                <a:spcPct val="150000"/>
              </a:lnSpc>
              <a:buFont typeface="Wingdings" panose="05000000000000000000" charset="0"/>
              <a:buChar char="u"/>
            </a:pPr>
            <a:r>
              <a:rPr lang="zh-CN" altLang="en-US" sz="2400" dirty="0">
                <a:latin typeface="+mn-ea"/>
              </a:rPr>
              <a:t>屋里没人不关灯，不关电视等</a:t>
            </a:r>
            <a:r>
              <a:rPr lang="zh-CN" altLang="en-US" sz="2400" dirty="0" smtClean="0">
                <a:latin typeface="+mn-ea"/>
              </a:rPr>
              <a:t>电器；</a:t>
            </a:r>
            <a:endParaRPr lang="en-US" altLang="zh-CN" sz="2400" dirty="0" smtClean="0">
              <a:latin typeface="+mn-ea"/>
            </a:endParaRPr>
          </a:p>
          <a:p>
            <a:pPr marL="514350" indent="-514350">
              <a:lnSpc>
                <a:spcPct val="150000"/>
              </a:lnSpc>
              <a:buFont typeface="Wingdings" panose="05000000000000000000" charset="0"/>
              <a:buChar char="u"/>
            </a:pPr>
            <a:r>
              <a:rPr lang="zh-CN" altLang="en-US" sz="2400" dirty="0">
                <a:latin typeface="+mn-ea"/>
              </a:rPr>
              <a:t>空调温度开的过高或</a:t>
            </a:r>
            <a:r>
              <a:rPr lang="zh-CN" altLang="en-US" sz="2400" dirty="0" smtClean="0">
                <a:latin typeface="+mn-ea"/>
              </a:rPr>
              <a:t>过低；</a:t>
            </a:r>
            <a:endParaRPr lang="en-US" altLang="zh-CN" sz="2400" dirty="0" smtClean="0">
              <a:latin typeface="+mn-ea"/>
            </a:endParaRPr>
          </a:p>
          <a:p>
            <a:pPr marL="514350" indent="-514350">
              <a:lnSpc>
                <a:spcPct val="150000"/>
              </a:lnSpc>
              <a:buFont typeface="Wingdings" panose="05000000000000000000" charset="0"/>
              <a:buChar char="u"/>
            </a:pPr>
            <a:r>
              <a:rPr lang="zh-CN" altLang="en-US" sz="2400" dirty="0">
                <a:latin typeface="+mn-ea"/>
              </a:rPr>
              <a:t>白天的时候开日光灯</a:t>
            </a:r>
            <a:r>
              <a:rPr lang="zh-CN" altLang="en-US" sz="2400" dirty="0" smtClean="0">
                <a:latin typeface="+mn-ea"/>
              </a:rPr>
              <a:t>照明；</a:t>
            </a:r>
            <a:endParaRPr lang="zh-CN" altLang="en-US" sz="2400" dirty="0" smtClean="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263398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浪费电的危害</a:t>
            </a:r>
            <a:endParaRPr lang="zh-CN" altLang="en-US" sz="3200" dirty="0">
              <a:solidFill>
                <a:schemeClr val="tx2"/>
              </a:solidFill>
              <a:latin typeface="+mn-ea"/>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rcRect b="11734"/>
          <a:stretch>
            <a:fillRect/>
          </a:stretch>
        </p:blipFill>
        <p:spPr>
          <a:xfrm>
            <a:off x="29210" y="4291330"/>
            <a:ext cx="2183130" cy="2557145"/>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22880" y="1293495"/>
            <a:ext cx="6781800" cy="4080510"/>
          </a:xfrm>
          <a:prstGeom prst="rect">
            <a:avLst/>
          </a:prstGeom>
          <a:effectLst>
            <a:outerShdw blurRad="50800" dist="76200" dir="2700000" algn="tl" rotWithShape="0">
              <a:prstClr val="black">
                <a:alpha val="40000"/>
              </a:prstClr>
            </a:outerShdw>
          </a:effectLst>
        </p:spPr>
      </p:pic>
      <p:sp>
        <p:nvSpPr>
          <p:cNvPr id="27" name="矩形 26"/>
          <p:cNvSpPr/>
          <p:nvPr/>
        </p:nvSpPr>
        <p:spPr>
          <a:xfrm>
            <a:off x="3077845" y="1767205"/>
            <a:ext cx="6071870" cy="3322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dirty="0">
                <a:solidFill>
                  <a:schemeClr val="tx1"/>
                </a:solidFill>
              </a:rPr>
              <a:t>电是二次能源，是用煤、石油或是</a:t>
            </a:r>
            <a:r>
              <a:rPr lang="zh-CN" altLang="en-US" sz="2000" dirty="0" smtClean="0">
                <a:solidFill>
                  <a:schemeClr val="tx1"/>
                </a:solidFill>
              </a:rPr>
              <a:t>核能或者是水力，风力转换</a:t>
            </a:r>
            <a:r>
              <a:rPr lang="zh-CN" altLang="en-US" sz="2000" dirty="0">
                <a:solidFill>
                  <a:schemeClr val="tx1"/>
                </a:solidFill>
              </a:rPr>
              <a:t>来的，而这些都是不可再生的资源，用一点少一点，所以为了人类的未来，为了子孙后代，我们应该节约每一度</a:t>
            </a:r>
            <a:r>
              <a:rPr lang="zh-CN" altLang="en-US" sz="2000" dirty="0" smtClean="0">
                <a:solidFill>
                  <a:schemeClr val="tx1"/>
                </a:solidFill>
              </a:rPr>
              <a:t>电。</a:t>
            </a:r>
            <a:endParaRPr lang="en-US" altLang="zh-CN" sz="2000" dirty="0" smtClean="0">
              <a:solidFill>
                <a:schemeClr val="tx1"/>
              </a:solidFill>
            </a:endParaRPr>
          </a:p>
          <a:p>
            <a:pPr algn="ctr">
              <a:lnSpc>
                <a:spcPct val="150000"/>
              </a:lnSpc>
            </a:pPr>
            <a:r>
              <a:rPr lang="zh-CN" altLang="en-US" sz="2000" dirty="0" smtClean="0">
                <a:solidFill>
                  <a:schemeClr val="tx1"/>
                </a:solidFill>
              </a:rPr>
              <a:t>煤炭，石油或者核能在使用过程中会造成环境污染，比如大气污染和水污染，影响居住环境。</a:t>
            </a:r>
            <a:endParaRPr lang="en-US" altLang="zh-CN" sz="2000" dirty="0" smtClean="0">
              <a:solidFill>
                <a:schemeClr val="tx1"/>
              </a:solidFill>
            </a:endParaRPr>
          </a:p>
          <a:p>
            <a:pPr algn="ctr">
              <a:lnSpc>
                <a:spcPct val="150000"/>
              </a:lnSpc>
            </a:pPr>
            <a:endParaRPr lang="en-US" altLang="zh-CN" sz="2000" dirty="0" smtClean="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452628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别小瞧！一度电的功效</a:t>
            </a:r>
            <a:endParaRPr lang="zh-CN" altLang="en-US" sz="3200" dirty="0">
              <a:solidFill>
                <a:schemeClr val="tx2"/>
              </a:solidFill>
              <a:latin typeface="+mn-ea"/>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rcRect b="11734"/>
          <a:stretch>
            <a:fillRect/>
          </a:stretch>
        </p:blipFill>
        <p:spPr>
          <a:xfrm>
            <a:off x="29210" y="4291330"/>
            <a:ext cx="2183130" cy="2557145"/>
          </a:xfrm>
          <a:prstGeom prst="rect">
            <a:avLst/>
          </a:prstGeom>
        </p:spPr>
      </p:pic>
      <p:sp>
        <p:nvSpPr>
          <p:cNvPr id="3" name="Text Box 4"/>
          <p:cNvSpPr txBox="1">
            <a:spLocks noChangeArrowheads="1"/>
          </p:cNvSpPr>
          <p:nvPr/>
        </p:nvSpPr>
        <p:spPr bwMode="auto">
          <a:xfrm>
            <a:off x="4603115" y="1522730"/>
            <a:ext cx="4533900" cy="4246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nSpc>
                <a:spcPct val="150000"/>
              </a:lnSpc>
              <a:spcBef>
                <a:spcPct val="50000"/>
              </a:spcBef>
              <a:buFont typeface="+mj-lt"/>
              <a:buAutoNum type="arabicPeriod"/>
            </a:pPr>
            <a:r>
              <a:rPr lang="en-US" altLang="zh-CN" sz="2000" dirty="0" smtClean="0">
                <a:latin typeface="+mn-ea"/>
              </a:rPr>
              <a:t>25</a:t>
            </a:r>
            <a:r>
              <a:rPr lang="zh-CN" altLang="en-US" sz="2000" dirty="0">
                <a:latin typeface="+mn-ea"/>
              </a:rPr>
              <a:t>瓦的灯泡连续亮</a:t>
            </a:r>
            <a:r>
              <a:rPr lang="en-US" altLang="zh-CN" sz="2000" dirty="0">
                <a:latin typeface="+mn-ea"/>
              </a:rPr>
              <a:t>40</a:t>
            </a:r>
            <a:r>
              <a:rPr lang="zh-CN" altLang="en-US" sz="2000" dirty="0">
                <a:latin typeface="+mn-ea"/>
              </a:rPr>
              <a:t>小时</a:t>
            </a:r>
            <a:endParaRPr lang="zh-CN" altLang="en-US" sz="2000" dirty="0">
              <a:latin typeface="+mn-ea"/>
            </a:endParaRPr>
          </a:p>
          <a:p>
            <a:pPr marL="457200" indent="-457200">
              <a:lnSpc>
                <a:spcPct val="150000"/>
              </a:lnSpc>
              <a:spcBef>
                <a:spcPct val="50000"/>
              </a:spcBef>
              <a:buFont typeface="+mj-lt"/>
              <a:buAutoNum type="arabicPeriod"/>
            </a:pPr>
            <a:r>
              <a:rPr lang="zh-CN" altLang="en-US" sz="2000" dirty="0" smtClean="0">
                <a:latin typeface="+mn-ea"/>
              </a:rPr>
              <a:t>家用</a:t>
            </a:r>
            <a:r>
              <a:rPr lang="zh-CN" altLang="en-US" sz="2000" dirty="0">
                <a:latin typeface="+mn-ea"/>
              </a:rPr>
              <a:t>冰箱运行一天</a:t>
            </a:r>
            <a:endParaRPr lang="zh-CN" altLang="en-US" sz="2000" dirty="0">
              <a:latin typeface="+mn-ea"/>
            </a:endParaRPr>
          </a:p>
          <a:p>
            <a:pPr marL="457200" indent="-457200">
              <a:lnSpc>
                <a:spcPct val="150000"/>
              </a:lnSpc>
              <a:spcBef>
                <a:spcPct val="50000"/>
              </a:spcBef>
              <a:buFont typeface="+mj-lt"/>
              <a:buAutoNum type="arabicPeriod"/>
            </a:pPr>
            <a:r>
              <a:rPr lang="zh-CN" altLang="en-US" sz="2000" dirty="0" smtClean="0">
                <a:latin typeface="+mn-ea"/>
              </a:rPr>
              <a:t>普通</a:t>
            </a:r>
            <a:r>
              <a:rPr lang="zh-CN" altLang="en-US" sz="2000" dirty="0">
                <a:latin typeface="+mn-ea"/>
              </a:rPr>
              <a:t>电扇运行</a:t>
            </a:r>
            <a:r>
              <a:rPr lang="en-US" altLang="zh-CN" sz="2000" dirty="0">
                <a:latin typeface="+mn-ea"/>
              </a:rPr>
              <a:t>15</a:t>
            </a:r>
            <a:r>
              <a:rPr lang="zh-CN" altLang="en-US" sz="2000" dirty="0">
                <a:latin typeface="+mn-ea"/>
              </a:rPr>
              <a:t>小时</a:t>
            </a:r>
            <a:endParaRPr lang="zh-CN" altLang="en-US" sz="2000" dirty="0">
              <a:latin typeface="+mn-ea"/>
            </a:endParaRPr>
          </a:p>
          <a:p>
            <a:pPr marL="457200" indent="-457200">
              <a:lnSpc>
                <a:spcPct val="150000"/>
              </a:lnSpc>
              <a:spcBef>
                <a:spcPct val="50000"/>
              </a:spcBef>
              <a:buFont typeface="+mj-lt"/>
              <a:buAutoNum type="arabicPeriod"/>
            </a:pPr>
            <a:r>
              <a:rPr lang="zh-CN" altLang="en-US" sz="2000" dirty="0" smtClean="0">
                <a:latin typeface="+mn-ea"/>
              </a:rPr>
              <a:t>电视机</a:t>
            </a:r>
            <a:r>
              <a:rPr lang="zh-CN" altLang="en-US" sz="2000" dirty="0">
                <a:latin typeface="+mn-ea"/>
              </a:rPr>
              <a:t>连续播放</a:t>
            </a:r>
            <a:r>
              <a:rPr lang="en-US" altLang="zh-CN" sz="2000" dirty="0">
                <a:latin typeface="+mn-ea"/>
              </a:rPr>
              <a:t>10</a:t>
            </a:r>
            <a:r>
              <a:rPr lang="zh-CN" altLang="en-US" sz="2000" dirty="0">
                <a:latin typeface="+mn-ea"/>
              </a:rPr>
              <a:t>小时</a:t>
            </a:r>
            <a:endParaRPr lang="zh-CN" altLang="en-US" sz="2000" dirty="0">
              <a:latin typeface="+mn-ea"/>
            </a:endParaRPr>
          </a:p>
          <a:p>
            <a:pPr marL="457200" indent="-457200">
              <a:lnSpc>
                <a:spcPct val="150000"/>
              </a:lnSpc>
              <a:spcBef>
                <a:spcPct val="50000"/>
              </a:spcBef>
              <a:buFont typeface="+mj-lt"/>
              <a:buAutoNum type="arabicPeriod"/>
            </a:pPr>
            <a:r>
              <a:rPr lang="zh-CN" altLang="en-US" sz="2000" dirty="0" smtClean="0">
                <a:latin typeface="+mn-ea"/>
              </a:rPr>
              <a:t>电动</a:t>
            </a:r>
            <a:r>
              <a:rPr lang="zh-CN" altLang="en-US" sz="2000" dirty="0">
                <a:latin typeface="+mn-ea"/>
              </a:rPr>
              <a:t>自行车跑</a:t>
            </a:r>
            <a:r>
              <a:rPr lang="en-US" altLang="zh-CN" sz="2000" dirty="0">
                <a:latin typeface="+mn-ea"/>
              </a:rPr>
              <a:t>80</a:t>
            </a:r>
            <a:r>
              <a:rPr lang="zh-CN" altLang="en-US" sz="2000" dirty="0">
                <a:latin typeface="+mn-ea"/>
              </a:rPr>
              <a:t>公里</a:t>
            </a:r>
            <a:endParaRPr lang="zh-CN" altLang="en-US" sz="2000" dirty="0">
              <a:latin typeface="+mn-ea"/>
            </a:endParaRPr>
          </a:p>
          <a:p>
            <a:pPr marL="457200" indent="-457200">
              <a:lnSpc>
                <a:spcPct val="150000"/>
              </a:lnSpc>
              <a:spcBef>
                <a:spcPct val="50000"/>
              </a:spcBef>
              <a:buFont typeface="+mj-lt"/>
              <a:buAutoNum type="arabicPeriod"/>
            </a:pPr>
            <a:r>
              <a:rPr lang="zh-CN" altLang="en-US" sz="2000" dirty="0" smtClean="0">
                <a:latin typeface="+mn-ea"/>
              </a:rPr>
              <a:t>将</a:t>
            </a:r>
            <a:r>
              <a:rPr lang="en-US" altLang="zh-CN" sz="2000" dirty="0">
                <a:latin typeface="+mn-ea"/>
              </a:rPr>
              <a:t>8</a:t>
            </a:r>
            <a:r>
              <a:rPr lang="zh-CN" altLang="en-US" sz="2000" dirty="0">
                <a:latin typeface="+mn-ea"/>
              </a:rPr>
              <a:t>公斤的水烧开</a:t>
            </a:r>
            <a:endParaRPr lang="zh-CN" altLang="en-US" sz="2000" dirty="0">
              <a:latin typeface="+mn-ea"/>
            </a:endParaRPr>
          </a:p>
          <a:p>
            <a:pPr marL="457200" indent="-457200">
              <a:lnSpc>
                <a:spcPct val="150000"/>
              </a:lnSpc>
              <a:spcBef>
                <a:spcPct val="50000"/>
              </a:spcBef>
              <a:buFont typeface="+mj-lt"/>
              <a:buAutoNum type="arabicPeriod"/>
            </a:pPr>
            <a:r>
              <a:rPr lang="zh-CN" altLang="en-US" sz="2000" dirty="0" smtClean="0">
                <a:latin typeface="+mn-ea"/>
              </a:rPr>
              <a:t>用</a:t>
            </a:r>
            <a:r>
              <a:rPr lang="zh-CN" altLang="en-US" sz="2000" dirty="0">
                <a:latin typeface="+mn-ea"/>
              </a:rPr>
              <a:t>电热锅炒两个美味的菜肴</a:t>
            </a:r>
            <a:endParaRPr lang="zh-CN" altLang="en-US" sz="2000" dirty="0">
              <a:latin typeface="+mn-ea"/>
            </a:endParaRPr>
          </a:p>
        </p:txBody>
      </p:sp>
      <p:pic>
        <p:nvPicPr>
          <p:cNvPr id="18" name="图片 17"/>
          <p:cNvPicPr>
            <a:picLocks noChangeAspect="1"/>
          </p:cNvPicPr>
          <p:nvPr/>
        </p:nvPicPr>
        <p:blipFill>
          <a:blip r:embed="rId6"/>
          <a:stretch>
            <a:fillRect/>
          </a:stretch>
        </p:blipFill>
        <p:spPr>
          <a:xfrm flipH="1">
            <a:off x="701675" y="1942465"/>
            <a:ext cx="4010025" cy="260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6"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80">
                                          <p:stCondLst>
                                            <p:cond delay="0"/>
                                          </p:stCondLst>
                                        </p:cTn>
                                        <p:tgtEl>
                                          <p:spTgt spid="18"/>
                                        </p:tgtEl>
                                      </p:cBhvr>
                                    </p:animEffect>
                                    <p:anim calcmode="lin" valueType="num">
                                      <p:cBhvr>
                                        <p:cTn id="1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4" dur="26">
                                          <p:stCondLst>
                                            <p:cond delay="650"/>
                                          </p:stCondLst>
                                        </p:cTn>
                                        <p:tgtEl>
                                          <p:spTgt spid="18"/>
                                        </p:tgtEl>
                                      </p:cBhvr>
                                      <p:to x="100000" y="60000"/>
                                    </p:animScale>
                                    <p:animScale>
                                      <p:cBhvr>
                                        <p:cTn id="25" dur="166" decel="50000">
                                          <p:stCondLst>
                                            <p:cond delay="676"/>
                                          </p:stCondLst>
                                        </p:cTn>
                                        <p:tgtEl>
                                          <p:spTgt spid="18"/>
                                        </p:tgtEl>
                                      </p:cBhvr>
                                      <p:to x="100000" y="100000"/>
                                    </p:animScale>
                                    <p:animScale>
                                      <p:cBhvr>
                                        <p:cTn id="26" dur="26">
                                          <p:stCondLst>
                                            <p:cond delay="1312"/>
                                          </p:stCondLst>
                                        </p:cTn>
                                        <p:tgtEl>
                                          <p:spTgt spid="18"/>
                                        </p:tgtEl>
                                      </p:cBhvr>
                                      <p:to x="100000" y="80000"/>
                                    </p:animScale>
                                    <p:animScale>
                                      <p:cBhvr>
                                        <p:cTn id="27" dur="166" decel="50000">
                                          <p:stCondLst>
                                            <p:cond delay="1338"/>
                                          </p:stCondLst>
                                        </p:cTn>
                                        <p:tgtEl>
                                          <p:spTgt spid="18"/>
                                        </p:tgtEl>
                                      </p:cBhvr>
                                      <p:to x="100000" y="100000"/>
                                    </p:animScale>
                                    <p:animScale>
                                      <p:cBhvr>
                                        <p:cTn id="28" dur="26">
                                          <p:stCondLst>
                                            <p:cond delay="1642"/>
                                          </p:stCondLst>
                                        </p:cTn>
                                        <p:tgtEl>
                                          <p:spTgt spid="18"/>
                                        </p:tgtEl>
                                      </p:cBhvr>
                                      <p:to x="100000" y="90000"/>
                                    </p:animScale>
                                    <p:animScale>
                                      <p:cBhvr>
                                        <p:cTn id="29" dur="166" decel="50000">
                                          <p:stCondLst>
                                            <p:cond delay="1668"/>
                                          </p:stCondLst>
                                        </p:cTn>
                                        <p:tgtEl>
                                          <p:spTgt spid="18"/>
                                        </p:tgtEl>
                                      </p:cBhvr>
                                      <p:to x="100000" y="100000"/>
                                    </p:animScale>
                                    <p:animScale>
                                      <p:cBhvr>
                                        <p:cTn id="30" dur="26">
                                          <p:stCondLst>
                                            <p:cond delay="1808"/>
                                          </p:stCondLst>
                                        </p:cTn>
                                        <p:tgtEl>
                                          <p:spTgt spid="18"/>
                                        </p:tgtEl>
                                      </p:cBhvr>
                                      <p:to x="100000" y="95000"/>
                                    </p:animScale>
                                    <p:animScale>
                                      <p:cBhvr>
                                        <p:cTn id="31" dur="166" decel="50000">
                                          <p:stCondLst>
                                            <p:cond delay="1834"/>
                                          </p:stCondLst>
                                        </p:cTn>
                                        <p:tgtEl>
                                          <p:spTgt spid="18"/>
                                        </p:tgtEl>
                                      </p:cBhvr>
                                      <p:to x="100000" y="100000"/>
                                    </p:animScale>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fc23905322abe3e1faa119f939287537"/>
          <p:cNvPicPr>
            <a:picLocks noChangeAspect="1"/>
          </p:cNvPicPr>
          <p:nvPr/>
        </p:nvPicPr>
        <p:blipFill>
          <a:blip r:embed="rId1"/>
          <a:srcRect l="10458"/>
          <a:stretch>
            <a:fillRect/>
          </a:stretch>
        </p:blipFill>
        <p:spPr>
          <a:xfrm>
            <a:off x="-23495" y="4203065"/>
            <a:ext cx="3762375" cy="2782570"/>
          </a:xfrm>
          <a:prstGeom prst="rect">
            <a:avLst/>
          </a:prstGeom>
        </p:spPr>
      </p:pic>
      <p:grpSp>
        <p:nvGrpSpPr>
          <p:cNvPr id="17" name="组合 16"/>
          <p:cNvGrpSpPr/>
          <p:nvPr/>
        </p:nvGrpSpPr>
        <p:grpSpPr>
          <a:xfrm>
            <a:off x="10483793" y="1198760"/>
            <a:ext cx="1607825" cy="4898240"/>
            <a:chOff x="14974" y="1281"/>
            <a:chExt cx="2856" cy="8699"/>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05" y="2167"/>
              <a:ext cx="2044" cy="204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74" y="1281"/>
              <a:ext cx="1623" cy="1400"/>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572" t="19900" r="60633" b="30747"/>
            <a:stretch>
              <a:fillRect/>
            </a:stretch>
          </p:blipFill>
          <p:spPr>
            <a:xfrm>
              <a:off x="15183" y="3541"/>
              <a:ext cx="2647" cy="6439"/>
            </a:xfrm>
            <a:prstGeom prst="rect">
              <a:avLst/>
            </a:prstGeom>
          </p:spPr>
        </p:pic>
      </p:grpSp>
      <p:grpSp>
        <p:nvGrpSpPr>
          <p:cNvPr id="10" name="组合 9"/>
          <p:cNvGrpSpPr/>
          <p:nvPr/>
        </p:nvGrpSpPr>
        <p:grpSpPr>
          <a:xfrm>
            <a:off x="3710305" y="1684020"/>
            <a:ext cx="5137150" cy="1857375"/>
            <a:chOff x="5843" y="2652"/>
            <a:chExt cx="8090" cy="2925"/>
          </a:xfrm>
        </p:grpSpPr>
        <p:grpSp>
          <p:nvGrpSpPr>
            <p:cNvPr id="6" name="组合 5"/>
            <p:cNvGrpSpPr/>
            <p:nvPr/>
          </p:nvGrpSpPr>
          <p:grpSpPr>
            <a:xfrm>
              <a:off x="5843" y="2652"/>
              <a:ext cx="8090" cy="2925"/>
              <a:chOff x="5888" y="2556"/>
              <a:chExt cx="7128" cy="2577"/>
            </a:xfrm>
          </p:grpSpPr>
          <p:grpSp>
            <p:nvGrpSpPr>
              <p:cNvPr id="5" name="组合 4"/>
              <p:cNvGrpSpPr/>
              <p:nvPr/>
            </p:nvGrpSpPr>
            <p:grpSpPr>
              <a:xfrm rot="16200000">
                <a:off x="8048" y="396"/>
                <a:ext cx="2300" cy="6621"/>
                <a:chOff x="2734" y="1218"/>
                <a:chExt cx="2495" cy="4763"/>
              </a:xfrm>
            </p:grpSpPr>
            <p:sp>
              <p:nvSpPr>
                <p:cNvPr id="2" name="矩形 1"/>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98" y="1432"/>
                  <a:ext cx="2168" cy="43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20" y="4133"/>
                <a:ext cx="1197" cy="1001"/>
              </a:xfrm>
              <a:prstGeom prst="rect">
                <a:avLst/>
              </a:prstGeom>
            </p:spPr>
          </p:pic>
        </p:grpSp>
        <p:sp>
          <p:nvSpPr>
            <p:cNvPr id="7" name="文本框 6"/>
            <p:cNvSpPr txBox="1"/>
            <p:nvPr/>
          </p:nvSpPr>
          <p:spPr>
            <a:xfrm>
              <a:off x="7225" y="3015"/>
              <a:ext cx="4788" cy="1888"/>
            </a:xfrm>
            <a:prstGeom prst="rect">
              <a:avLst/>
            </a:prstGeom>
            <a:noFill/>
          </p:spPr>
          <p:txBody>
            <a:bodyPr wrap="none" rtlCol="0" anchor="t">
              <a:spAutoFit/>
            </a:bodyPr>
            <a:p>
              <a:pPr algn="dist"/>
              <a:r>
                <a:rPr lang="zh-CN" altLang="en-US" sz="7200" b="1" spc="300" dirty="0" smtClean="0">
                  <a:solidFill>
                    <a:schemeClr val="tx2"/>
                  </a:solidFill>
                  <a:latin typeface="微软雅黑" panose="020B0503020204020204" charset="-122"/>
                  <a:ea typeface="微软雅黑" panose="020B0503020204020204" charset="-122"/>
                  <a:sym typeface="+mn-ea"/>
                </a:rPr>
                <a:t>学方法</a:t>
              </a:r>
              <a:endParaRPr lang="zh-CN" altLang="en-US" sz="7200" b="1" spc="300" dirty="0" smtClean="0">
                <a:solidFill>
                  <a:schemeClr val="tx2"/>
                </a:solidFill>
                <a:latin typeface="微软雅黑" panose="020B0503020204020204" charset="-122"/>
                <a:ea typeface="微软雅黑" panose="020B0503020204020204" charset="-122"/>
                <a:sym typeface="+mn-ea"/>
              </a:endParaRPr>
            </a:p>
          </p:txBody>
        </p:sp>
      </p:grpSp>
      <p:sp>
        <p:nvSpPr>
          <p:cNvPr id="4" name="文本框 3"/>
          <p:cNvSpPr txBox="1"/>
          <p:nvPr/>
        </p:nvSpPr>
        <p:spPr>
          <a:xfrm>
            <a:off x="5699125" y="3684905"/>
            <a:ext cx="4113530" cy="1198880"/>
          </a:xfrm>
          <a:prstGeom prst="rect">
            <a:avLst/>
          </a:prstGeom>
          <a:noFill/>
        </p:spPr>
        <p:txBody>
          <a:bodyPr wrap="square" rtlCol="0" anchor="t">
            <a:spAutoFit/>
          </a:bodyPr>
          <a:p>
            <a:pPr marL="0" indent="0">
              <a:lnSpc>
                <a:spcPct val="150000"/>
              </a:lnSpc>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由俭入奢易，由奢入俭难。</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r">
              <a:lnSpc>
                <a:spcPct val="150000"/>
              </a:lnSpc>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北宋</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司马光</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433705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勤俭节约要从小事做起</a:t>
            </a:r>
            <a:endParaRPr lang="zh-CN" altLang="en-US" sz="3200" dirty="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grpSp>
        <p:nvGrpSpPr>
          <p:cNvPr id="3" name="组合 2"/>
          <p:cNvGrpSpPr/>
          <p:nvPr/>
        </p:nvGrpSpPr>
        <p:grpSpPr>
          <a:xfrm>
            <a:off x="4272280" y="1969770"/>
            <a:ext cx="3492500" cy="2773680"/>
            <a:chOff x="7079" y="3156"/>
            <a:chExt cx="5500" cy="4368"/>
          </a:xfrm>
        </p:grpSpPr>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1" y="3425"/>
              <a:ext cx="2280" cy="1908"/>
            </a:xfrm>
            <a:prstGeom prst="rect">
              <a:avLst/>
            </a:prstGeom>
          </p:spPr>
        </p:pic>
        <p:pic>
          <p:nvPicPr>
            <p:cNvPr id="18" name="图片 17"/>
            <p:cNvPicPr>
              <a:picLocks noChangeAspect="1"/>
            </p:cNvPicPr>
            <p:nvPr/>
          </p:nvPicPr>
          <p:blipFill>
            <a:blip r:embed="rId7"/>
            <a:stretch>
              <a:fillRect/>
            </a:stretch>
          </p:blipFill>
          <p:spPr>
            <a:xfrm flipH="1">
              <a:off x="9182" y="5236"/>
              <a:ext cx="3397" cy="2206"/>
            </a:xfrm>
            <a:prstGeom prst="rect">
              <a:avLst/>
            </a:prstGeom>
          </p:spPr>
        </p:pic>
        <p:pic>
          <p:nvPicPr>
            <p:cNvPr id="2" name="图片 1"/>
            <p:cNvPicPr>
              <a:picLocks noChangeAspect="1"/>
            </p:cNvPicPr>
            <p:nvPr/>
          </p:nvPicPr>
          <p:blipFill>
            <a:blip r:embed="rId8"/>
            <a:stretch>
              <a:fillRect/>
            </a:stretch>
          </p:blipFill>
          <p:spPr>
            <a:xfrm>
              <a:off x="7079" y="3156"/>
              <a:ext cx="2482" cy="2482"/>
            </a:xfrm>
            <a:prstGeom prst="rect">
              <a:avLst/>
            </a:prstGeom>
          </p:spPr>
        </p:pic>
        <p:pic>
          <p:nvPicPr>
            <p:cNvPr id="33" name="图片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65" y="5351"/>
              <a:ext cx="2111" cy="2173"/>
            </a:xfrm>
            <a:prstGeom prst="rect">
              <a:avLst/>
            </a:prstGeom>
          </p:spPr>
        </p:pic>
      </p:grpSp>
      <p:sp>
        <p:nvSpPr>
          <p:cNvPr id="28" name="文本框 4"/>
          <p:cNvSpPr txBox="1"/>
          <p:nvPr/>
        </p:nvSpPr>
        <p:spPr>
          <a:xfrm>
            <a:off x="7668664" y="2104013"/>
            <a:ext cx="1808480" cy="5835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smtClean="0"/>
              <a:t>珍惜粮食</a:t>
            </a:r>
            <a:endParaRPr lang="zh-CN" altLang="en-US" sz="3200" dirty="0" smtClean="0"/>
          </a:p>
        </p:txBody>
      </p:sp>
      <p:sp>
        <p:nvSpPr>
          <p:cNvPr id="5" name="矩形 4"/>
          <p:cNvSpPr/>
          <p:nvPr/>
        </p:nvSpPr>
        <p:spPr>
          <a:xfrm>
            <a:off x="2261235" y="2199640"/>
            <a:ext cx="2011045" cy="583565"/>
          </a:xfrm>
          <a:prstGeom prst="rect">
            <a:avLst/>
          </a:prstGeom>
        </p:spPr>
        <p:txBody>
          <a:bodyPr wrap="square">
            <a:spAutoFit/>
          </a:bodyPr>
          <a:p>
            <a:pPr algn="r"/>
            <a:r>
              <a:rPr lang="zh-CN" altLang="en-US" sz="3200" dirty="0"/>
              <a:t>节约</a:t>
            </a:r>
            <a:r>
              <a:rPr lang="zh-CN" altLang="en-US" sz="3200" dirty="0" smtClean="0"/>
              <a:t>用水</a:t>
            </a:r>
            <a:endParaRPr lang="zh-CN" altLang="en-US" sz="3200" dirty="0" smtClean="0"/>
          </a:p>
        </p:txBody>
      </p:sp>
      <p:sp>
        <p:nvSpPr>
          <p:cNvPr id="7" name="矩形 6"/>
          <p:cNvSpPr/>
          <p:nvPr/>
        </p:nvSpPr>
        <p:spPr>
          <a:xfrm>
            <a:off x="2261235" y="3761740"/>
            <a:ext cx="1860550" cy="583565"/>
          </a:xfrm>
          <a:prstGeom prst="rect">
            <a:avLst/>
          </a:prstGeom>
        </p:spPr>
        <p:txBody>
          <a:bodyPr wrap="square">
            <a:spAutoFit/>
          </a:bodyPr>
          <a:p>
            <a:r>
              <a:rPr lang="zh-CN" altLang="en-US" sz="3200" dirty="0"/>
              <a:t>珍惜</a:t>
            </a:r>
            <a:r>
              <a:rPr lang="zh-CN" altLang="en-US" sz="3200" dirty="0" smtClean="0"/>
              <a:t>物品</a:t>
            </a:r>
            <a:endParaRPr lang="zh-CN" altLang="en-US" sz="3200" dirty="0" smtClean="0"/>
          </a:p>
        </p:txBody>
      </p:sp>
      <p:sp>
        <p:nvSpPr>
          <p:cNvPr id="4" name="矩形 3"/>
          <p:cNvSpPr/>
          <p:nvPr/>
        </p:nvSpPr>
        <p:spPr>
          <a:xfrm>
            <a:off x="7918820" y="3530858"/>
            <a:ext cx="1808480" cy="583565"/>
          </a:xfrm>
          <a:prstGeom prst="rect">
            <a:avLst/>
          </a:prstGeom>
        </p:spPr>
        <p:txBody>
          <a:bodyPr wrap="none">
            <a:spAutoFit/>
          </a:bodyPr>
          <a:p>
            <a:r>
              <a:rPr lang="zh-CN" altLang="en-US" sz="3200" dirty="0"/>
              <a:t>节约用电</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500"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500"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anim calcmode="lin" valueType="num">
                                      <p:cBhvr>
                                        <p:cTn id="31" dur="500" fill="hold"/>
                                        <p:tgtEl>
                                          <p:spTgt spid="28"/>
                                        </p:tgtEl>
                                        <p:attrNameLst>
                                          <p:attrName>ppt_x</p:attrName>
                                        </p:attrNameLst>
                                      </p:cBhvr>
                                      <p:tavLst>
                                        <p:tav tm="0">
                                          <p:val>
                                            <p:strVal val="#ppt_x"/>
                                          </p:val>
                                        </p:tav>
                                        <p:tav tm="100000">
                                          <p:val>
                                            <p:strVal val="#ppt_x"/>
                                          </p:val>
                                        </p:tav>
                                      </p:tavLst>
                                    </p:anim>
                                    <p:anim calcmode="lin" valueType="num">
                                      <p:cBhvr>
                                        <p:cTn id="32" dur="5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500"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500"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anim calcmode="lin" valueType="num">
                                      <p:cBhvr>
                                        <p:cTn id="43" dur="500" fill="hold"/>
                                        <p:tgtEl>
                                          <p:spTgt spid="4"/>
                                        </p:tgtEl>
                                        <p:attrNameLst>
                                          <p:attrName>ppt_x</p:attrName>
                                        </p:attrNameLst>
                                      </p:cBhvr>
                                      <p:tavLst>
                                        <p:tav tm="0">
                                          <p:val>
                                            <p:strVal val="#ppt_x"/>
                                          </p:val>
                                        </p:tav>
                                        <p:tav tm="100000">
                                          <p:val>
                                            <p:strVal val="#ppt_x"/>
                                          </p:val>
                                        </p:tav>
                                      </p:tavLst>
                                    </p:anim>
                                    <p:anim calcmode="lin" valueType="num">
                                      <p:cBhvr>
                                        <p:cTn id="44"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8" grpId="0"/>
      <p:bldP spid="5" grpId="0"/>
      <p:bldP spid="7"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229997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1.珍惜粮食</a:t>
            </a:r>
            <a:endParaRPr lang="zh-CN" altLang="en-US" sz="3200" dirty="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sp>
        <p:nvSpPr>
          <p:cNvPr id="21" name="矩形 20"/>
          <p:cNvSpPr/>
          <p:nvPr/>
        </p:nvSpPr>
        <p:spPr>
          <a:xfrm>
            <a:off x="2642587" y="1292093"/>
            <a:ext cx="6631259" cy="45231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200000"/>
              </a:lnSpc>
              <a:buFont typeface="Wingdings" panose="05000000000000000000" charset="0"/>
              <a:buChar char="l"/>
            </a:pPr>
            <a:r>
              <a:rPr lang="zh-CN" altLang="en-US" dirty="0" smtClean="0"/>
              <a:t>珍惜</a:t>
            </a:r>
            <a:r>
              <a:rPr lang="zh-CN" altLang="en-US" dirty="0"/>
              <a:t>粮食</a:t>
            </a:r>
            <a:r>
              <a:rPr lang="en-US" altLang="zh-CN" dirty="0"/>
              <a:t>,</a:t>
            </a:r>
            <a:r>
              <a:rPr lang="zh-CN" altLang="en-US" dirty="0"/>
              <a:t>适量定餐</a:t>
            </a:r>
            <a:r>
              <a:rPr lang="en-US" altLang="zh-CN" dirty="0"/>
              <a:t>,</a:t>
            </a:r>
            <a:r>
              <a:rPr lang="zh-CN" altLang="en-US" dirty="0"/>
              <a:t>避免剩餐</a:t>
            </a:r>
            <a:r>
              <a:rPr lang="en-US" altLang="zh-CN" dirty="0"/>
              <a:t>,</a:t>
            </a:r>
            <a:r>
              <a:rPr lang="zh-CN" altLang="en-US" dirty="0"/>
              <a:t>减少浪费</a:t>
            </a:r>
            <a:r>
              <a:rPr lang="en-US" altLang="zh-CN" dirty="0" smtClean="0"/>
              <a:t>.</a:t>
            </a:r>
            <a:endParaRPr lang="en-US" altLang="zh-CN" dirty="0" smtClean="0"/>
          </a:p>
          <a:p>
            <a:pPr marL="342900" indent="-342900">
              <a:lnSpc>
                <a:spcPct val="200000"/>
              </a:lnSpc>
              <a:buFont typeface="Wingdings" panose="05000000000000000000" charset="0"/>
              <a:buChar char="l"/>
            </a:pPr>
            <a:r>
              <a:rPr lang="zh-CN" altLang="en-US" dirty="0" smtClean="0"/>
              <a:t>不</a:t>
            </a:r>
            <a:r>
              <a:rPr lang="zh-CN" altLang="en-US" dirty="0"/>
              <a:t>攀比</a:t>
            </a:r>
            <a:r>
              <a:rPr lang="en-US" altLang="zh-CN" dirty="0"/>
              <a:t>,</a:t>
            </a:r>
            <a:r>
              <a:rPr lang="zh-CN" altLang="en-US" dirty="0"/>
              <a:t>以节约为荣</a:t>
            </a:r>
            <a:r>
              <a:rPr lang="en-US" altLang="zh-CN" dirty="0"/>
              <a:t>,</a:t>
            </a:r>
            <a:r>
              <a:rPr lang="zh-CN" altLang="en-US" dirty="0"/>
              <a:t>浪费为耻</a:t>
            </a:r>
            <a:r>
              <a:rPr lang="en-US" altLang="zh-CN" dirty="0" smtClean="0"/>
              <a:t>.</a:t>
            </a:r>
            <a:endParaRPr lang="en-US" altLang="zh-CN" dirty="0" smtClean="0"/>
          </a:p>
          <a:p>
            <a:pPr marL="342900" indent="-342900">
              <a:lnSpc>
                <a:spcPct val="200000"/>
              </a:lnSpc>
              <a:buFont typeface="Wingdings" panose="05000000000000000000" charset="0"/>
              <a:buChar char="l"/>
            </a:pPr>
            <a:r>
              <a:rPr lang="zh-CN" altLang="en-US" dirty="0" smtClean="0"/>
              <a:t>吃饭</a:t>
            </a:r>
            <a:r>
              <a:rPr lang="zh-CN" altLang="en-US" dirty="0"/>
              <a:t>时吃多少盛多少</a:t>
            </a:r>
            <a:r>
              <a:rPr lang="en-US" altLang="zh-CN" dirty="0"/>
              <a:t>,</a:t>
            </a:r>
            <a:r>
              <a:rPr lang="zh-CN" altLang="en-US" dirty="0"/>
              <a:t>不扔剩饭剩菜</a:t>
            </a:r>
            <a:r>
              <a:rPr lang="en-US" altLang="zh-CN" dirty="0" smtClean="0"/>
              <a:t>.</a:t>
            </a:r>
            <a:endParaRPr lang="en-US" altLang="zh-CN" dirty="0" smtClean="0"/>
          </a:p>
          <a:p>
            <a:pPr marL="342900" indent="-342900">
              <a:lnSpc>
                <a:spcPct val="200000"/>
              </a:lnSpc>
              <a:buFont typeface="Wingdings" panose="05000000000000000000" charset="0"/>
              <a:buChar char="l"/>
            </a:pPr>
            <a:r>
              <a:rPr lang="zh-CN" altLang="en-US" dirty="0" smtClean="0"/>
              <a:t>看到</a:t>
            </a:r>
            <a:r>
              <a:rPr lang="zh-CN" altLang="en-US" dirty="0"/>
              <a:t>浪费现象勇敢地起来制止</a:t>
            </a:r>
            <a:r>
              <a:rPr lang="en-US" altLang="zh-CN" dirty="0"/>
              <a:t>,</a:t>
            </a:r>
            <a:r>
              <a:rPr lang="zh-CN" altLang="en-US" dirty="0"/>
              <a:t>尽力减少浪费</a:t>
            </a:r>
            <a:r>
              <a:rPr lang="en-US" altLang="zh-CN" dirty="0" smtClean="0"/>
              <a:t>.</a:t>
            </a:r>
            <a:endParaRPr lang="en-US" altLang="zh-CN" dirty="0" smtClean="0"/>
          </a:p>
          <a:p>
            <a:pPr marL="342900" indent="-342900">
              <a:lnSpc>
                <a:spcPct val="200000"/>
              </a:lnSpc>
              <a:buFont typeface="Wingdings" panose="05000000000000000000" charset="0"/>
              <a:buChar char="l"/>
            </a:pPr>
            <a:r>
              <a:rPr lang="zh-CN" altLang="en-US" dirty="0" smtClean="0"/>
              <a:t>做</a:t>
            </a:r>
            <a:r>
              <a:rPr lang="zh-CN" altLang="en-US" dirty="0"/>
              <a:t>节约宣传员</a:t>
            </a:r>
            <a:r>
              <a:rPr lang="en-US" altLang="zh-CN" dirty="0"/>
              <a:t>,</a:t>
            </a:r>
            <a:r>
              <a:rPr lang="zh-CN" altLang="en-US" dirty="0"/>
              <a:t>向家人</a:t>
            </a:r>
            <a:r>
              <a:rPr lang="en-US" altLang="zh-CN" dirty="0"/>
              <a:t>,</a:t>
            </a:r>
            <a:r>
              <a:rPr lang="zh-CN" altLang="en-US" dirty="0"/>
              <a:t>亲戚</a:t>
            </a:r>
            <a:r>
              <a:rPr lang="en-US" altLang="zh-CN" dirty="0"/>
              <a:t>,</a:t>
            </a:r>
            <a:r>
              <a:rPr lang="zh-CN" altLang="en-US" dirty="0"/>
              <a:t>朋友宣传浪费的可怕后果</a:t>
            </a:r>
            <a:r>
              <a:rPr lang="en-US" altLang="zh-CN" dirty="0" smtClean="0"/>
              <a:t>.</a:t>
            </a:r>
            <a:endParaRPr lang="en-US" altLang="zh-CN" dirty="0" smtClean="0"/>
          </a:p>
          <a:p>
            <a:pPr marL="342900" indent="-342900">
              <a:lnSpc>
                <a:spcPct val="200000"/>
              </a:lnSpc>
              <a:buFont typeface="Wingdings" panose="05000000000000000000" charset="0"/>
              <a:buChar char="l"/>
            </a:pPr>
            <a:r>
              <a:rPr lang="zh-CN" altLang="en-US" dirty="0" smtClean="0"/>
              <a:t>不</a:t>
            </a:r>
            <a:r>
              <a:rPr lang="zh-CN" altLang="en-US" dirty="0"/>
              <a:t>偏食，不挑食</a:t>
            </a:r>
            <a:r>
              <a:rPr lang="zh-CN" altLang="en-US" dirty="0" smtClean="0"/>
              <a:t>。</a:t>
            </a:r>
            <a:endParaRPr lang="en-US" altLang="zh-CN" dirty="0"/>
          </a:p>
          <a:p>
            <a:pPr marL="342900" indent="-342900">
              <a:lnSpc>
                <a:spcPct val="200000"/>
              </a:lnSpc>
              <a:buFont typeface="Wingdings" panose="05000000000000000000" charset="0"/>
              <a:buChar char="l"/>
            </a:pPr>
            <a:r>
              <a:rPr lang="zh-CN" altLang="en-US" dirty="0" smtClean="0"/>
              <a:t>到</a:t>
            </a:r>
            <a:r>
              <a:rPr lang="zh-CN" altLang="en-US" dirty="0"/>
              <a:t>饭店吃饭时，点饭点菜不浪费，若有剩余的要尽量带回家</a:t>
            </a:r>
            <a:r>
              <a:rPr lang="zh-CN" altLang="en-US" dirty="0" smtClean="0"/>
              <a:t>。</a:t>
            </a:r>
            <a:endParaRPr lang="en-US" altLang="zh-CN" dirty="0" smtClean="0"/>
          </a:p>
          <a:p>
            <a:pPr marL="342900" indent="-342900">
              <a:lnSpc>
                <a:spcPct val="200000"/>
              </a:lnSpc>
              <a:buFont typeface="Wingdings" panose="05000000000000000000" charset="0"/>
              <a:buChar char="l"/>
            </a:pPr>
            <a:r>
              <a:rPr lang="zh-CN" altLang="en-US" dirty="0" smtClean="0"/>
              <a:t>积极</a:t>
            </a:r>
            <a:r>
              <a:rPr lang="zh-CN" altLang="en-US" dirty="0"/>
              <a:t>监督身边的亲人和朋友，及时制止浪费粮食的现象。</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231267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2.节约用水</a:t>
            </a:r>
            <a:endParaRPr lang="zh-CN" altLang="en-US" sz="3200" dirty="0">
              <a:solidFill>
                <a:schemeClr val="tx2"/>
              </a:solidFill>
              <a:latin typeface="+mn-ea"/>
            </a:endParaRPr>
          </a:p>
        </p:txBody>
      </p:sp>
      <p:pic>
        <p:nvPicPr>
          <p:cNvPr id="2" name="图片 1"/>
          <p:cNvPicPr>
            <a:picLocks noChangeAspect="1"/>
          </p:cNvPicPr>
          <p:nvPr/>
        </p:nvPicPr>
        <p:blipFill>
          <a:blip r:embed="rId5"/>
          <a:stretch>
            <a:fillRect/>
          </a:stretch>
        </p:blipFill>
        <p:spPr>
          <a:xfrm>
            <a:off x="635" y="4137025"/>
            <a:ext cx="2527300" cy="2527300"/>
          </a:xfrm>
          <a:prstGeom prst="rect">
            <a:avLst/>
          </a:prstGeom>
        </p:spPr>
      </p:pic>
      <p:sp>
        <p:nvSpPr>
          <p:cNvPr id="3" name="文本框 2"/>
          <p:cNvSpPr txBox="1"/>
          <p:nvPr/>
        </p:nvSpPr>
        <p:spPr>
          <a:xfrm>
            <a:off x="2171572" y="1318600"/>
            <a:ext cx="8698230" cy="396938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200000"/>
              </a:lnSpc>
              <a:buFont typeface="Wingdings" panose="05000000000000000000" pitchFamily="2" charset="2"/>
              <a:buChar char="l"/>
            </a:pPr>
            <a:r>
              <a:rPr lang="zh-CN" altLang="en-US" dirty="0"/>
              <a:t>洗手、洗脸、刷牙时不要将龙头始终打开，应该间断性放水</a:t>
            </a:r>
            <a:r>
              <a:rPr lang="zh-CN" altLang="en-US" dirty="0" smtClean="0"/>
              <a:t>。如</a:t>
            </a:r>
            <a:r>
              <a:rPr lang="zh-CN" altLang="en-US" dirty="0"/>
              <a:t>：洗手、洗脸时</a:t>
            </a:r>
            <a:r>
              <a:rPr lang="zh-CN" altLang="en-US" dirty="0" smtClean="0"/>
              <a:t>应</a:t>
            </a:r>
            <a:endParaRPr lang="en-US" altLang="zh-CN" dirty="0" smtClean="0"/>
          </a:p>
          <a:p>
            <a:pPr marL="285750" indent="-285750">
              <a:lnSpc>
                <a:spcPct val="200000"/>
              </a:lnSpc>
              <a:buFont typeface="Wingdings" panose="05000000000000000000" pitchFamily="2" charset="2"/>
              <a:buChar char="l"/>
            </a:pPr>
            <a:r>
              <a:rPr lang="zh-CN" altLang="en-US" dirty="0" smtClean="0"/>
              <a:t>在打</a:t>
            </a:r>
            <a:r>
              <a:rPr lang="zh-CN" altLang="en-US" dirty="0"/>
              <a:t>肥皂时关闭龙头，刷牙时，应在杯子接满水后，关闭</a:t>
            </a:r>
            <a:r>
              <a:rPr lang="zh-CN" altLang="en-US" dirty="0" smtClean="0"/>
              <a:t>龙头</a:t>
            </a:r>
            <a:endParaRPr lang="en-US" altLang="zh-CN" dirty="0" smtClean="0"/>
          </a:p>
          <a:p>
            <a:pPr marL="285750" indent="-285750">
              <a:lnSpc>
                <a:spcPct val="200000"/>
              </a:lnSpc>
              <a:buFont typeface="Wingdings" panose="05000000000000000000" pitchFamily="2" charset="2"/>
              <a:buChar char="l"/>
            </a:pPr>
            <a:r>
              <a:rPr lang="zh-CN" altLang="en-US" dirty="0" smtClean="0"/>
              <a:t>课间洗手不玩水，养成</a:t>
            </a:r>
            <a:r>
              <a:rPr lang="zh-CN" altLang="en-US" dirty="0"/>
              <a:t>随手关闭水龙头的好</a:t>
            </a:r>
            <a:r>
              <a:rPr lang="zh-CN" altLang="en-US" dirty="0" smtClean="0"/>
              <a:t>习惯</a:t>
            </a:r>
            <a:endParaRPr lang="en-US" altLang="zh-CN" dirty="0" smtClean="0"/>
          </a:p>
          <a:p>
            <a:pPr marL="285750" indent="-285750">
              <a:lnSpc>
                <a:spcPct val="200000"/>
              </a:lnSpc>
              <a:buFont typeface="Wingdings" panose="05000000000000000000" pitchFamily="2" charset="2"/>
              <a:buChar char="l"/>
            </a:pPr>
            <a:r>
              <a:rPr lang="zh-CN" altLang="en-US" dirty="0"/>
              <a:t>收集洗衣、洗菜、洗澡水等拖</a:t>
            </a:r>
            <a:r>
              <a:rPr lang="zh-CN" altLang="en-US" dirty="0" smtClean="0"/>
              <a:t>地</a:t>
            </a:r>
            <a:endParaRPr lang="en-US" altLang="zh-CN" dirty="0" smtClean="0"/>
          </a:p>
          <a:p>
            <a:pPr marL="285750" indent="-285750">
              <a:lnSpc>
                <a:spcPct val="200000"/>
              </a:lnSpc>
              <a:buFont typeface="Wingdings" panose="05000000000000000000" pitchFamily="2" charset="2"/>
              <a:buChar char="l"/>
            </a:pPr>
            <a:r>
              <a:rPr lang="zh-CN" altLang="en-US" dirty="0"/>
              <a:t>用洗米水、煮面汤、过夜茶清洗碗筷，可以去油，节省用水量和洗洁精的</a:t>
            </a:r>
            <a:r>
              <a:rPr lang="zh-CN" altLang="en-US" dirty="0" smtClean="0"/>
              <a:t>污染</a:t>
            </a:r>
            <a:endParaRPr lang="en-US" altLang="zh-CN" dirty="0" smtClean="0"/>
          </a:p>
          <a:p>
            <a:pPr marL="285750" indent="-285750">
              <a:lnSpc>
                <a:spcPct val="200000"/>
              </a:lnSpc>
              <a:buFont typeface="Wingdings" panose="05000000000000000000" pitchFamily="2" charset="2"/>
              <a:buChar char="l"/>
            </a:pPr>
            <a:r>
              <a:rPr lang="zh-CN" altLang="en-US" dirty="0"/>
              <a:t> 清洗蔬菜时，不要在水龙头下直接进行清洗，尽量放入到盛水容器</a:t>
            </a:r>
            <a:r>
              <a:rPr lang="zh-CN" altLang="en-US" dirty="0" smtClean="0"/>
              <a:t>中清洗</a:t>
            </a:r>
            <a:endParaRPr lang="en-US" altLang="zh-CN" dirty="0" smtClean="0"/>
          </a:p>
          <a:p>
            <a:pPr marL="285750" indent="-285750">
              <a:lnSpc>
                <a:spcPct val="200000"/>
              </a:lnSpc>
              <a:buFont typeface="Wingdings" panose="05000000000000000000" pitchFamily="2" charset="2"/>
              <a:buChar char="l"/>
            </a:pPr>
            <a:r>
              <a:rPr lang="zh-CN" altLang="en-US" dirty="0"/>
              <a:t>集中清洗衣服，减少洗衣</a:t>
            </a:r>
            <a:r>
              <a:rPr lang="zh-CN" altLang="en-US" dirty="0" smtClean="0"/>
              <a:t>次数。</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fc23905322abe3e1faa119f939287537"/>
          <p:cNvPicPr>
            <a:picLocks noChangeAspect="1"/>
          </p:cNvPicPr>
          <p:nvPr/>
        </p:nvPicPr>
        <p:blipFill>
          <a:blip r:embed="rId1"/>
          <a:srcRect l="10458"/>
          <a:stretch>
            <a:fillRect/>
          </a:stretch>
        </p:blipFill>
        <p:spPr>
          <a:xfrm>
            <a:off x="-23495" y="4203065"/>
            <a:ext cx="3762375" cy="2782570"/>
          </a:xfrm>
          <a:prstGeom prst="rect">
            <a:avLst/>
          </a:prstGeom>
        </p:spPr>
      </p:pic>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0" name="组合 9"/>
          <p:cNvGrpSpPr/>
          <p:nvPr/>
        </p:nvGrpSpPr>
        <p:grpSpPr>
          <a:xfrm>
            <a:off x="3710305" y="1684020"/>
            <a:ext cx="5137150" cy="1856740"/>
            <a:chOff x="5843" y="2652"/>
            <a:chExt cx="8090" cy="2924"/>
          </a:xfrm>
        </p:grpSpPr>
        <p:grpSp>
          <p:nvGrpSpPr>
            <p:cNvPr id="6" name="组合 5"/>
            <p:cNvGrpSpPr/>
            <p:nvPr/>
          </p:nvGrpSpPr>
          <p:grpSpPr>
            <a:xfrm>
              <a:off x="5843" y="2652"/>
              <a:ext cx="8090" cy="2925"/>
              <a:chOff x="5888" y="2556"/>
              <a:chExt cx="7128" cy="2577"/>
            </a:xfrm>
          </p:grpSpPr>
          <p:grpSp>
            <p:nvGrpSpPr>
              <p:cNvPr id="5" name="组合 4"/>
              <p:cNvGrpSpPr/>
              <p:nvPr/>
            </p:nvGrpSpPr>
            <p:grpSpPr>
              <a:xfrm rot="16200000">
                <a:off x="8048" y="396"/>
                <a:ext cx="2300" cy="6621"/>
                <a:chOff x="2734" y="1218"/>
                <a:chExt cx="2495" cy="4763"/>
              </a:xfrm>
            </p:grpSpPr>
            <p:sp>
              <p:nvSpPr>
                <p:cNvPr id="2" name="矩形 1"/>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98" y="1432"/>
                  <a:ext cx="2168" cy="43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20" y="4133"/>
                <a:ext cx="1197" cy="1001"/>
              </a:xfrm>
              <a:prstGeom prst="rect">
                <a:avLst/>
              </a:prstGeom>
            </p:spPr>
          </p:pic>
        </p:grpSp>
        <p:sp>
          <p:nvSpPr>
            <p:cNvPr id="7" name="文本框 6"/>
            <p:cNvSpPr txBox="1"/>
            <p:nvPr/>
          </p:nvSpPr>
          <p:spPr>
            <a:xfrm>
              <a:off x="7225" y="3015"/>
              <a:ext cx="4788" cy="1888"/>
            </a:xfrm>
            <a:prstGeom prst="rect">
              <a:avLst/>
            </a:prstGeom>
            <a:noFill/>
          </p:spPr>
          <p:txBody>
            <a:bodyPr wrap="none" rtlCol="0" anchor="t">
              <a:spAutoFit/>
            </a:bodyPr>
            <a:p>
              <a:pPr algn="dist"/>
              <a:r>
                <a:rPr lang="zh-CN" altLang="en-US" sz="7200" b="1" spc="300" dirty="0" smtClean="0">
                  <a:solidFill>
                    <a:schemeClr val="tx2"/>
                  </a:solidFill>
                  <a:latin typeface="微软雅黑" panose="020B0503020204020204" charset="-122"/>
                  <a:ea typeface="微软雅黑" panose="020B0503020204020204" charset="-122"/>
                  <a:sym typeface="+mn-ea"/>
                </a:rPr>
                <a:t>品经典</a:t>
              </a:r>
              <a:endParaRPr lang="zh-CN" altLang="en-US" sz="7200" b="1" spc="300" dirty="0" smtClean="0">
                <a:solidFill>
                  <a:schemeClr val="tx2"/>
                </a:solidFill>
                <a:latin typeface="微软雅黑" panose="020B0503020204020204" charset="-122"/>
                <a:ea typeface="微软雅黑" panose="020B0503020204020204" charset="-122"/>
                <a:sym typeface="+mn-ea"/>
              </a:endParaRPr>
            </a:p>
          </p:txBody>
        </p:sp>
      </p:grpSp>
      <p:sp>
        <p:nvSpPr>
          <p:cNvPr id="8" name="文本框 7"/>
          <p:cNvSpPr txBox="1"/>
          <p:nvPr/>
        </p:nvSpPr>
        <p:spPr>
          <a:xfrm>
            <a:off x="5972175" y="4935220"/>
            <a:ext cx="3884930" cy="460375"/>
          </a:xfrm>
          <a:prstGeom prst="rect">
            <a:avLst/>
          </a:prstGeom>
          <a:noFill/>
        </p:spPr>
        <p:txBody>
          <a:bodyPr wrap="square" rtlCol="0" anchor="t">
            <a:spAutoFit/>
          </a:bodyPr>
          <a:p>
            <a:pPr algn="r"/>
            <a:r>
              <a:rPr lang="zh-CN" altLang="en-US" sz="1200" dirty="0">
                <a:solidFill>
                  <a:srgbClr val="000000"/>
                </a:solidFill>
                <a:latin typeface="Tahoma" panose="020B0604030504040204" pitchFamily="34" charset="0"/>
                <a:sym typeface="+mn-ea"/>
              </a:rPr>
              <a:t>一粥一饭，当思来处不地易；半丝半缕，恒念物力维艰。</a:t>
            </a:r>
            <a:r>
              <a:rPr lang="en-US" altLang="zh-CN" sz="1200" dirty="0">
                <a:solidFill>
                  <a:srgbClr val="000000"/>
                </a:solidFill>
                <a:latin typeface="Tahoma" panose="020B0604030504040204" pitchFamily="34" charset="0"/>
                <a:sym typeface="+mn-ea"/>
              </a:rPr>
              <a:t>[</a:t>
            </a:r>
            <a:r>
              <a:rPr lang="zh-CN" altLang="en-US" sz="1200" dirty="0">
                <a:solidFill>
                  <a:srgbClr val="000000"/>
                </a:solidFill>
                <a:latin typeface="Tahoma" panose="020B0604030504040204" pitchFamily="34" charset="0"/>
                <a:sym typeface="+mn-ea"/>
              </a:rPr>
              <a:t>清</a:t>
            </a:r>
            <a:r>
              <a:rPr lang="en-US" altLang="zh-CN" sz="1200" dirty="0">
                <a:solidFill>
                  <a:srgbClr val="000000"/>
                </a:solidFill>
                <a:latin typeface="Tahoma" panose="020B0604030504040204" pitchFamily="34" charset="0"/>
                <a:sym typeface="+mn-ea"/>
              </a:rPr>
              <a:t>]</a:t>
            </a:r>
            <a:r>
              <a:rPr lang="zh-CN" altLang="en-US" sz="1200" dirty="0">
                <a:solidFill>
                  <a:srgbClr val="000000"/>
                </a:solidFill>
                <a:latin typeface="Tahoma" panose="020B0604030504040204" pitchFamily="34" charset="0"/>
                <a:sym typeface="+mn-ea"/>
              </a:rPr>
              <a:t>朱用纯</a:t>
            </a:r>
            <a:endParaRPr lang="zh-CN" altLang="en-US" sz="1200" dirty="0">
              <a:solidFill>
                <a:srgbClr val="000000"/>
              </a:solidFill>
              <a:latin typeface="Tahoma" panose="020B0604030504040204" pitchFamily="34" charset="0"/>
              <a:sym typeface="+mn-ea"/>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20173" y="3613785"/>
            <a:ext cx="4557395" cy="1424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500"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227711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3.珍惜物品</a:t>
            </a:r>
            <a:endParaRPr lang="zh-CN" altLang="en-US" sz="3200" dirty="0">
              <a:solidFill>
                <a:schemeClr val="tx2"/>
              </a:solidFill>
              <a:latin typeface="+mn-ea"/>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9080" y="3061335"/>
            <a:ext cx="3369310" cy="3465830"/>
          </a:xfrm>
          <a:prstGeom prst="rect">
            <a:avLst/>
          </a:prstGeom>
        </p:spPr>
      </p:pic>
      <p:sp>
        <p:nvSpPr>
          <p:cNvPr id="2" name="文本框 2"/>
          <p:cNvSpPr txBox="1"/>
          <p:nvPr/>
        </p:nvSpPr>
        <p:spPr>
          <a:xfrm>
            <a:off x="4047169" y="1306043"/>
            <a:ext cx="6292215" cy="424624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50000"/>
              </a:lnSpc>
              <a:buFont typeface="+mj-lt"/>
              <a:buAutoNum type="arabicPeriod"/>
            </a:pPr>
            <a:r>
              <a:rPr lang="zh-CN" altLang="en-US" dirty="0" smtClean="0"/>
              <a:t>不浪费纸张，重复多次使用；</a:t>
            </a:r>
            <a:endParaRPr lang="en-US" altLang="zh-CN" dirty="0" smtClean="0"/>
          </a:p>
          <a:p>
            <a:pPr marL="342900" indent="-342900">
              <a:lnSpc>
                <a:spcPct val="150000"/>
              </a:lnSpc>
              <a:buFont typeface="+mj-lt"/>
              <a:buAutoNum type="arabicPeriod"/>
            </a:pPr>
            <a:r>
              <a:rPr lang="zh-CN" altLang="en-US" dirty="0" smtClean="0"/>
              <a:t>打印纸要双面打，或者另一面作为草稿纸用；</a:t>
            </a:r>
            <a:endParaRPr lang="en-US" altLang="zh-CN" dirty="0" smtClean="0"/>
          </a:p>
          <a:p>
            <a:pPr marL="342900" indent="-342900">
              <a:lnSpc>
                <a:spcPct val="150000"/>
              </a:lnSpc>
              <a:buFont typeface="+mj-lt"/>
              <a:buAutoNum type="arabicPeriod"/>
            </a:pPr>
            <a:r>
              <a:rPr lang="zh-CN" altLang="en-US" dirty="0" smtClean="0"/>
              <a:t>少用纸杯和纸巾</a:t>
            </a:r>
            <a:endParaRPr lang="en-US" altLang="zh-CN" dirty="0" smtClean="0"/>
          </a:p>
          <a:p>
            <a:pPr marL="342900" indent="-342900">
              <a:lnSpc>
                <a:spcPct val="150000"/>
              </a:lnSpc>
              <a:buFont typeface="+mj-lt"/>
              <a:buAutoNum type="arabicPeriod"/>
            </a:pPr>
            <a:r>
              <a:rPr lang="zh-CN" altLang="en-US" dirty="0" smtClean="0"/>
              <a:t>循环使用课本，可使用购买旧书。</a:t>
            </a:r>
            <a:endParaRPr lang="en-US" altLang="zh-CN" dirty="0" smtClean="0"/>
          </a:p>
          <a:p>
            <a:pPr marL="342900" indent="-342900">
              <a:lnSpc>
                <a:spcPct val="150000"/>
              </a:lnSpc>
              <a:buFont typeface="+mj-lt"/>
              <a:buAutoNum type="arabicPeriod"/>
            </a:pPr>
            <a:r>
              <a:rPr lang="zh-CN" altLang="en-US" dirty="0" smtClean="0"/>
              <a:t>出门吃饭少用一次性筷子，自备筷子；</a:t>
            </a:r>
            <a:endParaRPr lang="en-US" altLang="zh-CN" dirty="0" smtClean="0"/>
          </a:p>
          <a:p>
            <a:pPr marL="342900" indent="-342900">
              <a:lnSpc>
                <a:spcPct val="150000"/>
              </a:lnSpc>
              <a:buFont typeface="+mj-lt"/>
              <a:buAutoNum type="arabicPeriod"/>
            </a:pPr>
            <a:r>
              <a:rPr lang="zh-CN" altLang="en-US" dirty="0" smtClean="0"/>
              <a:t>不</a:t>
            </a:r>
            <a:r>
              <a:rPr lang="zh-CN" altLang="en-US" dirty="0"/>
              <a:t>盲目追求名牌，不进行攀比消费，养成朴素的生活习惯 </a:t>
            </a:r>
            <a:endParaRPr lang="zh-CN" altLang="en-US" dirty="0"/>
          </a:p>
          <a:p>
            <a:pPr marL="342900" indent="-342900">
              <a:lnSpc>
                <a:spcPct val="150000"/>
              </a:lnSpc>
              <a:buFont typeface="+mj-lt"/>
              <a:buAutoNum type="arabicPeriod"/>
            </a:pPr>
            <a:r>
              <a:rPr lang="zh-CN" altLang="en-US" dirty="0"/>
              <a:t>尽量少用塑料袋，提倡用菜篮子或纸袋购物 </a:t>
            </a:r>
            <a:endParaRPr lang="zh-CN" altLang="en-US" dirty="0"/>
          </a:p>
          <a:p>
            <a:pPr marL="342900" indent="-342900">
              <a:lnSpc>
                <a:spcPct val="150000"/>
              </a:lnSpc>
              <a:buFont typeface="+mj-lt"/>
              <a:buAutoNum type="arabicPeriod"/>
            </a:pPr>
            <a:r>
              <a:rPr lang="zh-CN" altLang="en-US" dirty="0"/>
              <a:t>少喝饮料多喝水，提倡易拉罐，饮料瓶的回收利用 </a:t>
            </a:r>
            <a:endParaRPr lang="zh-CN" altLang="en-US" dirty="0"/>
          </a:p>
          <a:p>
            <a:pPr marL="342900" indent="-342900">
              <a:lnSpc>
                <a:spcPct val="150000"/>
              </a:lnSpc>
              <a:buFont typeface="+mj-lt"/>
              <a:buAutoNum type="arabicPeriod"/>
            </a:pPr>
            <a:r>
              <a:rPr lang="zh-CN" altLang="en-US" dirty="0"/>
              <a:t>看过的书、报、杂志，留给弟妹使用，或捐助给</a:t>
            </a:r>
            <a:endParaRPr lang="zh-CN" altLang="en-US" dirty="0"/>
          </a:p>
          <a:p>
            <a:pPr indent="0">
              <a:lnSpc>
                <a:spcPct val="150000"/>
              </a:lnSpc>
              <a:buFont typeface="+mj-lt"/>
              <a:buNone/>
            </a:pPr>
            <a:r>
              <a:rPr lang="zh-CN" altLang="en-US" dirty="0"/>
              <a:t>       希望小学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240792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4.节约用电</a:t>
            </a:r>
            <a:endParaRPr lang="zh-CN" altLang="en-US" sz="3200" dirty="0">
              <a:solidFill>
                <a:schemeClr val="tx2"/>
              </a:solidFill>
              <a:latin typeface="+mn-ea"/>
            </a:endParaRPr>
          </a:p>
        </p:txBody>
      </p:sp>
      <p:pic>
        <p:nvPicPr>
          <p:cNvPr id="18" name="图片 17"/>
          <p:cNvPicPr>
            <a:picLocks noChangeAspect="1"/>
          </p:cNvPicPr>
          <p:nvPr/>
        </p:nvPicPr>
        <p:blipFill>
          <a:blip r:embed="rId5"/>
          <a:stretch>
            <a:fillRect/>
          </a:stretch>
        </p:blipFill>
        <p:spPr>
          <a:xfrm flipH="1">
            <a:off x="-322580" y="4558030"/>
            <a:ext cx="3893820" cy="2528570"/>
          </a:xfrm>
          <a:prstGeom prst="rect">
            <a:avLst/>
          </a:prstGeom>
        </p:spPr>
      </p:pic>
      <p:sp>
        <p:nvSpPr>
          <p:cNvPr id="2" name="矩形 1"/>
          <p:cNvSpPr/>
          <p:nvPr/>
        </p:nvSpPr>
        <p:spPr>
          <a:xfrm>
            <a:off x="3244172" y="1342659"/>
            <a:ext cx="6640830" cy="396938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200000"/>
              </a:lnSpc>
              <a:buFont typeface="+mj-lt"/>
              <a:buAutoNum type="arabicPeriod"/>
            </a:pPr>
            <a:r>
              <a:rPr lang="zh-CN" altLang="en-US" dirty="0" smtClean="0"/>
              <a:t>做到</a:t>
            </a:r>
            <a:r>
              <a:rPr lang="zh-CN" altLang="en-US" dirty="0"/>
              <a:t>不开无人灯（外出上课、中午吃饭</a:t>
            </a:r>
            <a:r>
              <a:rPr lang="zh-CN" altLang="en-US" dirty="0" smtClean="0"/>
              <a:t>）</a:t>
            </a:r>
            <a:endParaRPr lang="en-US" altLang="zh-CN" dirty="0" smtClean="0"/>
          </a:p>
          <a:p>
            <a:pPr marL="342900" indent="-342900">
              <a:lnSpc>
                <a:spcPct val="200000"/>
              </a:lnSpc>
              <a:buFont typeface="+mj-lt"/>
              <a:buAutoNum type="arabicPeriod"/>
            </a:pPr>
            <a:r>
              <a:rPr lang="zh-CN" altLang="en-US" dirty="0" smtClean="0"/>
              <a:t>教室</a:t>
            </a:r>
            <a:r>
              <a:rPr lang="zh-CN" altLang="en-US" dirty="0"/>
              <a:t>光线充足时，要把灯</a:t>
            </a:r>
            <a:r>
              <a:rPr lang="zh-CN" altLang="en-US" dirty="0" smtClean="0"/>
              <a:t>关掉</a:t>
            </a:r>
            <a:endParaRPr lang="en-US" altLang="zh-CN" dirty="0" smtClean="0"/>
          </a:p>
          <a:p>
            <a:pPr marL="342900" indent="-342900">
              <a:lnSpc>
                <a:spcPct val="200000"/>
              </a:lnSpc>
              <a:buFont typeface="+mj-lt"/>
              <a:buAutoNum type="arabicPeriod"/>
            </a:pPr>
            <a:r>
              <a:rPr lang="zh-CN" altLang="en-US" dirty="0" smtClean="0"/>
              <a:t>饮水</a:t>
            </a:r>
            <a:r>
              <a:rPr lang="zh-CN" altLang="en-US" dirty="0"/>
              <a:t>机要及时</a:t>
            </a:r>
            <a:r>
              <a:rPr lang="zh-CN" altLang="en-US" dirty="0" smtClean="0"/>
              <a:t>关</a:t>
            </a:r>
            <a:endParaRPr lang="en-US" altLang="zh-CN" dirty="0" smtClean="0"/>
          </a:p>
          <a:p>
            <a:pPr marL="342900" indent="-342900">
              <a:lnSpc>
                <a:spcPct val="200000"/>
              </a:lnSpc>
              <a:buFont typeface="+mj-lt"/>
              <a:buAutoNum type="arabicPeriod"/>
            </a:pPr>
            <a:r>
              <a:rPr lang="zh-CN" altLang="en-US" dirty="0" smtClean="0"/>
              <a:t>电脑</a:t>
            </a:r>
            <a:r>
              <a:rPr lang="zh-CN" altLang="en-US" dirty="0"/>
              <a:t>、投影不用时要</a:t>
            </a:r>
            <a:r>
              <a:rPr lang="zh-CN" altLang="en-US" dirty="0" smtClean="0"/>
              <a:t>关掉</a:t>
            </a:r>
            <a:endParaRPr lang="en-US" altLang="zh-CN" dirty="0" smtClean="0"/>
          </a:p>
          <a:p>
            <a:pPr marL="342900" indent="-342900">
              <a:lnSpc>
                <a:spcPct val="200000"/>
              </a:lnSpc>
              <a:buFont typeface="+mj-lt"/>
              <a:buAutoNum type="arabicPeriod"/>
            </a:pPr>
            <a:r>
              <a:rPr lang="zh-CN" altLang="en-US" dirty="0"/>
              <a:t>家庭使用的照明灯具，应尽可能选用高亮度、小功率的节能</a:t>
            </a:r>
            <a:r>
              <a:rPr lang="zh-CN" altLang="en-US" dirty="0" smtClean="0"/>
              <a:t>灯</a:t>
            </a:r>
            <a:endParaRPr lang="en-US" altLang="zh-CN" dirty="0" smtClean="0"/>
          </a:p>
          <a:p>
            <a:pPr marL="342900" indent="-342900">
              <a:lnSpc>
                <a:spcPct val="200000"/>
              </a:lnSpc>
              <a:buFont typeface="+mj-lt"/>
              <a:buAutoNum type="arabicPeriod"/>
            </a:pPr>
            <a:r>
              <a:rPr lang="zh-CN" altLang="en-US" dirty="0" smtClean="0"/>
              <a:t>电器不用的时候拔掉插头</a:t>
            </a:r>
            <a:endParaRPr lang="en-US" altLang="zh-CN" dirty="0" smtClean="0"/>
          </a:p>
          <a:p>
            <a:pPr marL="342900" indent="-342900">
              <a:lnSpc>
                <a:spcPct val="200000"/>
              </a:lnSpc>
              <a:buFont typeface="+mj-lt"/>
              <a:buAutoNum type="arabicPeriod"/>
            </a:pPr>
            <a:r>
              <a:rPr lang="zh-CN" altLang="en-US" dirty="0" smtClean="0"/>
              <a:t>夏天空调的温度开在</a:t>
            </a:r>
            <a:r>
              <a:rPr lang="en-US" altLang="zh-CN" dirty="0" smtClean="0"/>
              <a:t>26</a:t>
            </a:r>
            <a:r>
              <a:rPr lang="zh-CN" altLang="en-US" dirty="0" smtClean="0"/>
              <a:t>度最为合适，过高过低都会耗电</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183642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结语</a:t>
            </a:r>
            <a:endParaRPr lang="zh-CN" altLang="en-US" sz="3200" dirty="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sp>
        <p:nvSpPr>
          <p:cNvPr id="2" name="矩形 1"/>
          <p:cNvSpPr/>
          <p:nvPr/>
        </p:nvSpPr>
        <p:spPr>
          <a:xfrm>
            <a:off x="2695575" y="1997075"/>
            <a:ext cx="6836410" cy="2676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800" dirty="0"/>
              <a:t>勤 俭 节 约 是 美 德 ，中 华 孩 子 要 记 得 。 </a:t>
            </a:r>
            <a:endParaRPr lang="zh-CN" altLang="en-US" sz="2800" dirty="0"/>
          </a:p>
          <a:p>
            <a:pPr algn="ctr">
              <a:lnSpc>
                <a:spcPct val="150000"/>
              </a:lnSpc>
            </a:pPr>
            <a:r>
              <a:rPr lang="zh-CN" altLang="en-US" sz="2800" dirty="0"/>
              <a:t>不 要 浪 费 和 显 阔 ， 荣 耀 不 显 在 此 事 。 </a:t>
            </a:r>
            <a:endParaRPr lang="zh-CN" altLang="en-US" sz="2800" dirty="0"/>
          </a:p>
          <a:p>
            <a:pPr algn="ctr">
              <a:lnSpc>
                <a:spcPct val="150000"/>
              </a:lnSpc>
            </a:pPr>
            <a:r>
              <a:rPr lang="zh-CN" altLang="en-US" sz="2800" dirty="0"/>
              <a:t>时 时 牢 记 要 节 约 ， 小 事 万 人 变 大 事 。 </a:t>
            </a:r>
            <a:endParaRPr lang="zh-CN" altLang="en-US" sz="2800" dirty="0"/>
          </a:p>
          <a:p>
            <a:pPr algn="ctr">
              <a:lnSpc>
                <a:spcPct val="150000"/>
              </a:lnSpc>
            </a:pPr>
            <a:r>
              <a:rPr lang="zh-CN" altLang="en-US" sz="2800" dirty="0"/>
              <a:t>资 源 可 贵 不 浪 费 ， 能 省 就 省 不 可 耻 。</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fc23905322abe3e1faa119f939287537"/>
          <p:cNvPicPr>
            <a:picLocks noChangeAspect="1"/>
          </p:cNvPicPr>
          <p:nvPr/>
        </p:nvPicPr>
        <p:blipFill>
          <a:blip r:embed="rId1"/>
          <a:srcRect l="10458"/>
          <a:stretch>
            <a:fillRect/>
          </a:stretch>
        </p:blipFill>
        <p:spPr>
          <a:xfrm>
            <a:off x="-23495" y="4203065"/>
            <a:ext cx="3762375" cy="2782570"/>
          </a:xfrm>
          <a:prstGeom prst="rect">
            <a:avLst/>
          </a:prstGeom>
        </p:spPr>
      </p:pic>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9" name="组合 18"/>
          <p:cNvGrpSpPr/>
          <p:nvPr/>
        </p:nvGrpSpPr>
        <p:grpSpPr>
          <a:xfrm>
            <a:off x="2956560" y="1897653"/>
            <a:ext cx="6278880" cy="2011407"/>
            <a:chOff x="4874" y="3325"/>
            <a:chExt cx="9888" cy="3168"/>
          </a:xfrm>
        </p:grpSpPr>
        <p:sp>
          <p:nvSpPr>
            <p:cNvPr id="16" name="矩形 15"/>
            <p:cNvSpPr/>
            <p:nvPr/>
          </p:nvSpPr>
          <p:spPr>
            <a:xfrm>
              <a:off x="4874" y="3325"/>
              <a:ext cx="9888" cy="1598"/>
            </a:xfrm>
            <a:prstGeom prst="rect">
              <a:avLst/>
            </a:prstGeom>
          </p:spPr>
          <p:txBody>
            <a:bodyPr vert="horz" wrap="none">
              <a:spAutoFit/>
            </a:bodyPr>
            <a:p>
              <a:r>
                <a:rPr lang="zh-CN" altLang="en-US" sz="6000" b="1" dirty="0" smtClean="0">
                  <a:solidFill>
                    <a:schemeClr val="tx2"/>
                  </a:solidFill>
                  <a:latin typeface="微软雅黑" panose="020B0503020204020204" charset="-122"/>
                  <a:ea typeface="微软雅黑" panose="020B0503020204020204" charset="-122"/>
                </a:rPr>
                <a:t>勤俭节约从</a:t>
              </a:r>
              <a:r>
                <a:rPr lang="zh-CN" altLang="en-US" sz="6000" b="1" dirty="0">
                  <a:solidFill>
                    <a:schemeClr val="tx2"/>
                  </a:solidFill>
                  <a:latin typeface="微软雅黑" panose="020B0503020204020204" charset="-122"/>
                  <a:ea typeface="微软雅黑" panose="020B0503020204020204" charset="-122"/>
                </a:rPr>
                <a:t>我做</a:t>
              </a:r>
              <a:r>
                <a:rPr lang="zh-CN" altLang="en-US" sz="6000" b="1" dirty="0" smtClean="0">
                  <a:solidFill>
                    <a:schemeClr val="tx2"/>
                  </a:solidFill>
                  <a:latin typeface="微软雅黑" panose="020B0503020204020204" charset="-122"/>
                  <a:ea typeface="微软雅黑" panose="020B0503020204020204" charset="-122"/>
                </a:rPr>
                <a:t>起</a:t>
              </a:r>
              <a:endParaRPr lang="zh-CN" altLang="en-US" sz="6000" b="1" dirty="0" smtClean="0">
                <a:solidFill>
                  <a:schemeClr val="tx2"/>
                </a:solidFill>
                <a:latin typeface="微软雅黑" panose="020B0503020204020204" charset="-122"/>
                <a:ea typeface="微软雅黑" panose="020B0503020204020204" charset="-122"/>
              </a:endParaRPr>
            </a:p>
          </p:txBody>
        </p:sp>
        <p:sp>
          <p:nvSpPr>
            <p:cNvPr id="18" name="文本框 17"/>
            <p:cNvSpPr txBox="1"/>
            <p:nvPr/>
          </p:nvSpPr>
          <p:spPr>
            <a:xfrm>
              <a:off x="7514" y="5041"/>
              <a:ext cx="4608" cy="1452"/>
            </a:xfrm>
            <a:prstGeom prst="rect">
              <a:avLst/>
            </a:prstGeom>
            <a:noFill/>
          </p:spPr>
          <p:txBody>
            <a:bodyPr wrap="none" rtlCol="0" anchor="t">
              <a:spAutoFit/>
            </a:bodyPr>
            <a:p>
              <a:r>
                <a:rPr lang="zh-CN" altLang="en-US" sz="5400" dirty="0" smtClean="0">
                  <a:solidFill>
                    <a:schemeClr val="tx2"/>
                  </a:solidFill>
                  <a:latin typeface="微软雅黑" panose="020B0503020204020204" charset="-122"/>
                  <a:ea typeface="微软雅黑" panose="020B0503020204020204" charset="-122"/>
                  <a:sym typeface="+mn-ea"/>
                </a:rPr>
                <a:t>主题班会</a:t>
              </a:r>
              <a:endParaRPr lang="zh-CN" altLang="en-US" sz="5400" dirty="0" smtClean="0">
                <a:solidFill>
                  <a:schemeClr val="tx2"/>
                </a:solidFill>
                <a:latin typeface="微软雅黑" panose="020B0503020204020204" charset="-122"/>
                <a:ea typeface="微软雅黑" panose="020B0503020204020204" charset="-122"/>
                <a:sym typeface="+mn-ea"/>
              </a:endParaRPr>
            </a:p>
          </p:txBody>
        </p:sp>
      </p:grpSp>
      <p:sp>
        <p:nvSpPr>
          <p:cNvPr id="20" name="矩形 19"/>
          <p:cNvSpPr/>
          <p:nvPr/>
        </p:nvSpPr>
        <p:spPr>
          <a:xfrm>
            <a:off x="3291840" y="4022090"/>
            <a:ext cx="5608320" cy="645160"/>
          </a:xfrm>
          <a:prstGeom prst="rect">
            <a:avLst/>
          </a:prstGeom>
        </p:spPr>
        <p:txBody>
          <a:bodyPr wrap="square">
            <a:spAutoFit/>
          </a:bodyPr>
          <a:p>
            <a:pPr algn="ctr"/>
            <a:r>
              <a:rPr lang="zh-CN" altLang="en-US" dirty="0">
                <a:latin typeface="Helvetica" panose="020B0604020202020204" pitchFamily="34" charset="0"/>
              </a:rPr>
              <a:t>春种一粒粟，秋收万颗子。四海无闲田，农夫犹饿死。</a:t>
            </a:r>
            <a:endParaRPr lang="zh-CN" altLang="en-US" dirty="0">
              <a:latin typeface="Helvetica" panose="020B0604020202020204" pitchFamily="34" charset="0"/>
            </a:endParaRPr>
          </a:p>
          <a:p>
            <a:pPr algn="ctr"/>
            <a:r>
              <a:rPr lang="zh-CN" altLang="en-US" dirty="0">
                <a:latin typeface="Helvetica" panose="020B0604020202020204" pitchFamily="34" charset="0"/>
              </a:rPr>
              <a:t>锄禾日当午，汗滴禾下土。谁知盘中餐，粒粒皆辛苦</a:t>
            </a:r>
            <a:r>
              <a:rPr lang="zh-CN" altLang="en-US" dirty="0" smtClean="0">
                <a:latin typeface="Helvetica" panose="020B0604020202020204" pitchFamily="34" charset="0"/>
              </a:rPr>
              <a:t>？</a:t>
            </a:r>
            <a:endParaRPr lang="zh-CN" altLang="en-US" dirty="0">
              <a:latin typeface="Helvetica" panose="020B0604020202020204" pitchFamily="34" charset="0"/>
            </a:endParaRPr>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59040" y="3153410"/>
            <a:ext cx="704215" cy="589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500"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32740"/>
            <a:ext cx="10653395"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tx2"/>
                </a:solidFill>
                <a:latin typeface="+mn-ea"/>
              </a:rPr>
              <a:t>古人</a:t>
            </a:r>
            <a:r>
              <a:rPr lang="zh-CN" altLang="en-US" sz="2000" dirty="0">
                <a:solidFill>
                  <a:schemeClr val="tx2"/>
                </a:solidFill>
                <a:latin typeface="+mn-ea"/>
              </a:rPr>
              <a:t>云：“俭，德之共也；侈，恶之大也”勤俭节约是中国人的一种传统美德，是中华民族的优良传统</a:t>
            </a:r>
            <a:r>
              <a:rPr lang="zh-CN" altLang="en-US" sz="2000" dirty="0" smtClean="0">
                <a:solidFill>
                  <a:schemeClr val="tx2"/>
                </a:solidFill>
                <a:latin typeface="+mn-ea"/>
              </a:rPr>
              <a:t>。</a:t>
            </a:r>
            <a:endParaRPr lang="zh-CN" altLang="en-US" sz="2000" dirty="0" smtClean="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sp>
        <p:nvSpPr>
          <p:cNvPr id="30" name="矩形 29"/>
          <p:cNvSpPr/>
          <p:nvPr/>
        </p:nvSpPr>
        <p:spPr>
          <a:xfrm>
            <a:off x="2316480" y="1814830"/>
            <a:ext cx="8180705" cy="34150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mj-lt"/>
              <a:buAutoNum type="arabicPeriod"/>
            </a:pPr>
            <a:r>
              <a:rPr lang="zh-CN" altLang="en-US" dirty="0">
                <a:solidFill>
                  <a:schemeClr val="tx2"/>
                </a:solidFill>
                <a:latin typeface="+mn-ea"/>
              </a:rPr>
              <a:t>天下之事，常成于勤俭而败于奢靡。</a:t>
            </a:r>
            <a:r>
              <a:rPr lang="en-US" altLang="zh-CN" dirty="0">
                <a:solidFill>
                  <a:schemeClr val="tx2"/>
                </a:solidFill>
                <a:latin typeface="+mn-ea"/>
              </a:rPr>
              <a:t>——</a:t>
            </a:r>
            <a:r>
              <a:rPr lang="zh-CN" altLang="en-US" dirty="0" smtClean="0">
                <a:solidFill>
                  <a:schemeClr val="tx2"/>
                </a:solidFill>
                <a:latin typeface="+mn-ea"/>
              </a:rPr>
              <a:t>陆游</a:t>
            </a:r>
            <a:endParaRPr lang="en-US" altLang="zh-CN" dirty="0" smtClean="0">
              <a:solidFill>
                <a:schemeClr val="tx2"/>
              </a:solidFill>
              <a:latin typeface="+mn-ea"/>
            </a:endParaRPr>
          </a:p>
          <a:p>
            <a:pPr marL="342900" indent="-342900">
              <a:buFont typeface="+mj-lt"/>
              <a:buAutoNum type="arabicPeriod"/>
            </a:pPr>
            <a:r>
              <a:rPr lang="zh-CN" altLang="en-US" dirty="0">
                <a:solidFill>
                  <a:schemeClr val="tx2"/>
                </a:solidFill>
                <a:latin typeface="+mn-ea"/>
              </a:rPr>
              <a:t>一粥一饭，当思来处不易；半丝半缕，恒念物务维艰。</a:t>
            </a:r>
            <a:r>
              <a:rPr lang="en-US" altLang="zh-CN" dirty="0">
                <a:solidFill>
                  <a:schemeClr val="tx2"/>
                </a:solidFill>
                <a:latin typeface="+mn-ea"/>
              </a:rPr>
              <a:t>——</a:t>
            </a:r>
            <a:r>
              <a:rPr lang="zh-CN" altLang="en-US" dirty="0">
                <a:solidFill>
                  <a:schemeClr val="tx2"/>
                </a:solidFill>
                <a:latin typeface="+mn-ea"/>
              </a:rPr>
              <a:t>朱柏庐</a:t>
            </a:r>
            <a:r>
              <a:rPr lang="en-US" altLang="zh-CN" dirty="0">
                <a:solidFill>
                  <a:schemeClr val="tx2"/>
                </a:solidFill>
                <a:latin typeface="+mn-ea"/>
              </a:rPr>
              <a:t>《</a:t>
            </a:r>
            <a:r>
              <a:rPr lang="zh-CN" altLang="en-US" dirty="0">
                <a:solidFill>
                  <a:schemeClr val="tx2"/>
                </a:solidFill>
                <a:latin typeface="+mn-ea"/>
              </a:rPr>
              <a:t>朱子家训</a:t>
            </a:r>
            <a:r>
              <a:rPr lang="en-US" altLang="zh-CN" dirty="0" smtClean="0">
                <a:solidFill>
                  <a:schemeClr val="tx2"/>
                </a:solidFill>
                <a:latin typeface="+mn-ea"/>
              </a:rPr>
              <a:t>》</a:t>
            </a:r>
            <a:endParaRPr lang="en-US" altLang="zh-CN" dirty="0">
              <a:solidFill>
                <a:schemeClr val="tx2"/>
              </a:solidFill>
              <a:latin typeface="+mn-ea"/>
            </a:endParaRPr>
          </a:p>
          <a:p>
            <a:pPr marL="342900" indent="-342900">
              <a:buFont typeface="+mj-lt"/>
              <a:buAutoNum type="arabicPeriod"/>
            </a:pPr>
            <a:r>
              <a:rPr lang="zh-CN" altLang="en-US" dirty="0">
                <a:solidFill>
                  <a:schemeClr val="tx2"/>
                </a:solidFill>
                <a:latin typeface="+mn-ea"/>
              </a:rPr>
              <a:t>奢者狼藉俭者安，一凶一吉在眼前。</a:t>
            </a:r>
            <a:r>
              <a:rPr lang="en-US" altLang="zh-CN" dirty="0">
                <a:solidFill>
                  <a:schemeClr val="tx2"/>
                </a:solidFill>
                <a:latin typeface="+mn-ea"/>
              </a:rPr>
              <a:t>——</a:t>
            </a:r>
            <a:r>
              <a:rPr lang="zh-CN" altLang="en-US" dirty="0" smtClean="0">
                <a:solidFill>
                  <a:schemeClr val="tx2"/>
                </a:solidFill>
                <a:latin typeface="+mn-ea"/>
              </a:rPr>
              <a:t>白居易</a:t>
            </a:r>
            <a:endParaRPr lang="en-US" altLang="zh-CN" dirty="0" smtClean="0">
              <a:solidFill>
                <a:schemeClr val="tx2"/>
              </a:solidFill>
              <a:latin typeface="+mn-ea"/>
            </a:endParaRPr>
          </a:p>
          <a:p>
            <a:pPr marL="342900" indent="-342900">
              <a:buFont typeface="+mj-lt"/>
              <a:buAutoNum type="arabicPeriod"/>
            </a:pPr>
            <a:r>
              <a:rPr lang="zh-CN" altLang="en-US" dirty="0">
                <a:solidFill>
                  <a:schemeClr val="tx2"/>
                </a:solidFill>
                <a:latin typeface="+mn-ea"/>
              </a:rPr>
              <a:t>君子以俭德辟难，不可荣以禄。</a:t>
            </a:r>
            <a:r>
              <a:rPr lang="en-US" altLang="zh-CN" dirty="0">
                <a:solidFill>
                  <a:schemeClr val="tx2"/>
                </a:solidFill>
                <a:latin typeface="+mn-ea"/>
              </a:rPr>
              <a:t>——</a:t>
            </a:r>
            <a:r>
              <a:rPr lang="zh-CN" altLang="en-US" dirty="0">
                <a:solidFill>
                  <a:schemeClr val="tx2"/>
                </a:solidFill>
                <a:latin typeface="+mn-ea"/>
              </a:rPr>
              <a:t>先秦</a:t>
            </a:r>
            <a:r>
              <a:rPr lang="en-US" altLang="zh-CN" dirty="0">
                <a:solidFill>
                  <a:schemeClr val="tx2"/>
                </a:solidFill>
                <a:latin typeface="+mn-ea"/>
              </a:rPr>
              <a:t>《</a:t>
            </a:r>
            <a:r>
              <a:rPr lang="zh-CN" altLang="en-US" dirty="0">
                <a:solidFill>
                  <a:schemeClr val="tx2"/>
                </a:solidFill>
                <a:latin typeface="+mn-ea"/>
              </a:rPr>
              <a:t>易传否</a:t>
            </a:r>
            <a:r>
              <a:rPr lang="en-US" altLang="zh-CN" dirty="0" smtClean="0">
                <a:solidFill>
                  <a:schemeClr val="tx2"/>
                </a:solidFill>
                <a:latin typeface="+mn-ea"/>
              </a:rPr>
              <a:t>》</a:t>
            </a:r>
            <a:endParaRPr lang="en-US" altLang="zh-CN" dirty="0" smtClean="0">
              <a:solidFill>
                <a:schemeClr val="tx2"/>
              </a:solidFill>
              <a:latin typeface="+mn-ea"/>
            </a:endParaRPr>
          </a:p>
          <a:p>
            <a:pPr marL="342900" indent="-342900">
              <a:buFont typeface="+mj-lt"/>
              <a:buAutoNum type="arabicPeriod"/>
            </a:pPr>
            <a:r>
              <a:rPr lang="zh-CN" altLang="en-US" dirty="0">
                <a:solidFill>
                  <a:schemeClr val="tx2"/>
                </a:solidFill>
                <a:latin typeface="+mn-ea"/>
              </a:rPr>
              <a:t>夫君子之行，静以修身，俭以养德，非淡泊无以明志，非宁静无以致远。</a:t>
            </a:r>
            <a:r>
              <a:rPr lang="en-US" altLang="zh-CN" dirty="0">
                <a:solidFill>
                  <a:schemeClr val="tx2"/>
                </a:solidFill>
                <a:latin typeface="+mn-ea"/>
              </a:rPr>
              <a:t>——</a:t>
            </a:r>
            <a:r>
              <a:rPr lang="zh-CN" altLang="en-US" dirty="0" smtClean="0">
                <a:solidFill>
                  <a:schemeClr val="tx2"/>
                </a:solidFill>
                <a:latin typeface="+mn-ea"/>
              </a:rPr>
              <a:t>诸葛亮</a:t>
            </a:r>
            <a:endParaRPr lang="en-US" altLang="zh-CN" dirty="0" smtClean="0">
              <a:solidFill>
                <a:schemeClr val="tx2"/>
              </a:solidFill>
              <a:latin typeface="+mn-ea"/>
            </a:endParaRPr>
          </a:p>
          <a:p>
            <a:pPr marL="342900" indent="-342900">
              <a:buFont typeface="+mj-lt"/>
              <a:buAutoNum type="arabicPeriod"/>
            </a:pPr>
            <a:r>
              <a:rPr lang="zh-CN" altLang="en-US" dirty="0" smtClean="0">
                <a:solidFill>
                  <a:schemeClr val="tx2"/>
                </a:solidFill>
                <a:latin typeface="+mn-ea"/>
              </a:rPr>
              <a:t>豪华</a:t>
            </a:r>
            <a:r>
              <a:rPr lang="zh-CN" altLang="en-US" dirty="0">
                <a:solidFill>
                  <a:schemeClr val="tx2"/>
                </a:solidFill>
                <a:latin typeface="+mn-ea"/>
              </a:rPr>
              <a:t>尽出成功后，逸乐安知与祸双。</a:t>
            </a:r>
            <a:r>
              <a:rPr lang="en-US" altLang="zh-CN" dirty="0">
                <a:solidFill>
                  <a:schemeClr val="tx2"/>
                </a:solidFill>
                <a:latin typeface="+mn-ea"/>
              </a:rPr>
              <a:t>——</a:t>
            </a:r>
            <a:r>
              <a:rPr lang="zh-CN" altLang="en-US" dirty="0" smtClean="0">
                <a:solidFill>
                  <a:schemeClr val="tx2"/>
                </a:solidFill>
                <a:latin typeface="+mn-ea"/>
              </a:rPr>
              <a:t>王安石</a:t>
            </a:r>
            <a:endParaRPr lang="en-US" altLang="zh-CN" dirty="0" smtClean="0">
              <a:solidFill>
                <a:schemeClr val="tx2"/>
              </a:solidFill>
              <a:latin typeface="+mn-ea"/>
            </a:endParaRPr>
          </a:p>
          <a:p>
            <a:pPr marL="342900" indent="-342900">
              <a:buFont typeface="+mj-lt"/>
              <a:buAutoNum type="arabicPeriod"/>
            </a:pPr>
            <a:r>
              <a:rPr lang="zh-CN" altLang="en-US" dirty="0">
                <a:solidFill>
                  <a:schemeClr val="tx2"/>
                </a:solidFill>
                <a:latin typeface="+mn-ea"/>
              </a:rPr>
              <a:t>侈则多欲。君子多欲则含慕富贵，枉道速祸。</a:t>
            </a:r>
            <a:r>
              <a:rPr lang="en-US" altLang="zh-CN" dirty="0">
                <a:solidFill>
                  <a:schemeClr val="tx2"/>
                </a:solidFill>
                <a:latin typeface="+mn-ea"/>
              </a:rPr>
              <a:t>——</a:t>
            </a:r>
            <a:r>
              <a:rPr lang="zh-CN" altLang="en-US" dirty="0">
                <a:solidFill>
                  <a:schemeClr val="tx2"/>
                </a:solidFill>
                <a:latin typeface="+mn-ea"/>
              </a:rPr>
              <a:t>司马光</a:t>
            </a:r>
            <a:r>
              <a:rPr lang="en-US" altLang="zh-CN" dirty="0">
                <a:solidFill>
                  <a:schemeClr val="tx2"/>
                </a:solidFill>
                <a:latin typeface="+mn-ea"/>
              </a:rPr>
              <a:t>《</a:t>
            </a:r>
            <a:r>
              <a:rPr lang="zh-CN" altLang="en-US" dirty="0">
                <a:solidFill>
                  <a:schemeClr val="tx2"/>
                </a:solidFill>
                <a:latin typeface="+mn-ea"/>
              </a:rPr>
              <a:t>训俭示康</a:t>
            </a:r>
            <a:r>
              <a:rPr lang="en-US" altLang="zh-CN" dirty="0" smtClean="0">
                <a:solidFill>
                  <a:schemeClr val="tx2"/>
                </a:solidFill>
                <a:latin typeface="+mn-ea"/>
              </a:rPr>
              <a:t>》</a:t>
            </a:r>
            <a:endParaRPr lang="en-US" altLang="zh-CN" dirty="0" smtClean="0">
              <a:solidFill>
                <a:schemeClr val="tx2"/>
              </a:solidFill>
              <a:latin typeface="+mn-ea"/>
            </a:endParaRPr>
          </a:p>
          <a:p>
            <a:pPr marL="342900" indent="-342900">
              <a:buFont typeface="+mj-lt"/>
              <a:buAutoNum type="arabicPeriod"/>
            </a:pPr>
            <a:r>
              <a:rPr lang="zh-CN" altLang="en-US" dirty="0" smtClean="0">
                <a:solidFill>
                  <a:schemeClr val="tx2"/>
                </a:solidFill>
                <a:latin typeface="+mn-ea"/>
              </a:rPr>
              <a:t>常</a:t>
            </a:r>
            <a:r>
              <a:rPr lang="zh-CN" altLang="en-US" dirty="0">
                <a:solidFill>
                  <a:schemeClr val="tx2"/>
                </a:solidFill>
                <a:latin typeface="+mn-ea"/>
              </a:rPr>
              <a:t>将有时思无时，莫把无时当有时。</a:t>
            </a:r>
            <a:r>
              <a:rPr lang="en-US" altLang="zh-CN" dirty="0">
                <a:solidFill>
                  <a:schemeClr val="tx2"/>
                </a:solidFill>
                <a:latin typeface="+mn-ea"/>
              </a:rPr>
              <a:t>——《</a:t>
            </a:r>
            <a:r>
              <a:rPr lang="zh-CN" altLang="en-US" dirty="0">
                <a:solidFill>
                  <a:schemeClr val="tx2"/>
                </a:solidFill>
                <a:latin typeface="+mn-ea"/>
              </a:rPr>
              <a:t>增唐贤文</a:t>
            </a:r>
            <a:r>
              <a:rPr lang="en-US" altLang="zh-CN" dirty="0" smtClean="0">
                <a:solidFill>
                  <a:schemeClr val="tx2"/>
                </a:solidFill>
                <a:latin typeface="+mn-ea"/>
              </a:rPr>
              <a:t>》</a:t>
            </a:r>
            <a:endParaRPr lang="en-US" altLang="zh-CN" dirty="0" smtClean="0">
              <a:solidFill>
                <a:schemeClr val="tx2"/>
              </a:solidFill>
              <a:latin typeface="+mn-ea"/>
            </a:endParaRPr>
          </a:p>
          <a:p>
            <a:pPr marL="342900" indent="-342900">
              <a:buFont typeface="+mj-lt"/>
              <a:buAutoNum type="arabicPeriod"/>
            </a:pPr>
            <a:r>
              <a:rPr lang="zh-CN" altLang="en-US" dirty="0">
                <a:solidFill>
                  <a:schemeClr val="tx2"/>
                </a:solidFill>
                <a:latin typeface="+mn-ea"/>
              </a:rPr>
              <a:t>不念居安思危，戒奢以俭；斯以伐根而求木茂，塞源而欲流长也。</a:t>
            </a:r>
            <a:r>
              <a:rPr lang="en-US" altLang="zh-CN" dirty="0">
                <a:solidFill>
                  <a:schemeClr val="tx2"/>
                </a:solidFill>
                <a:latin typeface="+mn-ea"/>
              </a:rPr>
              <a:t>——</a:t>
            </a:r>
            <a:r>
              <a:rPr lang="zh-CN" altLang="en-US" dirty="0">
                <a:solidFill>
                  <a:schemeClr val="tx2"/>
                </a:solidFill>
                <a:latin typeface="+mn-ea"/>
              </a:rPr>
              <a:t>魏徵</a:t>
            </a:r>
            <a:endParaRPr lang="en-US" altLang="zh-CN" dirty="0">
              <a:solidFill>
                <a:schemeClr val="tx2"/>
              </a:solidFill>
              <a:latin typeface="+mn-ea"/>
            </a:endParaRPr>
          </a:p>
          <a:p>
            <a:pPr marL="342900" indent="-342900">
              <a:buFont typeface="+mj-lt"/>
              <a:buAutoNum type="arabicPeriod"/>
            </a:pPr>
            <a:r>
              <a:rPr lang="zh-CN" altLang="en-US" dirty="0">
                <a:solidFill>
                  <a:schemeClr val="tx2"/>
                </a:solidFill>
                <a:latin typeface="+mn-ea"/>
              </a:rPr>
              <a:t>节约莫怠慢，积少成千万。</a:t>
            </a:r>
            <a:r>
              <a:rPr lang="en-US" altLang="zh-CN" dirty="0">
                <a:solidFill>
                  <a:schemeClr val="tx2"/>
                </a:solidFill>
                <a:latin typeface="+mn-ea"/>
              </a:rPr>
              <a:t>——</a:t>
            </a:r>
            <a:r>
              <a:rPr lang="zh-CN" altLang="en-US" dirty="0">
                <a:solidFill>
                  <a:schemeClr val="tx2"/>
                </a:solidFill>
                <a:latin typeface="+mn-ea"/>
              </a:rPr>
              <a:t>范继亭</a:t>
            </a:r>
            <a:endParaRPr lang="en-US" altLang="zh-CN" dirty="0">
              <a:solidFill>
                <a:schemeClr val="tx2"/>
              </a:solidFill>
              <a:latin typeface="+mn-ea"/>
            </a:endParaRPr>
          </a:p>
        </p:txBody>
      </p:sp>
      <p:sp>
        <p:nvSpPr>
          <p:cNvPr id="26" name="矩形 25"/>
          <p:cNvSpPr/>
          <p:nvPr/>
        </p:nvSpPr>
        <p:spPr>
          <a:xfrm>
            <a:off x="1149350" y="1336040"/>
            <a:ext cx="3296920" cy="706755"/>
          </a:xfrm>
          <a:prstGeom prst="rect">
            <a:avLst/>
          </a:prstGeom>
        </p:spPr>
        <p:txBody>
          <a:bodyPr wrap="square">
            <a:spAutoFit/>
          </a:bodyPr>
          <a:p>
            <a:r>
              <a:rPr lang="zh-CN" altLang="en-US" sz="2000" b="1" dirty="0">
                <a:latin typeface="+mn-ea"/>
              </a:rPr>
              <a:t>现在我们就来学学古人的至理名言：</a:t>
            </a:r>
            <a:endParaRPr lang="zh-CN" altLang="en-US" sz="20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p:bldP spid="26" grpId="0"/>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183642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民间谚语</a:t>
            </a:r>
            <a:endParaRPr lang="zh-CN" altLang="en-US" sz="3200" dirty="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sp>
        <p:nvSpPr>
          <p:cNvPr id="2" name="矩形 1"/>
          <p:cNvSpPr/>
          <p:nvPr/>
        </p:nvSpPr>
        <p:spPr>
          <a:xfrm>
            <a:off x="2275840" y="995045"/>
            <a:ext cx="7186295" cy="4707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50000"/>
              </a:lnSpc>
              <a:buFont typeface="Wingdings" panose="05000000000000000000" charset="0"/>
              <a:buChar char="Ø"/>
            </a:pPr>
            <a:r>
              <a:rPr lang="zh-CN" altLang="en-US" sz="2000" dirty="0"/>
              <a:t>一勺勺积累的东西，不要用桶倒出去。</a:t>
            </a:r>
            <a:r>
              <a:rPr lang="en-US" altLang="zh-CN" sz="2000" dirty="0"/>
              <a:t>——</a:t>
            </a:r>
            <a:r>
              <a:rPr lang="zh-CN" altLang="en-US" sz="2000" dirty="0" smtClean="0"/>
              <a:t>哈萨克族</a:t>
            </a:r>
            <a:endParaRPr lang="en-US" altLang="zh-CN" sz="2000" dirty="0" smtClean="0"/>
          </a:p>
          <a:p>
            <a:pPr marL="342900" indent="-342900">
              <a:lnSpc>
                <a:spcPct val="150000"/>
              </a:lnSpc>
              <a:buFont typeface="Wingdings" panose="05000000000000000000" charset="0"/>
              <a:buChar char="Ø"/>
            </a:pPr>
            <a:r>
              <a:rPr lang="zh-CN" altLang="en-US" sz="2000" dirty="0"/>
              <a:t>一勤二俭三节约，全家老少幸福多。</a:t>
            </a:r>
            <a:r>
              <a:rPr lang="en-US" altLang="zh-CN" sz="2000" dirty="0"/>
              <a:t>——</a:t>
            </a:r>
            <a:r>
              <a:rPr lang="zh-CN" altLang="en-US" sz="2000" dirty="0" smtClean="0"/>
              <a:t>谚语</a:t>
            </a:r>
            <a:endParaRPr lang="en-US" altLang="zh-CN" sz="2000" dirty="0" smtClean="0"/>
          </a:p>
          <a:p>
            <a:pPr marL="342900" indent="-342900">
              <a:lnSpc>
                <a:spcPct val="150000"/>
              </a:lnSpc>
              <a:buFont typeface="Wingdings" panose="05000000000000000000" charset="0"/>
              <a:buChar char="Ø"/>
            </a:pPr>
            <a:r>
              <a:rPr lang="zh-CN" altLang="en-US" sz="2000" dirty="0"/>
              <a:t>行船靠掌舵，理家靠节约。</a:t>
            </a:r>
            <a:r>
              <a:rPr lang="en-US" altLang="zh-CN" sz="2000" dirty="0"/>
              <a:t>——</a:t>
            </a:r>
            <a:r>
              <a:rPr lang="zh-CN" altLang="en-US" sz="2000" dirty="0" smtClean="0"/>
              <a:t>谚语</a:t>
            </a:r>
            <a:endParaRPr lang="en-US" altLang="zh-CN" sz="2000" dirty="0" smtClean="0"/>
          </a:p>
          <a:p>
            <a:pPr marL="342900" indent="-342900">
              <a:lnSpc>
                <a:spcPct val="150000"/>
              </a:lnSpc>
              <a:buFont typeface="Wingdings" panose="05000000000000000000" charset="0"/>
              <a:buChar char="Ø"/>
            </a:pPr>
            <a:r>
              <a:rPr lang="zh-CN" altLang="en-US" sz="2000" dirty="0"/>
              <a:t>生产好比摇钱树，节约好比聚宝盆。</a:t>
            </a:r>
            <a:r>
              <a:rPr lang="en-US" altLang="zh-CN" sz="2000" dirty="0"/>
              <a:t>——</a:t>
            </a:r>
            <a:r>
              <a:rPr lang="zh-CN" altLang="en-US" sz="2000" dirty="0" smtClean="0"/>
              <a:t>谚语</a:t>
            </a:r>
            <a:endParaRPr lang="en-US" altLang="zh-CN" sz="2000" dirty="0" smtClean="0"/>
          </a:p>
          <a:p>
            <a:pPr marL="342900" indent="-342900">
              <a:lnSpc>
                <a:spcPct val="150000"/>
              </a:lnSpc>
              <a:buFont typeface="Wingdings" panose="05000000000000000000" charset="0"/>
              <a:buChar char="Ø"/>
            </a:pPr>
            <a:r>
              <a:rPr lang="zh-CN" altLang="en-US" sz="2000" dirty="0"/>
              <a:t>囊中未空先节约。</a:t>
            </a:r>
            <a:r>
              <a:rPr lang="en-US" altLang="zh-CN" sz="2000" dirty="0"/>
              <a:t>——</a:t>
            </a:r>
            <a:r>
              <a:rPr lang="zh-CN" altLang="en-US" sz="2000" dirty="0"/>
              <a:t>（布依族）</a:t>
            </a:r>
            <a:r>
              <a:rPr lang="zh-CN" altLang="en-US" sz="2000" dirty="0" smtClean="0"/>
              <a:t>谚语</a:t>
            </a:r>
            <a:endParaRPr lang="en-US" altLang="zh-CN" sz="2000" dirty="0" smtClean="0"/>
          </a:p>
          <a:p>
            <a:pPr marL="342900" indent="-342900">
              <a:lnSpc>
                <a:spcPct val="150000"/>
              </a:lnSpc>
              <a:buFont typeface="Wingdings" panose="05000000000000000000" charset="0"/>
              <a:buChar char="Ø"/>
            </a:pPr>
            <a:r>
              <a:rPr lang="zh-CN" altLang="en-US" sz="2000" dirty="0"/>
              <a:t>节约节约，积少成多，一滴两滴，汇成江河。</a:t>
            </a:r>
            <a:r>
              <a:rPr lang="en-US" altLang="zh-CN" sz="2000" dirty="0"/>
              <a:t>——</a:t>
            </a:r>
            <a:r>
              <a:rPr lang="zh-CN" altLang="en-US" sz="2000" dirty="0" smtClean="0"/>
              <a:t>谚语</a:t>
            </a:r>
            <a:endParaRPr lang="en-US" altLang="zh-CN" sz="2000" dirty="0" smtClean="0"/>
          </a:p>
          <a:p>
            <a:pPr marL="342900" indent="-342900">
              <a:lnSpc>
                <a:spcPct val="150000"/>
              </a:lnSpc>
              <a:buFont typeface="Wingdings" panose="05000000000000000000" charset="0"/>
              <a:buChar char="Ø"/>
            </a:pPr>
            <a:r>
              <a:rPr lang="zh-CN" altLang="en-US" sz="2000" dirty="0"/>
              <a:t>冬不节约春要愁，夏不劳动秋无收。</a:t>
            </a:r>
            <a:r>
              <a:rPr lang="en-US" altLang="zh-CN" sz="2000" dirty="0"/>
              <a:t>——</a:t>
            </a:r>
            <a:r>
              <a:rPr lang="zh-CN" altLang="en-US" sz="2000" dirty="0"/>
              <a:t>（锡伯族）</a:t>
            </a:r>
            <a:r>
              <a:rPr lang="zh-CN" altLang="en-US" sz="2000" dirty="0" smtClean="0"/>
              <a:t>谚语</a:t>
            </a:r>
            <a:endParaRPr lang="en-US" altLang="zh-CN" sz="2000" dirty="0" smtClean="0"/>
          </a:p>
          <a:p>
            <a:pPr marL="342900" indent="-342900">
              <a:lnSpc>
                <a:spcPct val="150000"/>
              </a:lnSpc>
              <a:buFont typeface="Wingdings" panose="05000000000000000000" charset="0"/>
              <a:buChar char="Ø"/>
            </a:pPr>
            <a:r>
              <a:rPr lang="zh-CN" altLang="en-US" sz="2000" dirty="0"/>
              <a:t>兴家犹如针挑土，败家好似浪淘</a:t>
            </a:r>
            <a:r>
              <a:rPr lang="zh-CN" altLang="en-US" sz="2000" dirty="0" smtClean="0"/>
              <a:t>沙</a:t>
            </a:r>
            <a:r>
              <a:rPr lang="en-US" altLang="zh-CN" sz="2000" dirty="0"/>
              <a:t>——</a:t>
            </a:r>
            <a:r>
              <a:rPr lang="zh-CN" altLang="en-US" sz="2000" dirty="0"/>
              <a:t>谚语</a:t>
            </a:r>
            <a:endParaRPr lang="en-US" altLang="zh-CN" sz="2000" dirty="0"/>
          </a:p>
          <a:p>
            <a:pPr marL="342900" indent="-342900">
              <a:lnSpc>
                <a:spcPct val="150000"/>
              </a:lnSpc>
              <a:buFont typeface="Wingdings" panose="05000000000000000000" charset="0"/>
              <a:buChar char="Ø"/>
            </a:pPr>
            <a:r>
              <a:rPr lang="zh-CN" altLang="en-US" sz="2000" dirty="0"/>
              <a:t>有钱时摆阔，没钱时</a:t>
            </a:r>
            <a:r>
              <a:rPr lang="zh-CN" altLang="en-US" sz="2000" dirty="0" smtClean="0"/>
              <a:t>挨饿</a:t>
            </a:r>
            <a:r>
              <a:rPr lang="en-US" altLang="zh-CN" sz="2000" dirty="0"/>
              <a:t>——</a:t>
            </a:r>
            <a:r>
              <a:rPr lang="zh-CN" altLang="en-US" sz="2000" dirty="0"/>
              <a:t>谚语</a:t>
            </a:r>
            <a:endParaRPr lang="en-US" altLang="zh-CN" sz="2000" dirty="0"/>
          </a:p>
          <a:p>
            <a:pPr marL="342900" indent="-342900">
              <a:lnSpc>
                <a:spcPct val="150000"/>
              </a:lnSpc>
              <a:buFont typeface="Wingdings" panose="05000000000000000000" charset="0"/>
              <a:buChar char="Ø"/>
            </a:pPr>
            <a:r>
              <a:rPr lang="zh-CN" altLang="en-US" sz="2000" dirty="0"/>
              <a:t>从俭入奢易，从奢入俭难</a:t>
            </a:r>
            <a:r>
              <a:rPr lang="zh-CN" altLang="en-US" sz="2000" dirty="0" smtClean="0"/>
              <a:t>。</a:t>
            </a:r>
            <a:r>
              <a:rPr lang="en-US" altLang="zh-CN" sz="2000" dirty="0"/>
              <a:t>——</a:t>
            </a:r>
            <a:r>
              <a:rPr lang="zh-CN" altLang="en-US" sz="2000" dirty="0" smtClean="0"/>
              <a:t>谚语</a:t>
            </a:r>
            <a:endParaRPr lang="zh-CN" altLang="en-US" sz="2000" dirty="0" smtClean="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500"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fc23905322abe3e1faa119f939287537"/>
          <p:cNvPicPr>
            <a:picLocks noChangeAspect="1"/>
          </p:cNvPicPr>
          <p:nvPr/>
        </p:nvPicPr>
        <p:blipFill>
          <a:blip r:embed="rId1"/>
          <a:srcRect l="10458"/>
          <a:stretch>
            <a:fillRect/>
          </a:stretch>
        </p:blipFill>
        <p:spPr>
          <a:xfrm>
            <a:off x="-23495" y="4203065"/>
            <a:ext cx="3762375" cy="2782570"/>
          </a:xfrm>
          <a:prstGeom prst="rect">
            <a:avLst/>
          </a:prstGeom>
        </p:spPr>
      </p:pic>
      <p:grpSp>
        <p:nvGrpSpPr>
          <p:cNvPr id="17" name="组合 16"/>
          <p:cNvGrpSpPr/>
          <p:nvPr/>
        </p:nvGrpSpPr>
        <p:grpSpPr>
          <a:xfrm>
            <a:off x="9512935" y="865505"/>
            <a:ext cx="2575560" cy="5215255"/>
            <a:chOff x="14268" y="520"/>
            <a:chExt cx="4575" cy="9262"/>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0" name="组合 9"/>
          <p:cNvGrpSpPr/>
          <p:nvPr/>
        </p:nvGrpSpPr>
        <p:grpSpPr>
          <a:xfrm>
            <a:off x="3709670" y="1684655"/>
            <a:ext cx="4772025" cy="1657985"/>
            <a:chOff x="5842" y="2653"/>
            <a:chExt cx="7515" cy="2611"/>
          </a:xfrm>
        </p:grpSpPr>
        <p:grpSp>
          <p:nvGrpSpPr>
            <p:cNvPr id="5" name="组合 4"/>
            <p:cNvGrpSpPr/>
            <p:nvPr/>
          </p:nvGrpSpPr>
          <p:grpSpPr>
            <a:xfrm rot="16200000">
              <a:off x="8294" y="201"/>
              <a:ext cx="2611" cy="7515"/>
              <a:chOff x="2734" y="1218"/>
              <a:chExt cx="2495" cy="4763"/>
            </a:xfrm>
          </p:grpSpPr>
          <p:sp>
            <p:nvSpPr>
              <p:cNvPr id="2" name="矩形 1"/>
              <p:cNvSpPr/>
              <p:nvPr/>
            </p:nvSpPr>
            <p:spPr>
              <a:xfrm>
                <a:off x="2734" y="1218"/>
                <a:ext cx="2495" cy="476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98" y="1432"/>
                <a:ext cx="2168" cy="43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7225" y="3015"/>
              <a:ext cx="4788" cy="1888"/>
            </a:xfrm>
            <a:prstGeom prst="rect">
              <a:avLst/>
            </a:prstGeom>
            <a:noFill/>
          </p:spPr>
          <p:txBody>
            <a:bodyPr wrap="none" rtlCol="0" anchor="t">
              <a:spAutoFit/>
            </a:bodyPr>
            <a:p>
              <a:pPr algn="dist"/>
              <a:r>
                <a:rPr lang="zh-CN" altLang="en-US" sz="7200" b="1" spc="300" dirty="0" smtClean="0">
                  <a:solidFill>
                    <a:schemeClr val="tx2"/>
                  </a:solidFill>
                  <a:latin typeface="微软雅黑" panose="020B0503020204020204" charset="-122"/>
                  <a:ea typeface="微软雅黑" panose="020B0503020204020204" charset="-122"/>
                  <a:sym typeface="+mn-ea"/>
                </a:rPr>
                <a:t>读故事</a:t>
              </a:r>
              <a:endParaRPr lang="zh-CN" altLang="en-US" sz="7200" b="1" spc="300" dirty="0" smtClean="0">
                <a:solidFill>
                  <a:schemeClr val="tx2"/>
                </a:solidFill>
                <a:latin typeface="微软雅黑" panose="020B0503020204020204" charset="-122"/>
                <a:ea typeface="微软雅黑" panose="020B0503020204020204" charset="-122"/>
                <a:sym typeface="+mn-ea"/>
              </a:endParaRPr>
            </a:p>
          </p:txBody>
        </p:sp>
      </p:grpSp>
      <p:sp>
        <p:nvSpPr>
          <p:cNvPr id="8" name="文本框 7"/>
          <p:cNvSpPr txBox="1"/>
          <p:nvPr/>
        </p:nvSpPr>
        <p:spPr>
          <a:xfrm>
            <a:off x="2421890" y="3632200"/>
            <a:ext cx="7348855" cy="829945"/>
          </a:xfrm>
          <a:prstGeom prst="rect">
            <a:avLst/>
          </a:prstGeom>
          <a:noFill/>
        </p:spPr>
        <p:txBody>
          <a:bodyPr wrap="square" rtlCol="0" anchor="t">
            <a:spAutoFit/>
          </a:bodyPr>
          <a:p>
            <a:pPr algn="ctr"/>
            <a:r>
              <a:rPr sz="2000" dirty="0">
                <a:solidFill>
                  <a:srgbClr val="000000"/>
                </a:solidFill>
                <a:latin typeface="Tahoma" panose="020B0604030504040204" pitchFamily="34" charset="0"/>
                <a:sym typeface="+mn-ea"/>
              </a:rPr>
              <a:t>古人云：“</a:t>
            </a:r>
            <a:r>
              <a:rPr sz="2800" b="1" dirty="0">
                <a:solidFill>
                  <a:srgbClr val="000000"/>
                </a:solidFill>
                <a:latin typeface="Tahoma" panose="020B0604030504040204" pitchFamily="34" charset="0"/>
                <a:sym typeface="+mn-ea"/>
              </a:rPr>
              <a:t>俭</a:t>
            </a:r>
            <a:r>
              <a:rPr sz="2000" dirty="0">
                <a:solidFill>
                  <a:srgbClr val="000000"/>
                </a:solidFill>
                <a:latin typeface="Tahoma" panose="020B0604030504040204" pitchFamily="34" charset="0"/>
                <a:sym typeface="+mn-ea"/>
              </a:rPr>
              <a:t>，德之共也；侈，恶之大也”勤俭节约是中国人的一种传统美德，是中华民族的优良传统。</a:t>
            </a:r>
            <a:endParaRPr sz="2000" dirty="0">
              <a:solidFill>
                <a:srgbClr val="000000"/>
              </a:solidFill>
              <a:latin typeface="Tahoma" panose="020B060403050404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183642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民间故事</a:t>
            </a:r>
            <a:endParaRPr lang="zh-CN" altLang="en-US" sz="3200" dirty="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sp>
        <p:nvSpPr>
          <p:cNvPr id="3" name="矩形 2"/>
          <p:cNvSpPr/>
          <p:nvPr/>
        </p:nvSpPr>
        <p:spPr>
          <a:xfrm>
            <a:off x="854075" y="1012190"/>
            <a:ext cx="10050145" cy="32918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smtClean="0"/>
              <a:t>        从前</a:t>
            </a:r>
            <a:r>
              <a:rPr lang="zh-CN" altLang="en-US" sz="1600" dirty="0"/>
              <a:t>，在中原的伏牛山下，住着一个叫吴成的农民，他一生勤俭持家，日子过得无忧无虑，十分美满</a:t>
            </a:r>
            <a:r>
              <a:rPr lang="zh-CN" altLang="en-US" sz="1600" dirty="0" smtClean="0"/>
              <a:t>。相传</a:t>
            </a:r>
            <a:r>
              <a:rPr lang="zh-CN" altLang="en-US" sz="1600" dirty="0"/>
              <a:t>他临终前，曾把一块写有“勤俭”两字的横匾交给两个儿子，告诫他们说：“你们要想一辈子不受饥挨饿，就一定要照这两个字去做。”后来，兄弟俩分家时，将匾一锯两半，老大分得了一个“勤”字，老二分得一个“俭”字。</a:t>
            </a:r>
            <a:endParaRPr lang="zh-CN" altLang="en-US" sz="1600" dirty="0"/>
          </a:p>
          <a:p>
            <a:r>
              <a:rPr lang="zh-CN" altLang="en-US" sz="1600" dirty="0" smtClean="0"/>
              <a:t>        老大</a:t>
            </a:r>
            <a:r>
              <a:rPr lang="zh-CN" altLang="en-US" sz="1600" dirty="0"/>
              <a:t>把“勤”字恭恭敬敬高悬家中，每天“日出而作，日落而息”，年年五谷丰登。然而他的妻子却过日子大手大脚，孩子们常常将白白的馍馍吃了两口就扔掉，久而久之，家里就没有一点余粮。</a:t>
            </a:r>
            <a:endParaRPr lang="zh-CN" altLang="en-US" sz="1600" dirty="0"/>
          </a:p>
          <a:p>
            <a:r>
              <a:rPr lang="zh-CN" altLang="en-US" sz="1600" dirty="0" smtClean="0"/>
              <a:t>        老</a:t>
            </a:r>
            <a:r>
              <a:rPr lang="zh-CN" altLang="en-US" sz="1600" dirty="0"/>
              <a:t>二自从分得半块匾后，也把“俭”字当作“神谕”供放中堂，却把“勤”字忘到九霄云外。他疏于农事，又不肯精耕细作，每年所收获的粮食就不多。尽管一家几口节衣缩食、省吃俭用，毕竟也是难以持久。这一年遇上大旱，老大、老二家中都早已是空空如也。</a:t>
            </a:r>
            <a:endParaRPr lang="zh-CN" altLang="en-US" sz="1600" dirty="0"/>
          </a:p>
          <a:p>
            <a:r>
              <a:rPr lang="zh-CN" altLang="en-US" sz="1600" dirty="0" smtClean="0"/>
              <a:t>         他</a:t>
            </a:r>
            <a:r>
              <a:rPr lang="zh-CN" altLang="en-US" sz="1600" dirty="0"/>
              <a:t>俩情急之下扯下字匾，将“勤”“俭”二字踩碎在地。这时候，突然有纸条从窗外飞进屋内，兄弟俩连忙拾起</a:t>
            </a:r>
            <a:r>
              <a:rPr lang="en-US" altLang="zh-CN" sz="1600" dirty="0"/>
              <a:t>—</a:t>
            </a:r>
            <a:r>
              <a:rPr lang="zh-CN" altLang="en-US" sz="1600" dirty="0"/>
              <a:t>看，上面写道：“只勤不俭，好比端个没底的碗，总也盛不满</a:t>
            </a:r>
            <a:r>
              <a:rPr lang="en-US" altLang="zh-CN" sz="1600" dirty="0"/>
              <a:t>!”“</a:t>
            </a:r>
            <a:r>
              <a:rPr lang="zh-CN" altLang="en-US" sz="1600" dirty="0"/>
              <a:t>只俭不勤，坐吃山空，一定要受穷挨饿</a:t>
            </a:r>
            <a:r>
              <a:rPr lang="en-US" altLang="zh-CN" sz="1600" dirty="0"/>
              <a:t>!”</a:t>
            </a:r>
            <a:r>
              <a:rPr lang="zh-CN" altLang="en-US" sz="1600" dirty="0"/>
              <a:t>兄弟俩恍然大悟，“勤”“俭”两字原来不能分家，相辅相成，缺一不可。吸取教训以后，他俩将“勤俭持家”四个字贴在自家门上，提醒自己，告诫妻室儿女，身体力行，此后日子过得一天比一天好。</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a:off x="1148080" y="1486535"/>
            <a:ext cx="3982720" cy="3892550"/>
            <a:chOff x="1808" y="2341"/>
            <a:chExt cx="6272" cy="6130"/>
          </a:xfrm>
        </p:grpSpPr>
        <p:grpSp>
          <p:nvGrpSpPr>
            <p:cNvPr id="2" name="组合 1"/>
            <p:cNvGrpSpPr/>
            <p:nvPr/>
          </p:nvGrpSpPr>
          <p:grpSpPr>
            <a:xfrm>
              <a:off x="1808" y="2341"/>
              <a:ext cx="6273" cy="6131"/>
              <a:chOff x="2643" y="2615"/>
              <a:chExt cx="4392" cy="4292"/>
            </a:xfrm>
          </p:grpSpPr>
          <p:sp>
            <p:nvSpPr>
              <p:cNvPr id="24" name="矩形 23"/>
              <p:cNvSpPr/>
              <p:nvPr/>
            </p:nvSpPr>
            <p:spPr>
              <a:xfrm>
                <a:off x="2660" y="3737"/>
                <a:ext cx="4375" cy="317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609" tIns="34305" rIns="68609" bIns="34305" rtlCol="0" anchor="ctr"/>
              <a:p>
                <a:pPr algn="ctr"/>
                <a:endParaRPr lang="zh-CN" altLang="en-US" sz="1015"/>
              </a:p>
            </p:txBody>
          </p:sp>
          <p:sp>
            <p:nvSpPr>
              <p:cNvPr id="26" name="AutoShape 12"/>
              <p:cNvSpPr>
                <a:spLocks noChangeArrowheads="1"/>
              </p:cNvSpPr>
              <p:nvPr/>
            </p:nvSpPr>
            <p:spPr bwMode="auto">
              <a:xfrm>
                <a:off x="2643" y="2615"/>
                <a:ext cx="4375" cy="933"/>
              </a:xfrm>
              <a:prstGeom prst="homePlate">
                <a:avLst>
                  <a:gd name="adj" fmla="val 63872"/>
                </a:avLst>
              </a:prstGeom>
              <a:solidFill>
                <a:schemeClr val="tx2"/>
              </a:solidFill>
              <a:ln w="9525">
                <a:noFill/>
                <a:miter lim="800000"/>
              </a:ln>
            </p:spPr>
            <p:txBody>
              <a:bodyPr wrap="none" lIns="68609" tIns="34305" rIns="68609" bIns="34305" anchor="ctr"/>
              <a:p>
                <a:pPr algn="ctr"/>
                <a:endParaRPr lang="zh-CN" altLang="en-US" sz="1500" b="1" dirty="0">
                  <a:solidFill>
                    <a:prstClr val="white"/>
                  </a:solidFill>
                  <a:latin typeface="微软雅黑" panose="020B0503020204020204" charset="-122"/>
                  <a:ea typeface="微软雅黑" panose="020B0503020204020204" charset="-122"/>
                </a:endParaRPr>
              </a:p>
            </p:txBody>
          </p:sp>
        </p:grpSp>
        <p:sp>
          <p:nvSpPr>
            <p:cNvPr id="6" name="矩形 5"/>
            <p:cNvSpPr/>
            <p:nvPr/>
          </p:nvSpPr>
          <p:spPr>
            <a:xfrm>
              <a:off x="3102" y="2644"/>
              <a:ext cx="3684" cy="72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bg1"/>
                  </a:solidFill>
                  <a:latin typeface="+mn-ea"/>
                </a:rPr>
                <a:t>四菜一</a:t>
              </a:r>
              <a:r>
                <a:rPr lang="zh-CN" altLang="en-US" sz="2400" b="1" dirty="0" smtClean="0">
                  <a:solidFill>
                    <a:schemeClr val="bg1"/>
                  </a:solidFill>
                  <a:latin typeface="+mn-ea"/>
                </a:rPr>
                <a:t>汤朱元璋</a:t>
              </a:r>
              <a:endParaRPr lang="zh-CN" altLang="en-US" sz="2400" b="1" dirty="0">
                <a:solidFill>
                  <a:schemeClr val="bg1"/>
                </a:solidFill>
                <a:latin typeface="+mn-ea"/>
              </a:endParaRPr>
            </a:p>
          </p:txBody>
        </p:sp>
      </p:grpSp>
      <p:grpSp>
        <p:nvGrpSpPr>
          <p:cNvPr id="9" name="组合 8"/>
          <p:cNvGrpSpPr/>
          <p:nvPr/>
        </p:nvGrpSpPr>
        <p:grpSpPr>
          <a:xfrm>
            <a:off x="6753225" y="1486535"/>
            <a:ext cx="3982720" cy="3892550"/>
            <a:chOff x="10275" y="2341"/>
            <a:chExt cx="6272" cy="6130"/>
          </a:xfrm>
        </p:grpSpPr>
        <p:grpSp>
          <p:nvGrpSpPr>
            <p:cNvPr id="3" name="组合 2"/>
            <p:cNvGrpSpPr/>
            <p:nvPr/>
          </p:nvGrpSpPr>
          <p:grpSpPr>
            <a:xfrm flipH="1">
              <a:off x="10275" y="2341"/>
              <a:ext cx="6273" cy="6131"/>
              <a:chOff x="2643" y="2615"/>
              <a:chExt cx="4392" cy="4292"/>
            </a:xfrm>
          </p:grpSpPr>
          <p:sp>
            <p:nvSpPr>
              <p:cNvPr id="4" name="矩形 3"/>
              <p:cNvSpPr/>
              <p:nvPr/>
            </p:nvSpPr>
            <p:spPr>
              <a:xfrm>
                <a:off x="2660" y="3737"/>
                <a:ext cx="4375" cy="317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609" tIns="34305" rIns="68609" bIns="34305" rtlCol="0" anchor="ctr"/>
              <a:p>
                <a:pPr algn="ctr"/>
                <a:endParaRPr lang="zh-CN" altLang="en-US" sz="1015"/>
              </a:p>
            </p:txBody>
          </p:sp>
          <p:sp>
            <p:nvSpPr>
              <p:cNvPr id="5" name="AutoShape 12"/>
              <p:cNvSpPr>
                <a:spLocks noChangeArrowheads="1"/>
              </p:cNvSpPr>
              <p:nvPr/>
            </p:nvSpPr>
            <p:spPr bwMode="auto">
              <a:xfrm>
                <a:off x="2643" y="2615"/>
                <a:ext cx="4375" cy="933"/>
              </a:xfrm>
              <a:prstGeom prst="homePlate">
                <a:avLst>
                  <a:gd name="adj" fmla="val 63872"/>
                </a:avLst>
              </a:prstGeom>
              <a:solidFill>
                <a:schemeClr val="tx2"/>
              </a:solidFill>
              <a:ln w="9525">
                <a:noFill/>
                <a:miter lim="800000"/>
              </a:ln>
            </p:spPr>
            <p:txBody>
              <a:bodyPr wrap="none" lIns="68609" tIns="34305" rIns="68609" bIns="34305" anchor="ctr"/>
              <a:p>
                <a:pPr algn="ctr"/>
                <a:endParaRPr lang="zh-CN" altLang="en-US" sz="1500" b="1" dirty="0">
                  <a:solidFill>
                    <a:prstClr val="white"/>
                  </a:solidFill>
                  <a:latin typeface="微软雅黑" panose="020B0503020204020204" charset="-122"/>
                  <a:ea typeface="微软雅黑" panose="020B0503020204020204" charset="-122"/>
                </a:endParaRPr>
              </a:p>
            </p:txBody>
          </p:sp>
        </p:grpSp>
        <p:sp>
          <p:nvSpPr>
            <p:cNvPr id="7" name="矩形 6"/>
            <p:cNvSpPr/>
            <p:nvPr/>
          </p:nvSpPr>
          <p:spPr>
            <a:xfrm>
              <a:off x="11812" y="2644"/>
              <a:ext cx="3199" cy="72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mn-ea"/>
                </a:rPr>
                <a:t>房梁挂钱苏轼</a:t>
              </a:r>
              <a:endParaRPr lang="zh-CN" altLang="en-US" sz="2400" b="1" dirty="0">
                <a:solidFill>
                  <a:schemeClr val="bg1"/>
                </a:solidFill>
                <a:latin typeface="+mn-ea"/>
              </a:endParaRPr>
            </a:p>
          </p:txBody>
        </p:sp>
      </p:grpSp>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183642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sym typeface="+mn-ea"/>
              </a:rPr>
              <a:t>民间故事</a:t>
            </a:r>
            <a:endParaRPr lang="zh-CN" altLang="en-US" sz="3200" dirty="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sp>
        <p:nvSpPr>
          <p:cNvPr id="21" name="矩形 20"/>
          <p:cNvSpPr/>
          <p:nvPr/>
        </p:nvSpPr>
        <p:spPr>
          <a:xfrm>
            <a:off x="1273175" y="2609215"/>
            <a:ext cx="3747770" cy="20612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t>朱元璋的故乡凤阳，还流传着四菜一汤的歌谣：</a:t>
            </a:r>
            <a:r>
              <a:rPr lang="en-US" altLang="zh-CN" sz="1600" dirty="0"/>
              <a:t>『</a:t>
            </a:r>
            <a:r>
              <a:rPr lang="zh-CN" altLang="en-US" sz="1600" dirty="0"/>
              <a:t>皇帝请客，四菜一汤，萝卜韭菜，着实甜香；小葱豆腐，意义深长，一清二白，贪官心慌。</a:t>
            </a:r>
            <a:r>
              <a:rPr lang="en-US" altLang="zh-CN" sz="1600" dirty="0"/>
              <a:t>』</a:t>
            </a:r>
            <a:r>
              <a:rPr lang="zh-CN" altLang="en-US" sz="1600" dirty="0"/>
              <a:t>朱元璋给皇后过生日时，只用红萝卜、韭菜，青菜两碗，小葱豆腐汤，宴请众官员。而且约法三章：今后不论谁摆宴席，只许四菜一汤，谁若违反，  严惩不贷。</a:t>
            </a:r>
            <a:endParaRPr lang="zh-CN" altLang="en-US" sz="1600" dirty="0"/>
          </a:p>
        </p:txBody>
      </p:sp>
      <p:sp>
        <p:nvSpPr>
          <p:cNvPr id="25" name="矩形 24"/>
          <p:cNvSpPr/>
          <p:nvPr/>
        </p:nvSpPr>
        <p:spPr>
          <a:xfrm>
            <a:off x="6814185" y="2609215"/>
            <a:ext cx="3844925"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t>唐宋八大家之一的苏轼</a:t>
            </a:r>
            <a:r>
              <a:rPr lang="en-US" altLang="zh-CN" sz="1200" dirty="0"/>
              <a:t>21</a:t>
            </a:r>
            <a:r>
              <a:rPr lang="zh-CN" altLang="en-US" sz="1200" dirty="0"/>
              <a:t>岁中进士，前后共做了</a:t>
            </a:r>
            <a:r>
              <a:rPr lang="en-US" altLang="zh-CN" sz="1200" dirty="0"/>
              <a:t>40</a:t>
            </a:r>
            <a:r>
              <a:rPr lang="zh-CN" altLang="en-US" sz="1200" dirty="0"/>
              <a:t>年的官，做官期间他总是注意节俭，常常精打细算过日子。公元</a:t>
            </a:r>
            <a:r>
              <a:rPr lang="en-US" altLang="zh-CN" sz="1200" dirty="0"/>
              <a:t>1080</a:t>
            </a:r>
            <a:r>
              <a:rPr lang="zh-CN" altLang="en-US" sz="1200" dirty="0"/>
              <a:t>年，苏轼被降职贬官来到黄州，由于薪俸减少了许多，他穷得过不了日子，后来在朋友的帮助下，弄到一块地，便自己耕种起来。为了不乱花一文钱，他还实行计划开支：先把所有的钱计算出来，然后平均分成</a:t>
            </a:r>
            <a:r>
              <a:rPr lang="en-US" altLang="zh-CN" sz="1200" dirty="0"/>
              <a:t>12</a:t>
            </a:r>
            <a:r>
              <a:rPr lang="zh-CN" altLang="en-US" sz="1200" dirty="0"/>
              <a:t>份，每月用一份；每份中又平均分成</a:t>
            </a:r>
            <a:r>
              <a:rPr lang="en-US" altLang="zh-CN" sz="1200" dirty="0"/>
              <a:t>30</a:t>
            </a:r>
            <a:r>
              <a:rPr lang="zh-CN" altLang="en-US" sz="1200" dirty="0"/>
              <a:t>小份，每天只用一小份。钱全部分好后，按份挂在房梁上，每天清晨取下一包，作为全天的生活开支。拿到一小份钱后，他还要仔细权衡，能不买的东西坚决不买，只准剩余，不准超支。积攒下来的钱，苏轼把它们存在一个竹筒里，以备意外之需。</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21"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6753225" y="1486535"/>
            <a:ext cx="3983355" cy="3893185"/>
            <a:chOff x="10275" y="2341"/>
            <a:chExt cx="6273" cy="6131"/>
          </a:xfrm>
        </p:grpSpPr>
        <p:grpSp>
          <p:nvGrpSpPr>
            <p:cNvPr id="3" name="组合 2"/>
            <p:cNvGrpSpPr/>
            <p:nvPr/>
          </p:nvGrpSpPr>
          <p:grpSpPr>
            <a:xfrm flipH="1">
              <a:off x="10275" y="2341"/>
              <a:ext cx="6273" cy="6131"/>
              <a:chOff x="2643" y="2615"/>
              <a:chExt cx="4392" cy="4292"/>
            </a:xfrm>
          </p:grpSpPr>
          <p:sp>
            <p:nvSpPr>
              <p:cNvPr id="4" name="矩形 3"/>
              <p:cNvSpPr/>
              <p:nvPr/>
            </p:nvSpPr>
            <p:spPr>
              <a:xfrm>
                <a:off x="2660" y="3737"/>
                <a:ext cx="4375" cy="317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609" tIns="34305" rIns="68609" bIns="34305" rtlCol="0" anchor="ctr"/>
              <a:p>
                <a:pPr algn="ctr"/>
                <a:endParaRPr lang="zh-CN" altLang="en-US" sz="1015"/>
              </a:p>
            </p:txBody>
          </p:sp>
          <p:sp>
            <p:nvSpPr>
              <p:cNvPr id="5" name="AutoShape 12"/>
              <p:cNvSpPr>
                <a:spLocks noChangeArrowheads="1"/>
              </p:cNvSpPr>
              <p:nvPr/>
            </p:nvSpPr>
            <p:spPr bwMode="auto">
              <a:xfrm>
                <a:off x="2643" y="2615"/>
                <a:ext cx="4375" cy="933"/>
              </a:xfrm>
              <a:prstGeom prst="homePlate">
                <a:avLst>
                  <a:gd name="adj" fmla="val 63872"/>
                </a:avLst>
              </a:prstGeom>
              <a:solidFill>
                <a:schemeClr val="tx2"/>
              </a:solidFill>
              <a:ln w="9525">
                <a:noFill/>
                <a:miter lim="800000"/>
              </a:ln>
            </p:spPr>
            <p:txBody>
              <a:bodyPr wrap="none" lIns="68609" tIns="34305" rIns="68609" bIns="34305" anchor="ctr"/>
              <a:p>
                <a:pPr algn="ctr"/>
                <a:endParaRPr lang="zh-CN" altLang="en-US" sz="1500" b="1" dirty="0">
                  <a:solidFill>
                    <a:prstClr val="white"/>
                  </a:solidFill>
                  <a:latin typeface="微软雅黑" panose="020B0503020204020204" charset="-122"/>
                  <a:ea typeface="微软雅黑" panose="020B0503020204020204" charset="-122"/>
                </a:endParaRPr>
              </a:p>
            </p:txBody>
          </p:sp>
        </p:grpSp>
        <p:sp>
          <p:nvSpPr>
            <p:cNvPr id="7" name="矩形 6"/>
            <p:cNvSpPr/>
            <p:nvPr/>
          </p:nvSpPr>
          <p:spPr>
            <a:xfrm>
              <a:off x="12316" y="2644"/>
              <a:ext cx="2216" cy="72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dirty="0" smtClean="0">
                  <a:solidFill>
                    <a:schemeClr val="bg1"/>
                  </a:solidFill>
                  <a:latin typeface="+mn-ea"/>
                </a:rPr>
                <a:t>伊丽莎白</a:t>
              </a:r>
              <a:endParaRPr lang="zh-CN" altLang="en-US" sz="2400" b="1" dirty="0" smtClean="0">
                <a:solidFill>
                  <a:schemeClr val="bg1"/>
                </a:solidFill>
                <a:latin typeface="+mn-ea"/>
              </a:endParaRPr>
            </a:p>
          </p:txBody>
        </p:sp>
      </p:grpSp>
      <p:grpSp>
        <p:nvGrpSpPr>
          <p:cNvPr id="18" name="组合 17"/>
          <p:cNvGrpSpPr/>
          <p:nvPr/>
        </p:nvGrpSpPr>
        <p:grpSpPr>
          <a:xfrm>
            <a:off x="1148080" y="1486535"/>
            <a:ext cx="3983355" cy="3893185"/>
            <a:chOff x="1808" y="2341"/>
            <a:chExt cx="6273" cy="6131"/>
          </a:xfrm>
        </p:grpSpPr>
        <p:grpSp>
          <p:nvGrpSpPr>
            <p:cNvPr id="2" name="组合 1"/>
            <p:cNvGrpSpPr/>
            <p:nvPr/>
          </p:nvGrpSpPr>
          <p:grpSpPr>
            <a:xfrm>
              <a:off x="1808" y="2341"/>
              <a:ext cx="6273" cy="6131"/>
              <a:chOff x="2643" y="2615"/>
              <a:chExt cx="4392" cy="4292"/>
            </a:xfrm>
          </p:grpSpPr>
          <p:sp>
            <p:nvSpPr>
              <p:cNvPr id="24" name="矩形 23"/>
              <p:cNvSpPr/>
              <p:nvPr/>
            </p:nvSpPr>
            <p:spPr>
              <a:xfrm>
                <a:off x="2660" y="3737"/>
                <a:ext cx="4375" cy="317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609" tIns="34305" rIns="68609" bIns="34305" rtlCol="0" anchor="ctr"/>
              <a:p>
                <a:pPr algn="ctr"/>
                <a:endParaRPr lang="zh-CN" altLang="en-US" sz="1015"/>
              </a:p>
            </p:txBody>
          </p:sp>
          <p:sp>
            <p:nvSpPr>
              <p:cNvPr id="26" name="AutoShape 12"/>
              <p:cNvSpPr>
                <a:spLocks noChangeArrowheads="1"/>
              </p:cNvSpPr>
              <p:nvPr/>
            </p:nvSpPr>
            <p:spPr bwMode="auto">
              <a:xfrm>
                <a:off x="2643" y="2615"/>
                <a:ext cx="4375" cy="933"/>
              </a:xfrm>
              <a:prstGeom prst="homePlate">
                <a:avLst>
                  <a:gd name="adj" fmla="val 63872"/>
                </a:avLst>
              </a:prstGeom>
              <a:solidFill>
                <a:schemeClr val="tx2"/>
              </a:solidFill>
              <a:ln w="9525">
                <a:noFill/>
                <a:miter lim="800000"/>
              </a:ln>
            </p:spPr>
            <p:txBody>
              <a:bodyPr wrap="none" lIns="68609" tIns="34305" rIns="68609" bIns="34305" anchor="ctr"/>
              <a:p>
                <a:pPr algn="ctr"/>
                <a:endParaRPr lang="zh-CN" altLang="en-US" sz="1500" b="1" dirty="0">
                  <a:solidFill>
                    <a:prstClr val="white"/>
                  </a:solidFill>
                  <a:latin typeface="微软雅黑" panose="020B0503020204020204" charset="-122"/>
                  <a:ea typeface="微软雅黑" panose="020B0503020204020204" charset="-122"/>
                </a:endParaRPr>
              </a:p>
            </p:txBody>
          </p:sp>
        </p:grpSp>
        <p:sp>
          <p:nvSpPr>
            <p:cNvPr id="6" name="矩形 5"/>
            <p:cNvSpPr/>
            <p:nvPr/>
          </p:nvSpPr>
          <p:spPr>
            <a:xfrm>
              <a:off x="3102" y="2644"/>
              <a:ext cx="3180" cy="72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dirty="0">
                  <a:solidFill>
                    <a:schemeClr val="bg1"/>
                  </a:solidFill>
                  <a:latin typeface="+mn-ea"/>
                </a:rPr>
                <a:t>日本丰田公司</a:t>
              </a:r>
              <a:endParaRPr lang="zh-CN" altLang="en-US" sz="2400" b="1" dirty="0">
                <a:solidFill>
                  <a:schemeClr val="bg1"/>
                </a:solidFill>
                <a:latin typeface="+mn-ea"/>
              </a:endParaRPr>
            </a:p>
          </p:txBody>
        </p:sp>
      </p:grpSp>
      <p:sp>
        <p:nvSpPr>
          <p:cNvPr id="23" name="矩形 22"/>
          <p:cNvSpPr/>
          <p:nvPr/>
        </p:nvSpPr>
        <p:spPr>
          <a:xfrm>
            <a:off x="330444" y="307156"/>
            <a:ext cx="11566483" cy="6220104"/>
          </a:xfrm>
          <a:prstGeom prst="rect">
            <a:avLst/>
          </a:prstGeom>
          <a:noFill/>
          <a:ln w="19050">
            <a:solidFill>
              <a:srgbClr val="0DB2B2">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0904220" y="1997075"/>
            <a:ext cx="1264285" cy="2560955"/>
            <a:chOff x="14268" y="520"/>
            <a:chExt cx="4575" cy="9262"/>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131" y="2353"/>
              <a:ext cx="3713" cy="371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8" y="520"/>
              <a:ext cx="3299" cy="284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0572" t="19900" r="60633" b="30747"/>
            <a:stretch>
              <a:fillRect/>
            </a:stretch>
          </p:blipFill>
          <p:spPr>
            <a:xfrm>
              <a:off x="15563" y="5198"/>
              <a:ext cx="1886" cy="4585"/>
            </a:xfrm>
            <a:prstGeom prst="rect">
              <a:avLst/>
            </a:prstGeom>
          </p:spPr>
        </p:pic>
      </p:grpSp>
      <p:grpSp>
        <p:nvGrpSpPr>
          <p:cNvPr id="16" name="组合 15"/>
          <p:cNvGrpSpPr/>
          <p:nvPr/>
        </p:nvGrpSpPr>
        <p:grpSpPr>
          <a:xfrm>
            <a:off x="9137015" y="4904740"/>
            <a:ext cx="2504440" cy="2029460"/>
            <a:chOff x="9585" y="2194"/>
            <a:chExt cx="6995" cy="566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 y="2194"/>
              <a:ext cx="6995" cy="5667"/>
            </a:xfrm>
            <a:prstGeom prst="rect">
              <a:avLst/>
            </a:prstGeom>
          </p:spPr>
        </p:pic>
        <p:sp>
          <p:nvSpPr>
            <p:cNvPr id="13" name="文本框 12"/>
            <p:cNvSpPr txBox="1"/>
            <p:nvPr/>
          </p:nvSpPr>
          <p:spPr>
            <a:xfrm>
              <a:off x="11674" y="2549"/>
              <a:ext cx="2751" cy="2059"/>
            </a:xfrm>
            <a:prstGeom prst="rect">
              <a:avLst/>
            </a:prstGeom>
            <a:noFill/>
          </p:spPr>
          <p:txBody>
            <a:bodyPr wrap="square" rtlCol="0">
              <a:spAutoFit/>
            </a:bodyPr>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勤俭节约 </a:t>
              </a:r>
              <a:endParaRPr lang="en-US" altLang="zh-CN" sz="1400" b="1" dirty="0" smtClean="0">
                <a:solidFill>
                  <a:schemeClr val="bg1"/>
                </a:solidFill>
                <a:latin typeface="迷你简太极" panose="02010604000101010101" pitchFamily="2" charset="-122"/>
                <a:ea typeface="迷你简太极" panose="02010604000101010101" pitchFamily="2" charset="-122"/>
              </a:endParaRPr>
            </a:p>
            <a:p>
              <a:pPr>
                <a:lnSpc>
                  <a:spcPct val="150000"/>
                </a:lnSpc>
              </a:pPr>
              <a:r>
                <a:rPr lang="zh-CN" altLang="en-US" sz="1400" b="1" dirty="0" smtClean="0">
                  <a:solidFill>
                    <a:schemeClr val="bg1"/>
                  </a:solidFill>
                  <a:latin typeface="迷你简太极" panose="02010604000101010101" pitchFamily="2" charset="-122"/>
                  <a:ea typeface="迷你简太极" panose="02010604000101010101" pitchFamily="2" charset="-122"/>
                </a:rPr>
                <a:t>浪费可耻</a:t>
              </a:r>
              <a:endParaRPr lang="zh-CN" altLang="en-US" sz="1400" b="1" dirty="0" smtClean="0">
                <a:solidFill>
                  <a:schemeClr val="bg1"/>
                </a:solidFill>
                <a:latin typeface="迷你简太极" panose="02010604000101010101" pitchFamily="2" charset="-122"/>
                <a:ea typeface="迷你简太极" panose="02010604000101010101" pitchFamily="2" charset="-122"/>
              </a:endParaRPr>
            </a:p>
          </p:txBody>
        </p:sp>
      </p:grpSp>
      <p:sp>
        <p:nvSpPr>
          <p:cNvPr id="19" name="五边形 18"/>
          <p:cNvSpPr/>
          <p:nvPr/>
        </p:nvSpPr>
        <p:spPr>
          <a:xfrm>
            <a:off x="330200" y="309880"/>
            <a:ext cx="833120" cy="6032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3"/>
          <p:cNvSpPr txBox="1"/>
          <p:nvPr/>
        </p:nvSpPr>
        <p:spPr>
          <a:xfrm>
            <a:off x="1163320" y="340995"/>
            <a:ext cx="183642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chemeClr val="tx2"/>
                </a:solidFill>
                <a:latin typeface="+mn-ea"/>
              </a:rPr>
              <a:t>民间谚语</a:t>
            </a:r>
            <a:endParaRPr lang="zh-CN" altLang="en-US" sz="3200" dirty="0">
              <a:solidFill>
                <a:schemeClr val="tx2"/>
              </a:solidFill>
              <a:latin typeface="+mn-ea"/>
            </a:endParaRPr>
          </a:p>
        </p:txBody>
      </p:sp>
      <p:pic>
        <p:nvPicPr>
          <p:cNvPr id="11" name="图片 10" descr="fc23905322abe3e1faa119f939287537"/>
          <p:cNvPicPr>
            <a:picLocks noChangeAspect="1"/>
          </p:cNvPicPr>
          <p:nvPr/>
        </p:nvPicPr>
        <p:blipFill>
          <a:blip r:embed="rId5"/>
          <a:srcRect l="10458"/>
          <a:stretch>
            <a:fillRect/>
          </a:stretch>
        </p:blipFill>
        <p:spPr>
          <a:xfrm>
            <a:off x="-23495" y="4203065"/>
            <a:ext cx="3762375" cy="2782570"/>
          </a:xfrm>
          <a:prstGeom prst="rect">
            <a:avLst/>
          </a:prstGeom>
        </p:spPr>
      </p:pic>
      <p:sp>
        <p:nvSpPr>
          <p:cNvPr id="8" name="矩形 7"/>
          <p:cNvSpPr/>
          <p:nvPr/>
        </p:nvSpPr>
        <p:spPr>
          <a:xfrm>
            <a:off x="1198880" y="2594610"/>
            <a:ext cx="386080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dirty="0">
                <a:solidFill>
                  <a:srgbClr val="333333"/>
                </a:solidFill>
                <a:latin typeface="Arial" panose="020B0604020202020204" pitchFamily="34" charset="0"/>
              </a:rPr>
              <a:t>号称“车到山前必有路，有路必有丰田车”的日本丰田公司，在成本管理上从一点一滴做起，劳保手套破了要一只一只的换，办公纸用了正面还要用反面，厕所的水箱里放一块砖用来节水。一个贵为一国之尊、一个是世界著名的跨国公司，节约意识竟如此强烈，令人赞叹。</a:t>
            </a:r>
            <a:endParaRPr lang="zh-CN" altLang="en-US" dirty="0">
              <a:solidFill>
                <a:srgbClr val="333333"/>
              </a:solidFill>
              <a:latin typeface="Arial" panose="020B0604020202020204" pitchFamily="34" charset="0"/>
            </a:endParaRPr>
          </a:p>
        </p:txBody>
      </p:sp>
      <p:sp>
        <p:nvSpPr>
          <p:cNvPr id="28" name="矩形 27"/>
          <p:cNvSpPr/>
          <p:nvPr/>
        </p:nvSpPr>
        <p:spPr>
          <a:xfrm>
            <a:off x="6816725" y="2526030"/>
            <a:ext cx="3813175" cy="2168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t>英国女王伊丽莎白二世经常说的一句英国谚语是“节约便士，英镑自来”，每天深夜她都亲自熄灭白金汉宫小厅堂和走廊的灯，她坚持皇家用的牙膏要挤到一点不剩。</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bldLvl="0" animBg="1"/>
      <p:bldP spid="8" grpId="0"/>
      <p:bldP spid="28"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5052</Words>
  <Application>WPS 演示</Application>
  <PresentationFormat>宽屏</PresentationFormat>
  <Paragraphs>350</Paragraphs>
  <Slides>33</Slides>
  <Notes>34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33</vt:i4>
      </vt:variant>
    </vt:vector>
  </HeadingPairs>
  <TitlesOfParts>
    <vt:vector size="48" baseType="lpstr">
      <vt:lpstr>Arial</vt:lpstr>
      <vt:lpstr>宋体</vt:lpstr>
      <vt:lpstr>Wingdings</vt:lpstr>
      <vt:lpstr>微软雅黑</vt:lpstr>
      <vt:lpstr>Helvetica</vt:lpstr>
      <vt:lpstr>禹卫书法行书简体</vt:lpstr>
      <vt:lpstr>Tahoma</vt:lpstr>
      <vt:lpstr>迷你简太极</vt:lpstr>
      <vt:lpstr>Wingdings</vt:lpstr>
      <vt:lpstr>Calibri</vt:lpstr>
      <vt:lpstr>Arial Unicode MS</vt:lpstr>
      <vt:lpstr>等线</vt:lpstr>
      <vt:lpstr>PingFang SC</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82</cp:revision>
  <dcterms:created xsi:type="dcterms:W3CDTF">2018-05-04T04:04:00Z</dcterms:created>
  <dcterms:modified xsi:type="dcterms:W3CDTF">2019-04-12T08:10:34Z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2052-11.1.0.8567</vt:lpwstr>
  </property>
</Properties>
</file>