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8" r:id="rId3"/>
    <p:sldId id="574" r:id="rId4"/>
    <p:sldId id="602" r:id="rId5"/>
    <p:sldId id="538" r:id="rId7"/>
    <p:sldId id="514" r:id="rId8"/>
    <p:sldId id="603" r:id="rId9"/>
    <p:sldId id="604" r:id="rId10"/>
    <p:sldId id="605" r:id="rId11"/>
    <p:sldId id="608" r:id="rId12"/>
    <p:sldId id="606" r:id="rId13"/>
    <p:sldId id="607" r:id="rId14"/>
    <p:sldId id="609" r:id="rId15"/>
    <p:sldId id="585" r:id="rId16"/>
    <p:sldId id="586" r:id="rId17"/>
    <p:sldId id="590" r:id="rId18"/>
    <p:sldId id="597" r:id="rId19"/>
    <p:sldId id="599" r:id="rId20"/>
    <p:sldId id="600" r:id="rId21"/>
    <p:sldId id="610" r:id="rId22"/>
    <p:sldId id="595" r:id="rId2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幼圆" pitchFamily="49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幼圆" pitchFamily="49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幼圆" pitchFamily="49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幼圆" pitchFamily="49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幼圆" pitchFamily="49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幼圆" pitchFamily="49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幼圆" pitchFamily="49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幼圆" pitchFamily="49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幼圆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33CC"/>
    <a:srgbClr val="34421A"/>
    <a:srgbClr val="1A210D"/>
    <a:srgbClr val="67603B"/>
    <a:srgbClr val="AEBD51"/>
    <a:srgbClr val="9933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2428"/>
    <p:restoredTop sz="85146"/>
  </p:normalViewPr>
  <p:slideViewPr>
    <p:cSldViewPr snapToGrid="0" snapToObjects="1" showGuides="1">
      <p:cViewPr varScale="1">
        <p:scale>
          <a:sx n="71" d="100"/>
          <a:sy n="71" d="100"/>
        </p:scale>
        <p:origin x="696" y="60"/>
      </p:cViewPr>
      <p:guideLst>
        <p:guide orient="horz" pos="2145"/>
        <p:guide pos="304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绿色圃中小学教育</a:t>
            </a: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http://www.LSPJY.com   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绿色圃中小学教育</a:t>
            </a: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http://www.LSPJY.com   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 noProof="1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C5A297-C2CF-4A63-82CC-4E640F4AC033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150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15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Char char="•"/>
            </a:pPr>
            <a:fld id="{9A0DB2DC-4C9A-4742-B13C-FB6460FD3503}" type="slidenum">
              <a:rPr lang="" altLang="en-US" sz="1200" dirty="0">
                <a:ea typeface="宋体" panose="02010600030101010101" pitchFamily="2" charset="-122"/>
              </a:rPr>
            </a:fld>
            <a:endParaRPr lang="" altLang="en-US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3555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35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Char char="•"/>
            </a:pPr>
            <a:fld id="{9A0DB2DC-4C9A-4742-B13C-FB6460FD3503}" type="slidenum">
              <a:rPr lang="" altLang="en-US" sz="1200" dirty="0">
                <a:ea typeface="宋体" panose="02010600030101010101" pitchFamily="2" charset="-122"/>
              </a:rPr>
            </a:fld>
            <a:endParaRPr lang="" altLang="en-US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9"/>
          <p:cNvPicPr>
            <a:picLocks noChangeAspect="1"/>
          </p:cNvPicPr>
          <p:nvPr/>
        </p:nvPicPr>
        <p:blipFill>
          <a:blip r:embed="rId2"/>
          <a:srcRect t="66536"/>
          <a:stretch>
            <a:fillRect/>
          </a:stretch>
        </p:blipFill>
        <p:spPr>
          <a:xfrm>
            <a:off x="9525" y="4562475"/>
            <a:ext cx="9145588" cy="2295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1700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KSO_CT2"/>
          <p:cNvSpPr>
            <a:spLocks noGrp="1"/>
          </p:cNvSpPr>
          <p:nvPr>
            <p:ph type="subTitle" idx="1"/>
          </p:nvPr>
        </p:nvSpPr>
        <p:spPr>
          <a:xfrm>
            <a:off x="2891245" y="3675017"/>
            <a:ext cx="3413760" cy="417107"/>
          </a:xfrm>
          <a:prstGeom prst="roundRect">
            <a:avLst>
              <a:gd name="adj" fmla="val 50000"/>
            </a:avLst>
          </a:prstGeom>
          <a:solidFill>
            <a:srgbClr val="7AD0EB">
              <a:alpha val="54902"/>
            </a:srgbClr>
          </a:solidFill>
          <a:ln>
            <a:solidFill>
              <a:schemeClr val="bg1"/>
            </a:solidFill>
          </a:ln>
        </p:spPr>
        <p:txBody>
          <a:bodyPr anchor="ctr">
            <a:noAutofit/>
          </a:bodyPr>
          <a:lstStyle>
            <a:lvl1pPr marL="0" indent="0" algn="ctr">
              <a:buNone/>
              <a:defRPr sz="18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7" name="KSO_CT1"/>
          <p:cNvSpPr>
            <a:spLocks noGrp="1"/>
          </p:cNvSpPr>
          <p:nvPr>
            <p:ph type="title"/>
          </p:nvPr>
        </p:nvSpPr>
        <p:spPr>
          <a:xfrm>
            <a:off x="1930537" y="1966934"/>
            <a:ext cx="5335176" cy="1462066"/>
          </a:xfrm>
        </p:spPr>
        <p:txBody>
          <a:bodyPr>
            <a:normAutofit/>
          </a:bodyPr>
          <a:lstStyle>
            <a:lvl1pPr algn="ctr">
              <a:defRPr sz="3600">
                <a:gradFill flip="none" rotWithShape="1">
                  <a:gsLst>
                    <a:gs pos="0">
                      <a:schemeClr val="accent2"/>
                    </a:gs>
                    <a:gs pos="50000">
                      <a:schemeClr val="accent1">
                        <a:lumMod val="75000"/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lumMod val="75000"/>
                        <a:shade val="100000"/>
                        <a:satMod val="11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Arial Rounded MT Bold" panose="020F0704030504030204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3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绿色圃中小学教育</a:t>
            </a: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http://www.LSPJY.com   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E55AFC9-79C1-4B5F-A23D-895F13CE7121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绿色圃中小学教育</a:t>
            </a: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http://www.LSPJY.com   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383B1F2-1D2A-4F0A-95E4-4ACA5C2829D0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67" y="365125"/>
            <a:ext cx="886883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 hasCustomPrompt="1"/>
          </p:nvPr>
        </p:nvSpPr>
        <p:spPr>
          <a:xfrm>
            <a:off x="1585381" y="365125"/>
            <a:ext cx="5949952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10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绿色圃中小学教育</a:t>
            </a: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http://www.LSPJY.com   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D99990D-720B-4049-BE50-909619522311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12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4925" y="5095875"/>
            <a:ext cx="9178925" cy="1762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DCFBDD2-47BC-42F1-ADFC-23EF5D6DEB5B}" type="slidenum">
              <a:rPr kumimoji="0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697BA34-D55E-4081-A7F4-1E215D70C5FE}" type="slidenum">
              <a:rPr kumimoji="0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4069AF4-4EC3-4EBD-8347-FEA822F16DB7}" type="slidenum">
              <a:rPr kumimoji="0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8B6492D-1811-4F23-9656-7D7628C453CA}" type="slidenum">
              <a:rPr kumimoji="0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F37AF7-0858-48A1-836A-6641748FE443}" type="slidenum">
              <a:rPr kumimoji="0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2142C8C-60B4-40C2-AD28-8020BBDC1B96}" type="slidenum">
              <a:rPr kumimoji="0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F2210D5-E51E-460C-8ECE-32004B5C816E}" type="slidenum">
              <a:rPr kumimoji="0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B6B134C-1A38-4197-802A-5CE3758C6AD7}" type="slidenum">
              <a:rPr kumimoji="0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绿色圃中小学教育</a:t>
            </a: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http://www.LSPJY.com   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383B1F2-1D2A-4F0A-95E4-4ACA5C2829D0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绿色圃中小学教育</a:t>
            </a: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http://www.LSPJY.com   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383B1F2-1D2A-4F0A-95E4-4ACA5C2829D0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 hasCustomPrompt="1"/>
          </p:nvPr>
        </p:nvSpPr>
        <p:spPr>
          <a:xfrm>
            <a:off x="1049867" y="1244600"/>
            <a:ext cx="3810000" cy="493236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4" name="KSO_BC2"/>
          <p:cNvSpPr>
            <a:spLocks noGrp="1"/>
          </p:cNvSpPr>
          <p:nvPr>
            <p:ph sz="half" idx="2" hasCustomPrompt="1"/>
          </p:nvPr>
        </p:nvSpPr>
        <p:spPr>
          <a:xfrm>
            <a:off x="4889499" y="1244600"/>
            <a:ext cx="3820587" cy="493236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绿色圃中小学教育</a:t>
            </a: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http://www.LSPJY.com   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383B1F2-1D2A-4F0A-95E4-4ACA5C2829D0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727199" y="118532"/>
            <a:ext cx="6984076" cy="71702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24576" y="1376362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KSO_BC1"/>
          <p:cNvSpPr>
            <a:spLocks noGrp="1"/>
          </p:cNvSpPr>
          <p:nvPr>
            <p:ph sz="half" idx="2" hasCustomPrompt="1"/>
          </p:nvPr>
        </p:nvSpPr>
        <p:spPr>
          <a:xfrm>
            <a:off x="824576" y="2200274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823884" y="1376362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KSO_BC2"/>
          <p:cNvSpPr>
            <a:spLocks noGrp="1"/>
          </p:cNvSpPr>
          <p:nvPr>
            <p:ph sz="quarter" idx="4" hasCustomPrompt="1"/>
          </p:nvPr>
        </p:nvSpPr>
        <p:spPr>
          <a:xfrm>
            <a:off x="4823884" y="2200274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绿色圃中小学教育</a:t>
            </a: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http://www.LSPJY.com   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383B1F2-1D2A-4F0A-95E4-4ACA5C2829D0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绿色圃中小学教育</a:t>
            </a: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http://www.LSPJY.com   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383B1F2-1D2A-4F0A-95E4-4ACA5C2829D0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6" descr="优教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15175" y="255588"/>
            <a:ext cx="1571625" cy="571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769635"/>
            <a:ext cx="1217552" cy="117343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2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4DF7C1D-F610-4232-BE55-3CC8F04A7904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58442" y="533402"/>
            <a:ext cx="2949178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 hasCustomPrompt="1"/>
          </p:nvPr>
        </p:nvSpPr>
        <p:spPr>
          <a:xfrm>
            <a:off x="4115992" y="1063628"/>
            <a:ext cx="462915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4" name="KSO_BC2"/>
          <p:cNvSpPr>
            <a:spLocks noGrp="1"/>
          </p:cNvSpPr>
          <p:nvPr>
            <p:ph type="body" sz="half" idx="2" hasCustomPrompt="1"/>
          </p:nvPr>
        </p:nvSpPr>
        <p:spPr>
          <a:xfrm>
            <a:off x="858442" y="2133602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" name="KSO_FD"/>
          <p:cNvSpPr>
            <a:spLocks noGrp="1"/>
          </p:cNvSpPr>
          <p:nvPr>
            <p:ph type="dt" sz="half" idx="1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绿色圃中小学教育</a:t>
            </a: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http://www.LSPJY.com   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E857397-267C-4C59-B932-0457F4DA03C4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934644" y="457200"/>
            <a:ext cx="2949178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4082125" y="987426"/>
            <a:ext cx="462915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just" defTabSz="914400" rtl="0" eaLnBrk="1" fontAlgn="base" latinLnBrk="0" hangingPunct="1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4" name="KSO_BC2"/>
          <p:cNvSpPr>
            <a:spLocks noGrp="1"/>
          </p:cNvSpPr>
          <p:nvPr>
            <p:ph type="body" sz="half" idx="2" hasCustomPrompt="1"/>
          </p:nvPr>
        </p:nvSpPr>
        <p:spPr>
          <a:xfrm>
            <a:off x="934644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0" name="KSO_FD"/>
          <p:cNvSpPr>
            <a:spLocks noGrp="1"/>
          </p:cNvSpPr>
          <p:nvPr>
            <p:ph type="dt" sz="half" idx="1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绿色圃中小学教育</a:t>
            </a: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http://www.LSPJY.com   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5218DE7-78CD-4316-877E-53C5BB9130FF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image" Target="../media/image7.png"/><Relationship Id="rId21" Type="http://schemas.openxmlformats.org/officeDocument/2006/relationships/image" Target="../media/image2.jpeg"/><Relationship Id="rId20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pic>
        <p:nvPicPr>
          <p:cNvPr id="1026" name="图片 7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0" y="5846763"/>
            <a:ext cx="9144000" cy="1019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6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0" y="0"/>
            <a:ext cx="9144000" cy="1700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8" name="KSO_BT1"/>
          <p:cNvSpPr>
            <a:spLocks noGrp="1"/>
          </p:cNvSpPr>
          <p:nvPr>
            <p:ph type="title"/>
          </p:nvPr>
        </p:nvSpPr>
        <p:spPr>
          <a:xfrm>
            <a:off x="487363" y="171450"/>
            <a:ext cx="8223250" cy="7000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en-US" altLang="x-none" dirty="0"/>
          </a:p>
        </p:txBody>
      </p:sp>
      <p:sp>
        <p:nvSpPr>
          <p:cNvPr id="1029" name="KSO_BC1"/>
          <p:cNvSpPr>
            <a:spLocks noGrp="1"/>
          </p:cNvSpPr>
          <p:nvPr>
            <p:ph type="body" idx="1"/>
          </p:nvPr>
        </p:nvSpPr>
        <p:spPr>
          <a:xfrm>
            <a:off x="487363" y="1114425"/>
            <a:ext cx="8213725" cy="53816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绿色圃中小学教育</a:t>
            </a: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http://www.LSPJY.com   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383B1F2-1D2A-4F0A-95E4-4ACA5C2829D0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2800" b="1" kern="1200">
          <a:solidFill>
            <a:srgbClr val="035388"/>
          </a:solidFill>
          <a:latin typeface="Arial Black" panose="020B0A04020102020204" pitchFamily="34" charset="0"/>
          <a:ea typeface="微软雅黑" pitchFamily="34" charset="-122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35388"/>
          </a:solidFill>
          <a:latin typeface="Arial Black" panose="020B0A04020102020204" pitchFamily="34" charset="0"/>
          <a:ea typeface="微软雅黑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35388"/>
          </a:solidFill>
          <a:latin typeface="Arial Black" panose="020B0A04020102020204" pitchFamily="34" charset="0"/>
          <a:ea typeface="微软雅黑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35388"/>
          </a:solidFill>
          <a:latin typeface="Arial Black" panose="020B0A04020102020204" pitchFamily="34" charset="0"/>
          <a:ea typeface="微软雅黑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35388"/>
          </a:solidFill>
          <a:latin typeface="Arial Black" panose="020B0A04020102020204" pitchFamily="34" charset="0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35388"/>
          </a:solidFill>
          <a:latin typeface="Arial Black" panose="020B0A04020102020204" pitchFamily="34" charset="0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35388"/>
          </a:solidFill>
          <a:latin typeface="Arial Black" panose="020B0A04020102020204" pitchFamily="34" charset="0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35388"/>
          </a:solidFill>
          <a:latin typeface="Arial Black" panose="020B0A04020102020204" pitchFamily="34" charset="0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35388"/>
          </a:solidFill>
          <a:latin typeface="Arial Black" panose="020B0A04020102020204" pitchFamily="34" charset="0"/>
          <a:ea typeface="微软雅黑" pitchFamily="34" charset="-122"/>
        </a:defRPr>
      </a:lvl9pPr>
    </p:titleStyle>
    <p:bodyStyle>
      <a:lvl1pPr marL="357505" indent="-357505" algn="just" rtl="0" fontAlgn="base">
        <a:lnSpc>
          <a:spcPct val="110000"/>
        </a:lnSpc>
        <a:spcBef>
          <a:spcPts val="1800"/>
        </a:spcBef>
        <a:spcAft>
          <a:spcPct val="0"/>
        </a:spcAft>
        <a:buClr>
          <a:srgbClr val="963B22"/>
        </a:buClr>
        <a:buSzPct val="70000"/>
        <a:buBlip>
          <a:blip r:embed="rId22"/>
        </a:buBlip>
        <a:defRPr sz="2000" kern="1200">
          <a:solidFill>
            <a:schemeClr val="accent1"/>
          </a:solidFill>
          <a:latin typeface="Arial" panose="020B0604020202020204" pitchFamily="34" charset="0"/>
          <a:ea typeface="微软雅黑" pitchFamily="34" charset="-122"/>
          <a:cs typeface="+mn-cs"/>
        </a:defRPr>
      </a:lvl1pPr>
      <a:lvl2pPr marL="357505" indent="-357505" algn="just" rtl="0" fontAlgn="base">
        <a:lnSpc>
          <a:spcPct val="130000"/>
        </a:lnSpc>
        <a:spcBef>
          <a:spcPct val="0"/>
        </a:spcBef>
        <a:spcAft>
          <a:spcPts val="600"/>
        </a:spcAft>
        <a:buClr>
          <a:srgbClr val="7AD0EB"/>
        </a:buClr>
        <a:buFont typeface="幼圆" pitchFamily="49" charset="-122"/>
        <a:buChar char=" "/>
        <a:defRPr sz="1600" kern="1200">
          <a:solidFill>
            <a:srgbClr val="7D7D7D"/>
          </a:solidFill>
          <a:latin typeface="幼圆" pitchFamily="49" charset="-122"/>
          <a:ea typeface="幼圆" pitchFamily="49" charset="-122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image" Target="../media/image17.jpe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image" Target="../media/image18.png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image" Target="../media/image7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image" Target="../media/image20.jpeg"/><Relationship Id="rId1" Type="http://schemas.openxmlformats.org/officeDocument/2006/relationships/hyperlink" Target="&#12298;&#8220;&#36125;&#8221;&#30340;&#25925;&#20107;&#12299;&#20248;&#25945;&#23398;&#29983;&#23383;.swf" TargetMode="Externa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image" Target="../media/image7.png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image" Target="../media/image23.jpe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image" Target="../media/image13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image" Target="../media/image14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image" Target="../media/image15.jpe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image" Target="../media/image16.jpe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Text Box 2"/>
          <p:cNvSpPr txBox="1"/>
          <p:nvPr/>
        </p:nvSpPr>
        <p:spPr>
          <a:xfrm>
            <a:off x="2224088" y="1228725"/>
            <a:ext cx="5540375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50000"/>
              </a:spcBef>
              <a:buClrTx/>
              <a:buSzPct val="100000"/>
              <a:buNone/>
            </a:pPr>
            <a:r>
              <a:rPr lang="zh-CN" altLang="en-US" sz="5400" b="1" dirty="0">
                <a:solidFill>
                  <a:srgbClr val="CC0000"/>
                </a:solidFill>
                <a:latin typeface="楷体" pitchFamily="49" charset="-122"/>
                <a:ea typeface="楷体" pitchFamily="49" charset="-122"/>
              </a:rPr>
              <a:t>“贝”的故事</a:t>
            </a:r>
            <a:endParaRPr lang="zh-CN" altLang="en-US" sz="5400" b="1" dirty="0">
              <a:solidFill>
                <a:srgbClr val="CC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843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3" y="2152650"/>
            <a:ext cx="5248275" cy="227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PA_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8437" name="PA_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758825" y="3135313"/>
            <a:ext cx="78486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交代了贝壳的另一个特点：可以随身携带，不容易损坏。所以，人们把它当作钱币，在市场上流通。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任意多边形 6"/>
          <p:cNvSpPr/>
          <p:nvPr/>
        </p:nvSpPr>
        <p:spPr bwMode="auto">
          <a:xfrm>
            <a:off x="1460500" y="2432050"/>
            <a:ext cx="5656263" cy="558800"/>
          </a:xfrm>
          <a:custGeom>
            <a:avLst/>
            <a:gdLst>
              <a:gd name="connsiteX0" fmla="*/ 0 w 7683786"/>
              <a:gd name="connsiteY0" fmla="*/ 0 h 559769"/>
              <a:gd name="connsiteX1" fmla="*/ 7683786 w 7683786"/>
              <a:gd name="connsiteY1" fmla="*/ 0 h 559769"/>
              <a:gd name="connsiteX2" fmla="*/ 7683786 w 7683786"/>
              <a:gd name="connsiteY2" fmla="*/ 559769 h 559769"/>
              <a:gd name="connsiteX3" fmla="*/ 0 w 7683786"/>
              <a:gd name="connsiteY3" fmla="*/ 559769 h 559769"/>
              <a:gd name="connsiteX4" fmla="*/ 0 w 7683786"/>
              <a:gd name="connsiteY4" fmla="*/ 0 h 55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3786" h="559769">
                <a:moveTo>
                  <a:pt x="0" y="0"/>
                </a:moveTo>
                <a:lnTo>
                  <a:pt x="7683786" y="0"/>
                </a:lnTo>
                <a:lnTo>
                  <a:pt x="7683786" y="559769"/>
                </a:lnTo>
                <a:lnTo>
                  <a:pt x="0" y="5597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tIns="91440" bIns="91440" spcCol="1270" anchor="b"/>
          <a:lstStyle/>
          <a:p>
            <a:pPr marL="0" marR="0" lvl="0" indent="0" algn="l" defTabSz="1066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你从这句话中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体会到了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什么？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29700" name="矩形 3"/>
          <p:cNvSpPr/>
          <p:nvPr/>
        </p:nvSpPr>
        <p:spPr>
          <a:xfrm>
            <a:off x="1001713" y="984250"/>
            <a:ext cx="7521575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而且贝壳可以随身携带，不容易损坏，于是古人还把贝壳当作钱币。</a:t>
            </a:r>
            <a:endParaRPr lang="en-US" altLang="zh-CN" sz="32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云形 5"/>
          <p:cNvSpPr/>
          <p:nvPr/>
        </p:nvSpPr>
        <p:spPr>
          <a:xfrm>
            <a:off x="677863" y="303213"/>
            <a:ext cx="2593975" cy="681038"/>
          </a:xfrm>
          <a:prstGeom prst="cloud">
            <a:avLst/>
          </a:prstGeom>
          <a:solidFill>
            <a:srgbClr val="FFFF00"/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品读释疑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pic>
        <p:nvPicPr>
          <p:cNvPr id="9" name="图片 8" descr="t01e3ce26f684bce86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91774" y="4727576"/>
            <a:ext cx="4216998" cy="1990165"/>
          </a:xfrm>
          <a:prstGeom prst="ellipse">
            <a:avLst/>
          </a:prstGeom>
          <a:effectLst>
            <a:softEdge rad="63500"/>
          </a:effectLst>
        </p:spPr>
      </p:pic>
      <p:sp>
        <p:nvSpPr>
          <p:cNvPr id="8" name="PA_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9704" name="PA_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800100" y="3619500"/>
            <a:ext cx="7775575" cy="2062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“所以”是表示因果关系的关联词，进一步说明“贝”字旁的字的特点：与钱财有关。“赚、赔、购、贫、货”通过举例，更直接、形象地说明了这一点。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547688" y="2619375"/>
            <a:ext cx="8099425" cy="536575"/>
          </a:xfrm>
          <a:custGeom>
            <a:avLst/>
            <a:gdLst>
              <a:gd name="connsiteX0" fmla="*/ 0 w 7683786"/>
              <a:gd name="connsiteY0" fmla="*/ 0 h 559769"/>
              <a:gd name="connsiteX1" fmla="*/ 7683786 w 7683786"/>
              <a:gd name="connsiteY1" fmla="*/ 0 h 559769"/>
              <a:gd name="connsiteX2" fmla="*/ 7683786 w 7683786"/>
              <a:gd name="connsiteY2" fmla="*/ 559769 h 559769"/>
              <a:gd name="connsiteX3" fmla="*/ 0 w 7683786"/>
              <a:gd name="connsiteY3" fmla="*/ 559769 h 559769"/>
              <a:gd name="connsiteX4" fmla="*/ 0 w 7683786"/>
              <a:gd name="connsiteY4" fmla="*/ 0 h 55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3786" h="559769">
                <a:moveTo>
                  <a:pt x="0" y="0"/>
                </a:moveTo>
                <a:lnTo>
                  <a:pt x="7683786" y="0"/>
                </a:lnTo>
                <a:lnTo>
                  <a:pt x="7683786" y="559769"/>
                </a:lnTo>
                <a:lnTo>
                  <a:pt x="0" y="5597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tIns="91440" bIns="91440" spcCol="1270" anchor="b"/>
          <a:lstStyle/>
          <a:p>
            <a:pPr marL="0" marR="0" lvl="0" indent="0" algn="l" defTabSz="1066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你从“所以”“赚、赔、购、贫、货”读出什么？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30724" name="矩形 2"/>
          <p:cNvSpPr/>
          <p:nvPr/>
        </p:nvSpPr>
        <p:spPr>
          <a:xfrm>
            <a:off x="541338" y="1049338"/>
            <a:ext cx="7939087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所以，用“贝”作偏旁的字，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大多</a:t>
            </a: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与钱财有关，比如，“赚、赔、购、贫、货”。</a:t>
            </a:r>
            <a:endParaRPr lang="zh-CN" altLang="en-US" sz="32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云形 5"/>
          <p:cNvSpPr/>
          <p:nvPr/>
        </p:nvSpPr>
        <p:spPr>
          <a:xfrm>
            <a:off x="677863" y="303213"/>
            <a:ext cx="2593975" cy="681038"/>
          </a:xfrm>
          <a:prstGeom prst="cloud">
            <a:avLst/>
          </a:prstGeom>
          <a:solidFill>
            <a:srgbClr val="FFFF00"/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品读释疑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7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727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21"/>
          <p:cNvSpPr txBox="1"/>
          <p:nvPr/>
        </p:nvSpPr>
        <p:spPr>
          <a:xfrm>
            <a:off x="2682875" y="1062038"/>
            <a:ext cx="3481388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偏旁归类识字</a:t>
            </a:r>
            <a:endParaRPr lang="zh-CN" altLang="en-US" sz="4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6868" name="文本框 23"/>
          <p:cNvSpPr txBox="1"/>
          <p:nvPr/>
        </p:nvSpPr>
        <p:spPr>
          <a:xfrm>
            <a:off x="1023938" y="2155825"/>
            <a:ext cx="7218362" cy="203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概念：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偏旁归类识字是按照汉字构字规律来识字的一种方法，就是将同一偏旁的字集中在一起，通过对比认识汉字。</a:t>
            </a:r>
            <a:endParaRPr lang="zh-CN" altLang="en-US" sz="28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8" name="直线连接符 7"/>
          <p:cNvCxnSpPr/>
          <p:nvPr/>
        </p:nvCxnSpPr>
        <p:spPr>
          <a:xfrm>
            <a:off x="914400" y="2078038"/>
            <a:ext cx="7335838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749" name="图片 24" descr="花盆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2332038"/>
            <a:ext cx="322263" cy="368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云形 6"/>
          <p:cNvSpPr/>
          <p:nvPr/>
        </p:nvSpPr>
        <p:spPr>
          <a:xfrm>
            <a:off x="677863" y="303213"/>
            <a:ext cx="2593975" cy="681038"/>
          </a:xfrm>
          <a:prstGeom prst="cloud">
            <a:avLst/>
          </a:prstGeom>
          <a:solidFill>
            <a:srgbClr val="FFFF00"/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方法解密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47838" y="4216400"/>
            <a:ext cx="4572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贝：</a:t>
            </a:r>
            <a:r>
              <a:rPr lang="zh-CN" altLang="en-US" sz="32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财、赚、赔、购</a:t>
            </a:r>
            <a:endParaRPr lang="zh-CN" altLang="en-US" sz="32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92388" y="4948238"/>
            <a:ext cx="457200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钅：</a:t>
            </a:r>
            <a:r>
              <a:rPr lang="zh-CN" altLang="en-US" sz="32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针、钉、钟、铁</a:t>
            </a:r>
            <a:endParaRPr lang="zh-CN" altLang="en-US" sz="32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71838" y="5681663"/>
            <a:ext cx="3892550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王：</a:t>
            </a:r>
            <a:r>
              <a:rPr lang="zh-CN" altLang="en-US" sz="32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珍、珠、环、玩</a:t>
            </a:r>
            <a:endParaRPr lang="zh-CN" altLang="en-US" sz="32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PA_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1755" name="PA_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内容占位符 2"/>
          <p:cNvSpPr txBox="1"/>
          <p:nvPr/>
        </p:nvSpPr>
        <p:spPr>
          <a:xfrm>
            <a:off x="622300" y="984250"/>
            <a:ext cx="7645400" cy="7556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273050" lvl="0" indent="-273050" algn="l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Calibri" pitchFamily="34" charset="0"/>
              </a:rPr>
              <a:t>一读：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Calibri" pitchFamily="34" charset="0"/>
              </a:rPr>
              <a:t>本文围绕“贝”讲了哪些内容？</a:t>
            </a:r>
            <a:endParaRPr lang="zh-CN" altLang="en-US" sz="2800" b="1" dirty="0">
              <a:solidFill>
                <a:srgbClr val="000000"/>
              </a:solidFill>
              <a:latin typeface="楷体" pitchFamily="49" charset="-122"/>
              <a:ea typeface="楷体" pitchFamily="49" charset="-122"/>
              <a:sym typeface="Calibri" pitchFamily="34" charset="0"/>
            </a:endParaRPr>
          </a:p>
          <a:p>
            <a:pPr marL="273050" lvl="0" indent="-273050" algn="l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None/>
            </a:pPr>
            <a:endParaRPr lang="zh-CN" altLang="en-US" sz="2800" b="1" dirty="0">
              <a:solidFill>
                <a:srgbClr val="000000"/>
              </a:solidFill>
              <a:latin typeface="楷体" pitchFamily="49" charset="-122"/>
              <a:ea typeface="楷体" pitchFamily="49" charset="-122"/>
              <a:sym typeface="Calibri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60425" y="1611313"/>
            <a:ext cx="7621588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5080" lvl="0" indent="709295" algn="l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Tx/>
              <a:buSzPct val="10000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Calibri" pitchFamily="34" charset="0"/>
              </a:rPr>
              <a:t>本文围绕“贝”讲了“贝”的甲骨文字形的起源、贝壳的用途、用“贝”作偏旁的字的特点。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sym typeface="Calibri" pitchFamily="34" charset="0"/>
            </a:endParaRPr>
          </a:p>
        </p:txBody>
      </p:sp>
      <p:sp>
        <p:nvSpPr>
          <p:cNvPr id="30724" name="矩形 5"/>
          <p:cNvSpPr/>
          <p:nvPr/>
        </p:nvSpPr>
        <p:spPr>
          <a:xfrm>
            <a:off x="1146175" y="3892550"/>
            <a:ext cx="7408863" cy="739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30555" algn="l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Tx/>
              <a:buSzPct val="10000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Calibri" pitchFamily="34" charset="0"/>
              </a:rPr>
              <a:t>读课文后，你感受到了什么？</a:t>
            </a:r>
            <a:endParaRPr lang="zh-CN" altLang="en-US" sz="2800" b="1" dirty="0">
              <a:solidFill>
                <a:srgbClr val="000000"/>
              </a:solidFill>
              <a:latin typeface="楷体" pitchFamily="49" charset="-122"/>
              <a:ea typeface="楷体" pitchFamily="49" charset="-122"/>
              <a:sym typeface="Calibri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76400" y="4775200"/>
            <a:ext cx="43561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536575" algn="l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博大精深 源远流长 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云形 8"/>
          <p:cNvSpPr/>
          <p:nvPr/>
        </p:nvSpPr>
        <p:spPr>
          <a:xfrm>
            <a:off x="677863" y="303213"/>
            <a:ext cx="2593975" cy="681038"/>
          </a:xfrm>
          <a:prstGeom prst="cloud">
            <a:avLst/>
          </a:prstGeom>
          <a:solidFill>
            <a:srgbClr val="FFFF00"/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总结课文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7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2776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724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内容占位符 2"/>
          <p:cNvSpPr txBox="1"/>
          <p:nvPr/>
        </p:nvSpPr>
        <p:spPr>
          <a:xfrm>
            <a:off x="739775" y="1330325"/>
            <a:ext cx="7502525" cy="704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273050" lvl="0" indent="-273050" algn="l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Calibri" pitchFamily="34" charset="0"/>
              </a:rPr>
              <a:t>二思：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Calibri" pitchFamily="34" charset="0"/>
              </a:rPr>
              <a:t>贝壳为什么会被当作饰品？</a:t>
            </a:r>
            <a:endParaRPr lang="zh-CN" altLang="en-US" sz="2800" b="1" dirty="0">
              <a:solidFill>
                <a:srgbClr val="000000"/>
              </a:solidFill>
              <a:latin typeface="楷体" pitchFamily="49" charset="-122"/>
              <a:ea typeface="楷体" pitchFamily="49" charset="-122"/>
              <a:sym typeface="Calibri" pitchFamily="34" charset="0"/>
            </a:endParaRPr>
          </a:p>
          <a:p>
            <a:pPr marL="273050" lvl="0" indent="-273050" algn="l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None/>
            </a:pPr>
            <a:endParaRPr lang="zh-CN" altLang="en-US" sz="2400" b="1" dirty="0">
              <a:solidFill>
                <a:srgbClr val="000000"/>
              </a:solidFill>
              <a:latin typeface="楷体" pitchFamily="49" charset="-122"/>
              <a:ea typeface="楷体" pitchFamily="49" charset="-122"/>
              <a:sym typeface="Calibri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5450" y="1970088"/>
            <a:ext cx="8223250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175" lvl="0" indent="622300" algn="l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Tx/>
              <a:buSzPct val="10000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Calibri" pitchFamily="34" charset="0"/>
              </a:rPr>
              <a:t> 古时候，人们觉得贝壳很漂亮，很珍贵，喜欢把它们当作饰品戴在身上。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sym typeface="Calibri" pitchFamily="34" charset="0"/>
            </a:endParaRPr>
          </a:p>
        </p:txBody>
      </p:sp>
      <p:sp>
        <p:nvSpPr>
          <p:cNvPr id="5" name="云形 4"/>
          <p:cNvSpPr/>
          <p:nvPr/>
        </p:nvSpPr>
        <p:spPr>
          <a:xfrm>
            <a:off x="677863" y="303213"/>
            <a:ext cx="2593975" cy="681038"/>
          </a:xfrm>
          <a:prstGeom prst="cloud">
            <a:avLst/>
          </a:prstGeom>
          <a:solidFill>
            <a:srgbClr val="FFFF00"/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总结课文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6" name="内容占位符 2"/>
          <p:cNvSpPr txBox="1"/>
          <p:nvPr/>
        </p:nvSpPr>
        <p:spPr>
          <a:xfrm>
            <a:off x="1146175" y="3695700"/>
            <a:ext cx="5503863" cy="704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273050" lvl="0" indent="-273050" algn="l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Calibri" pitchFamily="34" charset="0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Calibri" pitchFamily="34" charset="0"/>
              </a:rPr>
              <a:t>贝壳为什么会被当作钱币？</a:t>
            </a:r>
            <a:endParaRPr lang="zh-CN" altLang="en-US" sz="2800" b="1" dirty="0">
              <a:solidFill>
                <a:srgbClr val="000000"/>
              </a:solidFill>
              <a:latin typeface="楷体" pitchFamily="49" charset="-122"/>
              <a:ea typeface="楷体" pitchFamily="49" charset="-122"/>
              <a:sym typeface="Calibri" pitchFamily="34" charset="0"/>
            </a:endParaRPr>
          </a:p>
          <a:p>
            <a:pPr marL="273050" lvl="0" indent="-273050" algn="l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None/>
            </a:pPr>
            <a:endParaRPr lang="zh-CN" altLang="en-US" sz="2400" b="1" dirty="0">
              <a:solidFill>
                <a:srgbClr val="000000"/>
              </a:solidFill>
              <a:latin typeface="楷体" pitchFamily="49" charset="-122"/>
              <a:ea typeface="楷体" pitchFamily="49" charset="-122"/>
              <a:sym typeface="Calibri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5450" y="4400550"/>
            <a:ext cx="8023225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175" lvl="0" indent="622300" algn="l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Tx/>
              <a:buSzPct val="10000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Calibri" pitchFamily="34" charset="0"/>
              </a:rPr>
              <a:t> 因为贝壳可以随身携带，又不容易损坏，所以被人们当作了钱币。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sym typeface="Calibri" pitchFamily="34" charset="0"/>
            </a:endParaRPr>
          </a:p>
        </p:txBody>
      </p:sp>
      <p:sp>
        <p:nvSpPr>
          <p:cNvPr id="8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3800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/>
      <p:bldP spid="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内容占位符 2"/>
          <p:cNvSpPr txBox="1"/>
          <p:nvPr/>
        </p:nvSpPr>
        <p:spPr>
          <a:xfrm>
            <a:off x="812800" y="2276475"/>
            <a:ext cx="7653338" cy="31813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2300" algn="l" eaLnBrk="1" hangingPunct="1">
              <a:lnSpc>
                <a:spcPct val="150000"/>
              </a:lnSpc>
              <a:spcBef>
                <a:spcPct val="20000"/>
              </a:spcBef>
              <a:buClrTx/>
              <a:buSzPct val="10000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Calibri" pitchFamily="34" charset="0"/>
              </a:rPr>
              <a:t> 本文介绍了“贝”字是怎么来的，它最早是如何产生的，还介绍了“贝”字代表的意义，多和钱财有关。通过介绍“贝”字的故事，激发我们学习汉字的兴趣。</a:t>
            </a:r>
            <a:endParaRPr lang="zh-CN" altLang="en-US" sz="3200" b="1" dirty="0">
              <a:solidFill>
                <a:srgbClr val="000000"/>
              </a:solidFill>
              <a:latin typeface="楷体" pitchFamily="49" charset="-122"/>
              <a:ea typeface="楷体" pitchFamily="49" charset="-122"/>
              <a:sym typeface="Calibri" pitchFamily="34" charset="0"/>
            </a:endParaRPr>
          </a:p>
        </p:txBody>
      </p:sp>
      <p:sp>
        <p:nvSpPr>
          <p:cNvPr id="7" name="云形 6"/>
          <p:cNvSpPr/>
          <p:nvPr/>
        </p:nvSpPr>
        <p:spPr>
          <a:xfrm>
            <a:off x="677863" y="642938"/>
            <a:ext cx="2593975" cy="681038"/>
          </a:xfrm>
          <a:prstGeom prst="cloud">
            <a:avLst/>
          </a:prstGeom>
          <a:solidFill>
            <a:srgbClr val="FFFF00"/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课文主旨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4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4821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云形 3"/>
          <p:cNvSpPr/>
          <p:nvPr/>
        </p:nvSpPr>
        <p:spPr>
          <a:xfrm>
            <a:off x="677863" y="303213"/>
            <a:ext cx="2593975" cy="681038"/>
          </a:xfrm>
          <a:prstGeom prst="cloud">
            <a:avLst/>
          </a:prstGeom>
          <a:solidFill>
            <a:srgbClr val="FFFF00"/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学写生字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pic>
        <p:nvPicPr>
          <p:cNvPr id="3584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2513" y="1270000"/>
            <a:ext cx="4421187" cy="1531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0" y="2947988"/>
            <a:ext cx="4421188" cy="1531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0" y="4638675"/>
            <a:ext cx="4421188" cy="1531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6" name="矩形 11"/>
          <p:cNvSpPr/>
          <p:nvPr/>
        </p:nvSpPr>
        <p:spPr>
          <a:xfrm>
            <a:off x="2667000" y="1273175"/>
            <a:ext cx="1211263" cy="1323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2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80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壳</a:t>
            </a:r>
            <a:endParaRPr lang="zh-CN" altLang="en-US" sz="8000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847" name="矩形 11"/>
          <p:cNvSpPr/>
          <p:nvPr/>
        </p:nvSpPr>
        <p:spPr>
          <a:xfrm>
            <a:off x="1198563" y="1270000"/>
            <a:ext cx="1211262" cy="1323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2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80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贝</a:t>
            </a:r>
            <a:endParaRPr lang="zh-CN" altLang="en-US" sz="8000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848" name="矩形 11"/>
          <p:cNvSpPr/>
          <p:nvPr/>
        </p:nvSpPr>
        <p:spPr>
          <a:xfrm>
            <a:off x="4138613" y="1314450"/>
            <a:ext cx="1211262" cy="1323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2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80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甲</a:t>
            </a:r>
            <a:endParaRPr lang="zh-CN" altLang="en-US" sz="8000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849" name="矩形 11"/>
          <p:cNvSpPr/>
          <p:nvPr/>
        </p:nvSpPr>
        <p:spPr>
          <a:xfrm>
            <a:off x="2667000" y="2947988"/>
            <a:ext cx="1211263" cy="1323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2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80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骨</a:t>
            </a:r>
            <a:endParaRPr lang="zh-CN" altLang="en-US" sz="8000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850" name="矩形 11"/>
          <p:cNvSpPr/>
          <p:nvPr/>
        </p:nvSpPr>
        <p:spPr>
          <a:xfrm>
            <a:off x="4157663" y="2968625"/>
            <a:ext cx="1211262" cy="1323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2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80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钱</a:t>
            </a:r>
            <a:endParaRPr lang="zh-CN" altLang="en-US" sz="8000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851" name="矩形 11"/>
          <p:cNvSpPr/>
          <p:nvPr/>
        </p:nvSpPr>
        <p:spPr>
          <a:xfrm>
            <a:off x="5610225" y="2984500"/>
            <a:ext cx="1211263" cy="1323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2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80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币</a:t>
            </a:r>
            <a:endParaRPr lang="zh-CN" altLang="en-US" sz="8000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852" name="矩形 11"/>
          <p:cNvSpPr/>
          <p:nvPr/>
        </p:nvSpPr>
        <p:spPr>
          <a:xfrm>
            <a:off x="4138613" y="4638675"/>
            <a:ext cx="1211262" cy="1323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2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80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与</a:t>
            </a:r>
            <a:endParaRPr lang="zh-CN" altLang="en-US" sz="8000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853" name="矩形 11"/>
          <p:cNvSpPr/>
          <p:nvPr/>
        </p:nvSpPr>
        <p:spPr>
          <a:xfrm>
            <a:off x="5610225" y="4651375"/>
            <a:ext cx="1211263" cy="1323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2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80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财</a:t>
            </a:r>
            <a:endParaRPr lang="zh-CN" altLang="en-US" sz="8000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854" name="矩形 11"/>
          <p:cNvSpPr/>
          <p:nvPr/>
        </p:nvSpPr>
        <p:spPr>
          <a:xfrm>
            <a:off x="7086600" y="4667250"/>
            <a:ext cx="1211263" cy="1323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2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80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关</a:t>
            </a:r>
            <a:endParaRPr lang="zh-CN" altLang="en-US" sz="8000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PA_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5856" name="PA_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云形 3"/>
          <p:cNvSpPr/>
          <p:nvPr/>
        </p:nvSpPr>
        <p:spPr>
          <a:xfrm>
            <a:off x="677863" y="303213"/>
            <a:ext cx="2593975" cy="681038"/>
          </a:xfrm>
          <a:prstGeom prst="cloud">
            <a:avLst/>
          </a:prstGeom>
          <a:solidFill>
            <a:srgbClr val="FFFF00"/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学写生字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pic>
        <p:nvPicPr>
          <p:cNvPr id="36867" name="图片 15" descr="学习生字.jpg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2125" y="1520825"/>
            <a:ext cx="6070600" cy="4552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PA_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6869" name="PA_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云形 3"/>
          <p:cNvSpPr/>
          <p:nvPr/>
        </p:nvSpPr>
        <p:spPr>
          <a:xfrm>
            <a:off x="677863" y="303213"/>
            <a:ext cx="2593975" cy="681038"/>
          </a:xfrm>
          <a:prstGeom prst="cloud">
            <a:avLst/>
          </a:prstGeom>
          <a:solidFill>
            <a:srgbClr val="FFFF00"/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拓展延伸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grpSp>
        <p:nvGrpSpPr>
          <p:cNvPr id="37891" name="组合 2"/>
          <p:cNvGrpSpPr/>
          <p:nvPr/>
        </p:nvGrpSpPr>
        <p:grpSpPr>
          <a:xfrm>
            <a:off x="2293938" y="2747963"/>
            <a:ext cx="4421187" cy="1531937"/>
            <a:chOff x="2906713" y="2310414"/>
            <a:chExt cx="4421188" cy="1531937"/>
          </a:xfrm>
        </p:grpSpPr>
        <p:pic>
          <p:nvPicPr>
            <p:cNvPr id="37897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906713" y="2310414"/>
              <a:ext cx="4421188" cy="15319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7898" name="矩形 11"/>
            <p:cNvSpPr/>
            <p:nvPr/>
          </p:nvSpPr>
          <p:spPr>
            <a:xfrm>
              <a:off x="3060701" y="2359627"/>
              <a:ext cx="1210588" cy="13234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57505" indent="-357505" algn="just" rtl="0" fontAlgn="base">
                <a:lnSpc>
                  <a:spcPct val="110000"/>
                </a:lnSpc>
                <a:spcBef>
                  <a:spcPts val="1800"/>
                </a:spcBef>
                <a:spcAft>
                  <a:spcPct val="0"/>
                </a:spcAft>
                <a:buClr>
                  <a:srgbClr val="963B22"/>
                </a:buClr>
                <a:buSzPct val="70000"/>
                <a:buBlip>
                  <a:blip r:embed="rId2"/>
                </a:buBlip>
                <a:defRPr sz="2000" kern="1200">
                  <a:solidFill>
                    <a:schemeClr val="accent1"/>
                  </a:solidFill>
                  <a:latin typeface="Arial" panose="020B0604020202020204" pitchFamily="34" charset="0"/>
                  <a:ea typeface="微软雅黑" pitchFamily="34" charset="-122"/>
                  <a:cs typeface="+mn-cs"/>
                </a:defRPr>
              </a:lvl1pPr>
              <a:lvl2pPr marL="357505" indent="-357505" algn="just" rtl="0" fontAlgn="base">
                <a:lnSpc>
                  <a:spcPct val="13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7AD0EB"/>
                </a:buClr>
                <a:buFont typeface="幼圆" pitchFamily="49" charset="-122"/>
                <a:buChar char=" "/>
                <a:defRPr sz="1600" kern="1200">
                  <a:solidFill>
                    <a:srgbClr val="7D7D7D"/>
                  </a:solidFill>
                  <a:latin typeface="幼圆" pitchFamily="49" charset="-122"/>
                  <a:ea typeface="幼圆" pitchFamily="49" charset="-122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lnSpc>
                  <a:spcPct val="100000"/>
                </a:lnSpc>
                <a:spcBef>
                  <a:spcPct val="0"/>
                </a:spcBef>
                <a:buClrTx/>
                <a:buSzPct val="100000"/>
                <a:buNone/>
              </a:pPr>
              <a:r>
                <a:rPr lang="zh-CN" altLang="en-US" sz="8000" dirty="0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rPr>
                <a:t>甲</a:t>
              </a:r>
              <a:endParaRPr lang="zh-CN" altLang="en-US" sz="80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37899" name="矩形 11"/>
            <p:cNvSpPr/>
            <p:nvPr/>
          </p:nvSpPr>
          <p:spPr>
            <a:xfrm>
              <a:off x="5919957" y="2359626"/>
              <a:ext cx="1210588" cy="13234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57505" indent="-357505" algn="just" rtl="0" fontAlgn="base">
                <a:lnSpc>
                  <a:spcPct val="110000"/>
                </a:lnSpc>
                <a:spcBef>
                  <a:spcPts val="1800"/>
                </a:spcBef>
                <a:spcAft>
                  <a:spcPct val="0"/>
                </a:spcAft>
                <a:buClr>
                  <a:srgbClr val="963B22"/>
                </a:buClr>
                <a:buSzPct val="70000"/>
                <a:buBlip>
                  <a:blip r:embed="rId2"/>
                </a:buBlip>
                <a:defRPr sz="2000" kern="1200">
                  <a:solidFill>
                    <a:schemeClr val="accent1"/>
                  </a:solidFill>
                  <a:latin typeface="Arial" panose="020B0604020202020204" pitchFamily="34" charset="0"/>
                  <a:ea typeface="微软雅黑" pitchFamily="34" charset="-122"/>
                  <a:cs typeface="+mn-cs"/>
                </a:defRPr>
              </a:lvl1pPr>
              <a:lvl2pPr marL="357505" indent="-357505" algn="just" rtl="0" fontAlgn="base">
                <a:lnSpc>
                  <a:spcPct val="13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7AD0EB"/>
                </a:buClr>
                <a:buFont typeface="幼圆" pitchFamily="49" charset="-122"/>
                <a:buChar char=" "/>
                <a:defRPr sz="1600" kern="1200">
                  <a:solidFill>
                    <a:srgbClr val="7D7D7D"/>
                  </a:solidFill>
                  <a:latin typeface="幼圆" pitchFamily="49" charset="-122"/>
                  <a:ea typeface="幼圆" pitchFamily="49" charset="-122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lnSpc>
                  <a:spcPct val="100000"/>
                </a:lnSpc>
                <a:spcBef>
                  <a:spcPct val="0"/>
                </a:spcBef>
                <a:buClrTx/>
                <a:buSzPct val="100000"/>
                <a:buNone/>
              </a:pPr>
              <a:r>
                <a:rPr lang="zh-CN" altLang="en-US" sz="8000" dirty="0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rPr>
                <a:t>钱</a:t>
              </a:r>
              <a:endParaRPr lang="zh-CN" altLang="en-US" sz="80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37900" name="矩形 11"/>
            <p:cNvSpPr/>
            <p:nvPr/>
          </p:nvSpPr>
          <p:spPr>
            <a:xfrm>
              <a:off x="4512012" y="2324049"/>
              <a:ext cx="1210588" cy="13234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57505" indent="-357505" algn="just" rtl="0" fontAlgn="base">
                <a:lnSpc>
                  <a:spcPct val="110000"/>
                </a:lnSpc>
                <a:spcBef>
                  <a:spcPts val="1800"/>
                </a:spcBef>
                <a:spcAft>
                  <a:spcPct val="0"/>
                </a:spcAft>
                <a:buClr>
                  <a:srgbClr val="963B22"/>
                </a:buClr>
                <a:buSzPct val="70000"/>
                <a:buBlip>
                  <a:blip r:embed="rId2"/>
                </a:buBlip>
                <a:defRPr sz="2000" kern="1200">
                  <a:solidFill>
                    <a:schemeClr val="accent1"/>
                  </a:solidFill>
                  <a:latin typeface="Arial" panose="020B0604020202020204" pitchFamily="34" charset="0"/>
                  <a:ea typeface="微软雅黑" pitchFamily="34" charset="-122"/>
                  <a:cs typeface="+mn-cs"/>
                </a:defRPr>
              </a:lvl1pPr>
              <a:lvl2pPr marL="357505" indent="-357505" algn="just" rtl="0" fontAlgn="base">
                <a:lnSpc>
                  <a:spcPct val="13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7AD0EB"/>
                </a:buClr>
                <a:buFont typeface="幼圆" pitchFamily="49" charset="-122"/>
                <a:buChar char=" "/>
                <a:defRPr sz="1600" kern="1200">
                  <a:solidFill>
                    <a:srgbClr val="7D7D7D"/>
                  </a:solidFill>
                  <a:latin typeface="幼圆" pitchFamily="49" charset="-122"/>
                  <a:ea typeface="幼圆" pitchFamily="49" charset="-122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lnSpc>
                  <a:spcPct val="100000"/>
                </a:lnSpc>
                <a:spcBef>
                  <a:spcPct val="0"/>
                </a:spcBef>
                <a:buClrTx/>
                <a:buSzPct val="100000"/>
                <a:buNone/>
              </a:pPr>
              <a:r>
                <a:rPr lang="zh-CN" altLang="en-US" sz="8000" dirty="0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rPr>
                <a:t>币</a:t>
              </a:r>
              <a:endParaRPr lang="zh-CN" altLang="en-US" sz="80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10" name="对话气泡: 圆角矩形 15"/>
          <p:cNvSpPr/>
          <p:nvPr/>
        </p:nvSpPr>
        <p:spPr>
          <a:xfrm>
            <a:off x="125413" y="1962150"/>
            <a:ext cx="2820988" cy="617538"/>
          </a:xfrm>
          <a:prstGeom prst="wedgeRoundRectCallout">
            <a:avLst>
              <a:gd name="adj1" fmla="val 54440"/>
              <a:gd name="adj2" fmla="val 145724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末竖上不出头。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12" name="对话气泡: 圆角矩形 15"/>
          <p:cNvSpPr/>
          <p:nvPr/>
        </p:nvSpPr>
        <p:spPr>
          <a:xfrm>
            <a:off x="6149975" y="1843088"/>
            <a:ext cx="2409825" cy="795338"/>
          </a:xfrm>
          <a:prstGeom prst="wedgeRoundRectCallout">
            <a:avLst>
              <a:gd name="adj1" fmla="val -47815"/>
              <a:gd name="adj2" fmla="val 112073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不要漏写右上角的点。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13" name="对话气泡: 圆角矩形 15"/>
          <p:cNvSpPr/>
          <p:nvPr/>
        </p:nvSpPr>
        <p:spPr>
          <a:xfrm>
            <a:off x="3119438" y="1830388"/>
            <a:ext cx="2833688" cy="646113"/>
          </a:xfrm>
          <a:prstGeom prst="wedgeRoundRectCallout">
            <a:avLst>
              <a:gd name="adj1" fmla="val -3387"/>
              <a:gd name="adj2" fmla="val 144516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平撇不要写成横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14" name="PA_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7896" name="PA_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矩形 12"/>
          <p:cNvSpPr/>
          <p:nvPr/>
        </p:nvSpPr>
        <p:spPr>
          <a:xfrm>
            <a:off x="593725" y="1181100"/>
            <a:ext cx="7556500" cy="715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268605" lvl="0" indent="-268605" algn="l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看图，猜猜加点的字的偏旁与什么有关？</a:t>
            </a:r>
            <a:endParaRPr lang="zh-CN" altLang="en-US" sz="32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8132" name="TextBox 2"/>
          <p:cNvSpPr txBox="1"/>
          <p:nvPr/>
        </p:nvSpPr>
        <p:spPr>
          <a:xfrm>
            <a:off x="1398588" y="4162425"/>
            <a:ext cx="6821487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“镜”是金字旁，与金属有关，古时候“铜镜”是用青铜制造的。</a:t>
            </a:r>
            <a:endParaRPr lang="en-US" altLang="zh-CN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“珠”是斜玉旁，与玉石相关。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8916" name="Picture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97088" y="2219325"/>
            <a:ext cx="2392362" cy="135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7" name="Picture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945" r="3688" b="-2"/>
          <a:stretch>
            <a:fillRect/>
          </a:stretch>
        </p:blipFill>
        <p:spPr>
          <a:xfrm>
            <a:off x="5562600" y="2297113"/>
            <a:ext cx="1833563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云形 8"/>
          <p:cNvSpPr/>
          <p:nvPr/>
        </p:nvSpPr>
        <p:spPr>
          <a:xfrm>
            <a:off x="677863" y="303213"/>
            <a:ext cx="2593975" cy="681038"/>
          </a:xfrm>
          <a:prstGeom prst="cloud">
            <a:avLst/>
          </a:prstGeom>
          <a:solidFill>
            <a:srgbClr val="FFFF00"/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拓展延伸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7" name="PA_文本框 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8920" name="PA_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32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charRg st="34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8132">
                                            <p:txEl>
                                              <p:charRg st="34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云形 5"/>
          <p:cNvSpPr/>
          <p:nvPr/>
        </p:nvSpPr>
        <p:spPr>
          <a:xfrm>
            <a:off x="552450" y="303213"/>
            <a:ext cx="2593975" cy="681038"/>
          </a:xfrm>
          <a:prstGeom prst="cloud">
            <a:avLst/>
          </a:prstGeom>
          <a:solidFill>
            <a:srgbClr val="FFFF00"/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趣味导入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47279" y="1311564"/>
            <a:ext cx="4332721" cy="2794831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07891" y="1311564"/>
            <a:ext cx="3412522" cy="2075083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rcRect l="92" t="789" r="-92" b="-400"/>
          <a:stretch>
            <a:fillRect/>
          </a:stretch>
        </p:blipFill>
        <p:spPr>
          <a:xfrm>
            <a:off x="5703458" y="3685309"/>
            <a:ext cx="3116955" cy="2368087"/>
          </a:xfrm>
          <a:prstGeom prst="pentagon">
            <a:avLst/>
          </a:prstGeom>
          <a:effectLst>
            <a:softEdge rad="63500"/>
          </a:effectLst>
        </p:spPr>
      </p:pic>
      <p:sp>
        <p:nvSpPr>
          <p:cNvPr id="7" name="PA_文本框 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9463" name="PA_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云形 3"/>
          <p:cNvSpPr/>
          <p:nvPr/>
        </p:nvSpPr>
        <p:spPr>
          <a:xfrm>
            <a:off x="677863" y="303213"/>
            <a:ext cx="2593975" cy="681038"/>
          </a:xfrm>
          <a:prstGeom prst="cloud">
            <a:avLst/>
          </a:prstGeom>
          <a:solidFill>
            <a:srgbClr val="FFFF00"/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巩固练习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39939" name="内容占位符 2"/>
          <p:cNvSpPr txBox="1"/>
          <p:nvPr/>
        </p:nvSpPr>
        <p:spPr>
          <a:xfrm>
            <a:off x="1001713" y="1333500"/>
            <a:ext cx="7813675" cy="16668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3600" b="1" dirty="0">
                <a:solidFill>
                  <a:srgbClr val="000000"/>
                </a:solidFill>
                <a:ea typeface="楷体" pitchFamily="49" charset="-122"/>
              </a:rPr>
              <a:t>       打开“</a:t>
            </a:r>
            <a:r>
              <a:rPr lang="zh-CN" altLang="en-US" sz="3600" b="1" dirty="0">
                <a:solidFill>
                  <a:srgbClr val="FF0000"/>
                </a:solidFill>
                <a:ea typeface="楷体" pitchFamily="49" charset="-122"/>
              </a:rPr>
              <a:t>基础训练</a:t>
            </a:r>
            <a:r>
              <a:rPr lang="en-US" altLang="zh-CN" sz="3600" b="1" dirty="0">
                <a:solidFill>
                  <a:srgbClr val="FF0000"/>
                </a:solidFill>
                <a:ea typeface="楷体" pitchFamily="49" charset="-122"/>
              </a:rPr>
              <a:t>-《</a:t>
            </a:r>
            <a:r>
              <a:rPr lang="zh-CN" altLang="en-US" sz="3600" b="1" dirty="0">
                <a:solidFill>
                  <a:srgbClr val="FF0000"/>
                </a:solidFill>
                <a:ea typeface="楷体" pitchFamily="49" charset="-122"/>
              </a:rPr>
              <a:t>‘贝’的故事</a:t>
            </a:r>
            <a:r>
              <a:rPr lang="en-US" altLang="zh-CN" sz="3600" b="1" dirty="0">
                <a:solidFill>
                  <a:srgbClr val="FF0000"/>
                </a:solidFill>
                <a:ea typeface="楷体" pitchFamily="49" charset="-122"/>
              </a:rPr>
              <a:t>》</a:t>
            </a:r>
            <a:r>
              <a:rPr lang="zh-CN" altLang="en-US" sz="3600" b="1" dirty="0">
                <a:solidFill>
                  <a:srgbClr val="000000"/>
                </a:solidFill>
                <a:ea typeface="楷体" pitchFamily="49" charset="-122"/>
              </a:rPr>
              <a:t>”，一起来闯关吧！</a:t>
            </a:r>
            <a:endParaRPr lang="zh-CN" altLang="en-US" sz="3600" b="1" dirty="0">
              <a:solidFill>
                <a:srgbClr val="000000"/>
              </a:solidFill>
              <a:ea typeface="楷体" pitchFamily="49" charset="-122"/>
            </a:endParaRPr>
          </a:p>
        </p:txBody>
      </p:sp>
      <p:pic>
        <p:nvPicPr>
          <p:cNvPr id="39940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5400" y="3159125"/>
            <a:ext cx="1657350" cy="270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PA_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9942" name="PA_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>
            <a:off x="1927225" y="1692275"/>
            <a:ext cx="1016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zypyyb" panose="02010600060101010101" pitchFamily="2" charset="-122"/>
                <a:ea typeface="方正姚体" pitchFamily="2" charset="-122"/>
              </a:rPr>
              <a:t>gǔ</a:t>
            </a:r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endParaRPr lang="zh-CN" altLang="en-US" sz="3200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17800" y="1692275"/>
            <a:ext cx="11207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 </a:t>
            </a:r>
            <a:r>
              <a:rPr lang="en-US" altLang="zh-CN" sz="2800" b="1" dirty="0">
                <a:solidFill>
                  <a:srgbClr val="FF0000"/>
                </a:solidFill>
                <a:latin typeface="zypyyb" panose="02010600060101010101" pitchFamily="2" charset="-122"/>
                <a:ea typeface="方正姚体" pitchFamily="2" charset="-122"/>
              </a:rPr>
              <a:t>lèi</a:t>
            </a:r>
            <a:endParaRPr lang="en-US" altLang="zh-CN" sz="2800" b="1" dirty="0">
              <a:solidFill>
                <a:srgbClr val="FF0000"/>
              </a:solidFill>
              <a:latin typeface="zypyyb" panose="02010600060101010101" pitchFamily="2" charset="-122"/>
              <a:ea typeface="方正姚体" pitchFamily="2" charset="-122"/>
            </a:endParaRPr>
          </a:p>
        </p:txBody>
      </p:sp>
      <p:sp>
        <p:nvSpPr>
          <p:cNvPr id="20484" name="TextBox 17"/>
          <p:cNvSpPr txBox="1"/>
          <p:nvPr/>
        </p:nvSpPr>
        <p:spPr>
          <a:xfrm>
            <a:off x="1822450" y="2339975"/>
            <a:ext cx="1120775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4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骨</a:t>
            </a:r>
            <a:endParaRPr lang="zh-CN" altLang="en-US" sz="48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5" name="TextBox 19"/>
          <p:cNvSpPr txBox="1"/>
          <p:nvPr/>
        </p:nvSpPr>
        <p:spPr>
          <a:xfrm>
            <a:off x="2727325" y="2346325"/>
            <a:ext cx="112077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4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类</a:t>
            </a:r>
            <a:endParaRPr lang="zh-CN" altLang="en-US" sz="48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6" name="TextBox 20"/>
          <p:cNvSpPr txBox="1"/>
          <p:nvPr/>
        </p:nvSpPr>
        <p:spPr>
          <a:xfrm>
            <a:off x="4710113" y="2325688"/>
            <a:ext cx="1120775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4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珍</a:t>
            </a:r>
            <a:endParaRPr lang="zh-CN" altLang="en-US" sz="48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7" name="TextBox 24"/>
          <p:cNvSpPr txBox="1"/>
          <p:nvPr/>
        </p:nvSpPr>
        <p:spPr>
          <a:xfrm>
            <a:off x="3729038" y="2349500"/>
            <a:ext cx="112077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4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漂</a:t>
            </a:r>
            <a:endParaRPr lang="zh-CN" altLang="en-US" sz="48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885950" y="3835400"/>
            <a:ext cx="12223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zypyyb" panose="02010600060101010101" pitchFamily="2" charset="-122"/>
                <a:ea typeface="方正姚体" pitchFamily="2" charset="-122"/>
              </a:rPr>
              <a:t>sǔn </a:t>
            </a:r>
            <a:endParaRPr lang="en-US" altLang="zh-CN" sz="2800" b="1" dirty="0">
              <a:solidFill>
                <a:srgbClr val="FF0000"/>
              </a:solidFill>
              <a:latin typeface="zypyyb" panose="02010600060101010101" pitchFamily="2" charset="-122"/>
              <a:ea typeface="方正姚体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729038" y="3803650"/>
            <a:ext cx="1397000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zypyyb" panose="02010600060101010101" pitchFamily="2" charset="-122"/>
                <a:ea typeface="方正姚体" pitchFamily="2" charset="-122"/>
              </a:rPr>
              <a:t>cái</a:t>
            </a:r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endParaRPr lang="zh-CN" altLang="en-US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943225" y="3835400"/>
            <a:ext cx="144303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zypyyb" panose="02010600060101010101" pitchFamily="2" charset="-122"/>
                <a:ea typeface="方正姚体" pitchFamily="2" charset="-122"/>
              </a:rPr>
              <a:t>bì</a:t>
            </a:r>
            <a:endParaRPr lang="zh-CN" altLang="en-US" sz="2800" b="1" dirty="0">
              <a:solidFill>
                <a:srgbClr val="FF0000"/>
              </a:solidFill>
              <a:latin typeface="zypyyb" panose="02010600060101010101" pitchFamily="2" charset="-122"/>
              <a:ea typeface="方正姚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710238" y="3835400"/>
            <a:ext cx="14668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zypyyb" panose="02010600060101010101" pitchFamily="2" charset="-122"/>
                <a:ea typeface="方正姚体" pitchFamily="2" charset="-122"/>
              </a:rPr>
              <a:t>péi</a:t>
            </a:r>
            <a:endParaRPr lang="en-US" altLang="zh-CN" sz="2800" b="1" dirty="0">
              <a:solidFill>
                <a:srgbClr val="FF0000"/>
              </a:solidFill>
              <a:latin typeface="zypyyb" panose="02010600060101010101" pitchFamily="2" charset="-122"/>
              <a:ea typeface="方正姚体" pitchFamily="2" charset="-122"/>
            </a:endParaRPr>
          </a:p>
        </p:txBody>
      </p:sp>
      <p:sp>
        <p:nvSpPr>
          <p:cNvPr id="20492" name="TextBox 37"/>
          <p:cNvSpPr txBox="1"/>
          <p:nvPr/>
        </p:nvSpPr>
        <p:spPr>
          <a:xfrm>
            <a:off x="1816100" y="4354513"/>
            <a:ext cx="1120775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4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损</a:t>
            </a:r>
            <a:endParaRPr lang="zh-CN" altLang="en-US" sz="48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93" name="TextBox 38"/>
          <p:cNvSpPr txBox="1"/>
          <p:nvPr/>
        </p:nvSpPr>
        <p:spPr>
          <a:xfrm>
            <a:off x="2779713" y="4356100"/>
            <a:ext cx="112077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4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币</a:t>
            </a:r>
            <a:endParaRPr lang="zh-CN" altLang="en-US" sz="48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94" name="TextBox 39"/>
          <p:cNvSpPr txBox="1"/>
          <p:nvPr/>
        </p:nvSpPr>
        <p:spPr>
          <a:xfrm>
            <a:off x="942975" y="4310063"/>
            <a:ext cx="1120775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4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易</a:t>
            </a:r>
            <a:endParaRPr lang="zh-CN" altLang="en-US" sz="48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95" name="TextBox 43"/>
          <p:cNvSpPr txBox="1"/>
          <p:nvPr/>
        </p:nvSpPr>
        <p:spPr>
          <a:xfrm>
            <a:off x="3784600" y="4324350"/>
            <a:ext cx="112077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4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财</a:t>
            </a:r>
            <a:endParaRPr lang="zh-CN" altLang="en-US" sz="48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96" name="TextBox 44"/>
          <p:cNvSpPr txBox="1"/>
          <p:nvPr/>
        </p:nvSpPr>
        <p:spPr>
          <a:xfrm>
            <a:off x="4710113" y="4356100"/>
            <a:ext cx="112077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4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赚</a:t>
            </a:r>
            <a:endParaRPr lang="zh-CN" altLang="en-US" sz="48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722688" y="1722438"/>
            <a:ext cx="101758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zypyyb" panose="02010600060101010101" pitchFamily="2" charset="-122"/>
                <a:ea typeface="方正姚体" pitchFamily="2" charset="-122"/>
              </a:rPr>
              <a:t>piào</a:t>
            </a:r>
            <a:endParaRPr lang="zh-CN" altLang="en-US" sz="2800" dirty="0">
              <a:solidFill>
                <a:srgbClr val="FF0000"/>
              </a:solidFill>
              <a:latin typeface="zypyyb" panose="02010600060101010101" pitchFamily="2" charset="-122"/>
              <a:ea typeface="方正姚体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610100" y="1722438"/>
            <a:ext cx="11207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zypyyb" panose="02010600060101010101" pitchFamily="2" charset="-122"/>
                <a:ea typeface="方正姚体" pitchFamily="2" charset="-122"/>
              </a:rPr>
              <a:t>zhēn</a:t>
            </a:r>
            <a:endParaRPr lang="en-US" altLang="zh-CN" sz="2800" b="1" dirty="0">
              <a:solidFill>
                <a:srgbClr val="FF0000"/>
              </a:solidFill>
              <a:latin typeface="zypyyb" panose="02010600060101010101" pitchFamily="2" charset="-122"/>
              <a:ea typeface="方正姚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979488" y="3805238"/>
            <a:ext cx="14414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zypyyb" panose="02010600060101010101" pitchFamily="2" charset="-122"/>
                <a:ea typeface="方正姚体" pitchFamily="2" charset="-122"/>
              </a:rPr>
              <a:t>yì </a:t>
            </a:r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endParaRPr lang="zh-CN" altLang="en-US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42975" y="1692275"/>
            <a:ext cx="1217613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zypyyb" panose="02010600060101010101" pitchFamily="2" charset="-122"/>
                <a:ea typeface="方正姚体" pitchFamily="2" charset="-122"/>
              </a:rPr>
              <a:t>jiǎ</a:t>
            </a:r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endParaRPr lang="zh-CN" altLang="en-US" sz="3200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0501" name="TextBox 30"/>
          <p:cNvSpPr txBox="1"/>
          <p:nvPr/>
        </p:nvSpPr>
        <p:spPr>
          <a:xfrm>
            <a:off x="954088" y="2351088"/>
            <a:ext cx="1120775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4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甲</a:t>
            </a:r>
            <a:endParaRPr lang="zh-CN" altLang="en-US" sz="48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502" name="TextBox 31"/>
          <p:cNvSpPr txBox="1"/>
          <p:nvPr/>
        </p:nvSpPr>
        <p:spPr>
          <a:xfrm>
            <a:off x="6550025" y="2286000"/>
            <a:ext cx="1120775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4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品</a:t>
            </a:r>
            <a:endParaRPr lang="zh-CN" altLang="en-US" sz="48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537325" y="1692275"/>
            <a:ext cx="11207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zypyyb" panose="02010600060101010101" pitchFamily="2" charset="-122"/>
                <a:ea typeface="方正姚体" pitchFamily="2" charset="-122"/>
              </a:rPr>
              <a:t>pǐn</a:t>
            </a:r>
            <a:endParaRPr lang="en-US" altLang="zh-CN" sz="2800" b="1" dirty="0">
              <a:solidFill>
                <a:srgbClr val="FF0000"/>
              </a:solidFill>
              <a:latin typeface="zypyyb" panose="02010600060101010101" pitchFamily="2" charset="-122"/>
              <a:ea typeface="方正姚体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527800" y="3835400"/>
            <a:ext cx="12842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zypyyb" panose="02010600060101010101" pitchFamily="2" charset="-122"/>
                <a:ea typeface="方正姚体" pitchFamily="2" charset="-122"/>
              </a:rPr>
              <a:t>gòu</a:t>
            </a:r>
            <a:endParaRPr lang="en-US" altLang="zh-CN" sz="2800" b="1" dirty="0">
              <a:solidFill>
                <a:srgbClr val="FF0000"/>
              </a:solidFill>
              <a:latin typeface="zypyyb" panose="02010600060101010101" pitchFamily="2" charset="-122"/>
              <a:ea typeface="方正姚体" pitchFamily="2" charset="-122"/>
            </a:endParaRPr>
          </a:p>
        </p:txBody>
      </p:sp>
      <p:sp>
        <p:nvSpPr>
          <p:cNvPr id="20505" name="TextBox 40"/>
          <p:cNvSpPr txBox="1"/>
          <p:nvPr/>
        </p:nvSpPr>
        <p:spPr>
          <a:xfrm>
            <a:off x="6559550" y="4365625"/>
            <a:ext cx="112077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4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购</a:t>
            </a:r>
            <a:endParaRPr lang="zh-CN" altLang="en-US" sz="48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506" name="TextBox 41"/>
          <p:cNvSpPr txBox="1"/>
          <p:nvPr/>
        </p:nvSpPr>
        <p:spPr>
          <a:xfrm>
            <a:off x="5659438" y="2306638"/>
            <a:ext cx="1120775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4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饰</a:t>
            </a:r>
            <a:endParaRPr lang="zh-CN" altLang="en-US" sz="48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710238" y="1722438"/>
            <a:ext cx="11207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zypyyb" panose="02010600060101010101" pitchFamily="2" charset="-122"/>
                <a:ea typeface="方正姚体" pitchFamily="2" charset="-122"/>
              </a:rPr>
              <a:t>shì</a:t>
            </a:r>
            <a:endParaRPr lang="en-US" altLang="zh-CN" sz="2800" b="1" dirty="0">
              <a:solidFill>
                <a:srgbClr val="FF0000"/>
              </a:solidFill>
              <a:latin typeface="zypyyb" panose="02010600060101010101" pitchFamily="2" charset="-122"/>
              <a:ea typeface="方正姚体" pitchFamily="2" charset="-122"/>
            </a:endParaRPr>
          </a:p>
        </p:txBody>
      </p:sp>
      <p:sp>
        <p:nvSpPr>
          <p:cNvPr id="20508" name="TextBox 45"/>
          <p:cNvSpPr txBox="1"/>
          <p:nvPr/>
        </p:nvSpPr>
        <p:spPr>
          <a:xfrm>
            <a:off x="5634038" y="4356100"/>
            <a:ext cx="112077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4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赔</a:t>
            </a:r>
            <a:endParaRPr lang="zh-CN" altLang="en-US" sz="48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518025" y="3835400"/>
            <a:ext cx="14668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zypyyb" panose="02010600060101010101" pitchFamily="2" charset="-122"/>
                <a:ea typeface="方正姚体" pitchFamily="2" charset="-122"/>
              </a:rPr>
              <a:t>zhuàn</a:t>
            </a:r>
            <a:endParaRPr lang="en-US" altLang="zh-CN" sz="2800" b="1" dirty="0">
              <a:solidFill>
                <a:srgbClr val="FF0000"/>
              </a:solidFill>
              <a:latin typeface="zypyyb" panose="02010600060101010101" pitchFamily="2" charset="-122"/>
              <a:ea typeface="方正姚体" pitchFamily="2" charset="-122"/>
            </a:endParaRPr>
          </a:p>
        </p:txBody>
      </p:sp>
      <p:sp>
        <p:nvSpPr>
          <p:cNvPr id="20510" name="TextBox 49"/>
          <p:cNvSpPr txBox="1"/>
          <p:nvPr/>
        </p:nvSpPr>
        <p:spPr>
          <a:xfrm>
            <a:off x="7432675" y="2236788"/>
            <a:ext cx="1120775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4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随</a:t>
            </a:r>
            <a:endParaRPr lang="zh-CN" altLang="en-US" sz="48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511" name="TextBox 51"/>
          <p:cNvSpPr txBox="1"/>
          <p:nvPr/>
        </p:nvSpPr>
        <p:spPr>
          <a:xfrm>
            <a:off x="7534275" y="4354513"/>
            <a:ext cx="1120775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4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贫</a:t>
            </a:r>
            <a:endParaRPr lang="zh-CN" altLang="en-US" sz="48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440613" y="1692275"/>
            <a:ext cx="11207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zypyyb" panose="02010600060101010101" pitchFamily="2" charset="-122"/>
                <a:ea typeface="方正姚体" pitchFamily="2" charset="-122"/>
              </a:rPr>
              <a:t>suí</a:t>
            </a:r>
            <a:endParaRPr lang="en-US" altLang="zh-CN" sz="2800" b="1" dirty="0">
              <a:solidFill>
                <a:srgbClr val="FF0000"/>
              </a:solidFill>
              <a:latin typeface="zypyyb" panose="02010600060101010101" pitchFamily="2" charset="-122"/>
              <a:ea typeface="方正姚体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556500" y="3835400"/>
            <a:ext cx="12842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zypyyb" panose="02010600060101010101" pitchFamily="2" charset="-122"/>
                <a:ea typeface="方正姚体" pitchFamily="2" charset="-122"/>
              </a:rPr>
              <a:t>pín</a:t>
            </a:r>
            <a:endParaRPr lang="en-US" altLang="zh-CN" sz="2800" b="1" dirty="0">
              <a:solidFill>
                <a:srgbClr val="FF0000"/>
              </a:solidFill>
              <a:latin typeface="zypyyb" panose="02010600060101010101" pitchFamily="2" charset="-122"/>
              <a:ea typeface="方正姚体" pitchFamily="2" charset="-122"/>
            </a:endParaRPr>
          </a:p>
        </p:txBody>
      </p:sp>
      <p:sp>
        <p:nvSpPr>
          <p:cNvPr id="38" name="云形 37"/>
          <p:cNvSpPr/>
          <p:nvPr/>
        </p:nvSpPr>
        <p:spPr>
          <a:xfrm>
            <a:off x="677863" y="303213"/>
            <a:ext cx="2593975" cy="681038"/>
          </a:xfrm>
          <a:prstGeom prst="cloud">
            <a:avLst/>
          </a:prstGeom>
          <a:solidFill>
            <a:srgbClr val="FFFF00"/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读认生字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39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516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9" grpId="0"/>
      <p:bldP spid="33" grpId="0"/>
      <p:bldP spid="34" grpId="0"/>
      <p:bldP spid="35" grpId="0"/>
      <p:bldP spid="47" grpId="0"/>
      <p:bldP spid="48" grpId="0"/>
      <p:bldP spid="53" grpId="0"/>
      <p:bldP spid="30" grpId="0"/>
      <p:bldP spid="36" grpId="0"/>
      <p:bldP spid="37" grpId="0"/>
      <p:bldP spid="43" grpId="0"/>
      <p:bldP spid="49" grpId="0"/>
      <p:bldP spid="54" grpId="0"/>
      <p:bldP spid="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3"/>
          <p:cNvSpPr/>
          <p:nvPr/>
        </p:nvSpPr>
        <p:spPr>
          <a:xfrm>
            <a:off x="771525" y="2443163"/>
            <a:ext cx="7434263" cy="973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3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4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en-US" altLang="zh-CN" sz="44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云形 14"/>
          <p:cNvSpPr/>
          <p:nvPr/>
        </p:nvSpPr>
        <p:spPr>
          <a:xfrm>
            <a:off x="677863" y="303213"/>
            <a:ext cx="2593975" cy="681038"/>
          </a:xfrm>
          <a:prstGeom prst="cloud">
            <a:avLst/>
          </a:prstGeom>
          <a:solidFill>
            <a:srgbClr val="FFFF00"/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读认生字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22532" name="矩形 1"/>
          <p:cNvSpPr/>
          <p:nvPr/>
        </p:nvSpPr>
        <p:spPr>
          <a:xfrm>
            <a:off x="765175" y="1731963"/>
            <a:ext cx="7446963" cy="398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jiǎ gǔ         lèi   piào    zhēn      shì pǐn   </a:t>
            </a:r>
            <a:endParaRPr lang="en-US" altLang="zh-CN" sz="2400" b="1" dirty="0">
              <a:solidFill>
                <a:srgbClr val="FF0000"/>
              </a:solidFill>
              <a:latin typeface="zypyyb" panose="02010600060101010101" pitchFamily="2" charset="-122"/>
              <a:ea typeface="zypyyb" panose="02010600060101010101" pitchFamily="2" charset="-122"/>
            </a:endParaRPr>
          </a:p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甲骨</a:t>
            </a:r>
            <a:r>
              <a:rPr lang="zh-CN" altLang="en-US" sz="36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文  贝</a:t>
            </a:r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类</a:t>
            </a:r>
            <a:r>
              <a:rPr lang="zh-CN" altLang="en-US" sz="36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漂</a:t>
            </a:r>
            <a:r>
              <a:rPr lang="zh-CN" altLang="en-US" sz="36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亮  </a:t>
            </a:r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珍</a:t>
            </a:r>
            <a:r>
              <a:rPr lang="zh-CN" altLang="en-US" sz="36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贵  </a:t>
            </a:r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饰 品</a:t>
            </a:r>
            <a:r>
              <a:rPr lang="zh-CN" altLang="en-US" sz="36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  </a:t>
            </a:r>
            <a:endParaRPr lang="en-US" altLang="zh-CN" sz="36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endParaRPr lang="en-US" altLang="zh-CN" sz="28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suí             yì    sǔn         bì       cái</a:t>
            </a:r>
            <a:endParaRPr lang="en-US" altLang="zh-CN" sz="2400" b="1" dirty="0">
              <a:solidFill>
                <a:srgbClr val="FF0000"/>
              </a:solidFill>
              <a:latin typeface="zypyyb" panose="02010600060101010101" pitchFamily="2" charset="-122"/>
              <a:ea typeface="zypyyb" panose="02010600060101010101" pitchFamily="2" charset="-122"/>
            </a:endParaRPr>
          </a:p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随</a:t>
            </a:r>
            <a:r>
              <a:rPr lang="zh-CN" altLang="en-US" sz="36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身    容</a:t>
            </a:r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易</a:t>
            </a:r>
            <a:r>
              <a:rPr lang="zh-CN" altLang="en-US" sz="36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损</a:t>
            </a:r>
            <a:r>
              <a:rPr lang="zh-CN" altLang="en-US" sz="36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坏  钱</a:t>
            </a:r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币</a:t>
            </a:r>
            <a:r>
              <a:rPr lang="zh-CN" altLang="en-US" sz="36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 钱</a:t>
            </a:r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财</a:t>
            </a:r>
            <a:endParaRPr lang="en-US" altLang="zh-CN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36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en-US" altLang="zh-CN" sz="36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pPr marL="0" lvl="0" indent="0" algn="l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None/>
            </a:pPr>
            <a:r>
              <a:rPr lang="en-US" altLang="zh-CN" sz="2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                       </a:t>
            </a:r>
            <a:r>
              <a:rPr lang="en-US" altLang="zh-CN" sz="2200" b="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zhuàn     péi       gòu       pín</a:t>
            </a:r>
            <a:endParaRPr lang="en-US" altLang="zh-CN" sz="2200" b="1" dirty="0">
              <a:solidFill>
                <a:srgbClr val="FF0000"/>
              </a:solidFill>
              <a:latin typeface="zypyyb" panose="02010600060101010101" pitchFamily="2" charset="-122"/>
              <a:ea typeface="zypyyb" panose="02010600060101010101" pitchFamily="2" charset="-122"/>
            </a:endParaRPr>
          </a:p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36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       </a:t>
            </a:r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赚</a:t>
            </a:r>
            <a:r>
              <a:rPr lang="zh-CN" altLang="en-US" sz="36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到  </a:t>
            </a:r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赔</a:t>
            </a:r>
            <a:r>
              <a:rPr lang="zh-CN" altLang="en-US" sz="36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钱  </a:t>
            </a:r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购</a:t>
            </a:r>
            <a:r>
              <a:rPr lang="zh-CN" altLang="en-US" sz="36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买  </a:t>
            </a:r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贫</a:t>
            </a:r>
            <a:r>
              <a:rPr lang="zh-CN" altLang="en-US" sz="36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乏</a:t>
            </a:r>
            <a:endParaRPr lang="zh-CN" altLang="en-US" sz="36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2534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TextBox 1"/>
          <p:cNvSpPr txBox="1"/>
          <p:nvPr/>
        </p:nvSpPr>
        <p:spPr>
          <a:xfrm>
            <a:off x="2659063" y="2354263"/>
            <a:ext cx="569912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36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漂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28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组合 5"/>
          <p:cNvGrpSpPr/>
          <p:nvPr/>
        </p:nvGrpSpPr>
        <p:grpSpPr>
          <a:xfrm>
            <a:off x="3448050" y="3656013"/>
            <a:ext cx="3390900" cy="1474787"/>
            <a:chOff x="2349755" y="4597378"/>
            <a:chExt cx="3390684" cy="1477566"/>
          </a:xfrm>
        </p:grpSpPr>
        <p:sp>
          <p:nvSpPr>
            <p:cNvPr id="17" name="左大括号 16"/>
            <p:cNvSpPr/>
            <p:nvPr/>
          </p:nvSpPr>
          <p:spPr>
            <a:xfrm>
              <a:off x="2349755" y="4837542"/>
              <a:ext cx="150803" cy="951114"/>
            </a:xfrm>
            <a:prstGeom prst="leftBrac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588" name="TextBox 15"/>
            <p:cNvSpPr txBox="1"/>
            <p:nvPr/>
          </p:nvSpPr>
          <p:spPr>
            <a:xfrm>
              <a:off x="2573449" y="4597378"/>
              <a:ext cx="3166990" cy="147756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fontAlgn="base">
                <a:lnSpc>
                  <a:spcPct val="110000"/>
                </a:lnSpc>
                <a:spcBef>
                  <a:spcPts val="1800"/>
                </a:spcBef>
                <a:spcAft>
                  <a:spcPct val="0"/>
                </a:spcAft>
                <a:buClr>
                  <a:srgbClr val="963B22"/>
                </a:buClr>
                <a:buSzPct val="70000"/>
                <a:buBlip>
                  <a:blip r:embed="rId1"/>
                </a:buBlip>
                <a:defRPr sz="2000" kern="1200">
                  <a:solidFill>
                    <a:schemeClr val="accent1"/>
                  </a:solidFill>
                  <a:latin typeface="Arial" panose="020B0604020202020204" pitchFamily="34" charset="0"/>
                  <a:ea typeface="微软雅黑" pitchFamily="34" charset="-122"/>
                  <a:cs typeface="+mn-cs"/>
                </a:defRPr>
              </a:lvl1pPr>
              <a:lvl2pPr marL="357505" indent="-357505" algn="just" rtl="0" fontAlgn="base">
                <a:lnSpc>
                  <a:spcPct val="13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7AD0EB"/>
                </a:buClr>
                <a:buFont typeface="幼圆" pitchFamily="49" charset="-122"/>
                <a:buChar char=" "/>
                <a:defRPr sz="1600" kern="1200">
                  <a:solidFill>
                    <a:srgbClr val="7D7D7D"/>
                  </a:solidFill>
                  <a:latin typeface="幼圆" pitchFamily="49" charset="-122"/>
                  <a:ea typeface="幼圆" pitchFamily="49" charset="-122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lnSpc>
                  <a:spcPct val="150000"/>
                </a:lnSpc>
                <a:spcBef>
                  <a:spcPct val="0"/>
                </a:spcBef>
                <a:buClrTx/>
                <a:buSzPct val="100000"/>
                <a:buNone/>
              </a:pPr>
              <a:r>
                <a:rPr lang="en-US" altLang="zh-CN" sz="3200" b="1" dirty="0">
                  <a:solidFill>
                    <a:srgbClr val="FF0000"/>
                  </a:solidFill>
                  <a:latin typeface="zypyyb" panose="02010600060101010101" pitchFamily="2" charset="-122"/>
                  <a:ea typeface="zypyyb" panose="02010600060101010101" pitchFamily="2" charset="-122"/>
                </a:rPr>
                <a:t>jué  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（觉得）</a:t>
              </a:r>
              <a:endPara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  <a:p>
              <a:pPr marL="0" lvl="0" indent="0" algn="l" eaLnBrk="1" hangingPunct="1">
                <a:lnSpc>
                  <a:spcPct val="150000"/>
                </a:lnSpc>
                <a:spcBef>
                  <a:spcPct val="0"/>
                </a:spcBef>
                <a:buClrTx/>
                <a:buSzPct val="100000"/>
                <a:buNone/>
              </a:pPr>
              <a:r>
                <a:rPr lang="en-US" altLang="zh-CN" sz="3200" b="1" dirty="0">
                  <a:solidFill>
                    <a:srgbClr val="FF0000"/>
                  </a:solidFill>
                  <a:latin typeface="zypyyb" panose="02010600060101010101" pitchFamily="2" charset="-122"/>
                  <a:ea typeface="zypyyb" panose="02010600060101010101" pitchFamily="2" charset="-122"/>
                </a:rPr>
                <a:t>jiào 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（睡觉）</a:t>
              </a:r>
              <a:endPara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24580" name="TextBox 1"/>
          <p:cNvSpPr txBox="1"/>
          <p:nvPr/>
        </p:nvSpPr>
        <p:spPr>
          <a:xfrm>
            <a:off x="2701925" y="4033838"/>
            <a:ext cx="569913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36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觉</a:t>
            </a:r>
            <a:endParaRPr lang="zh-CN" altLang="en-US" sz="36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云形 17"/>
          <p:cNvSpPr/>
          <p:nvPr/>
        </p:nvSpPr>
        <p:spPr>
          <a:xfrm>
            <a:off x="677863" y="303213"/>
            <a:ext cx="2593975" cy="681038"/>
          </a:xfrm>
          <a:prstGeom prst="cloud">
            <a:avLst/>
          </a:prstGeom>
          <a:solidFill>
            <a:srgbClr val="FFFF00"/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多音字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grpSp>
        <p:nvGrpSpPr>
          <p:cNvPr id="3" name="组合 5"/>
          <p:cNvGrpSpPr/>
          <p:nvPr/>
        </p:nvGrpSpPr>
        <p:grpSpPr>
          <a:xfrm>
            <a:off x="3448050" y="1979613"/>
            <a:ext cx="3262313" cy="1570037"/>
            <a:chOff x="2240504" y="4813788"/>
            <a:chExt cx="3262663" cy="1567505"/>
          </a:xfrm>
        </p:grpSpPr>
        <p:sp>
          <p:nvSpPr>
            <p:cNvPr id="12" name="左大括号 11"/>
            <p:cNvSpPr/>
            <p:nvPr/>
          </p:nvSpPr>
          <p:spPr>
            <a:xfrm>
              <a:off x="2240504" y="5032510"/>
              <a:ext cx="150829" cy="949378"/>
            </a:xfrm>
            <a:prstGeom prst="leftBrac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586" name="TextBox 15"/>
            <p:cNvSpPr txBox="1"/>
            <p:nvPr/>
          </p:nvSpPr>
          <p:spPr>
            <a:xfrm>
              <a:off x="2336177" y="4813788"/>
              <a:ext cx="3166990" cy="156750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fontAlgn="base">
                <a:lnSpc>
                  <a:spcPct val="110000"/>
                </a:lnSpc>
                <a:spcBef>
                  <a:spcPts val="1800"/>
                </a:spcBef>
                <a:spcAft>
                  <a:spcPct val="0"/>
                </a:spcAft>
                <a:buClr>
                  <a:srgbClr val="963B22"/>
                </a:buClr>
                <a:buSzPct val="70000"/>
                <a:buBlip>
                  <a:blip r:embed="rId1"/>
                </a:buBlip>
                <a:defRPr sz="2000" kern="1200">
                  <a:solidFill>
                    <a:schemeClr val="accent1"/>
                  </a:solidFill>
                  <a:latin typeface="Arial" panose="020B0604020202020204" pitchFamily="34" charset="0"/>
                  <a:ea typeface="微软雅黑" pitchFamily="34" charset="-122"/>
                  <a:cs typeface="+mn-cs"/>
                </a:defRPr>
              </a:lvl1pPr>
              <a:lvl2pPr marL="357505" indent="-357505" algn="just" rtl="0" fontAlgn="base">
                <a:lnSpc>
                  <a:spcPct val="13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7AD0EB"/>
                </a:buClr>
                <a:buFont typeface="幼圆" pitchFamily="49" charset="-122"/>
                <a:buChar char=" "/>
                <a:defRPr sz="1600" kern="1200">
                  <a:solidFill>
                    <a:srgbClr val="7D7D7D"/>
                  </a:solidFill>
                  <a:latin typeface="幼圆" pitchFamily="49" charset="-122"/>
                  <a:ea typeface="幼圆" pitchFamily="49" charset="-122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lnSpc>
                  <a:spcPct val="150000"/>
                </a:lnSpc>
                <a:spcBef>
                  <a:spcPct val="0"/>
                </a:spcBef>
                <a:buClrTx/>
                <a:buSzPct val="100000"/>
                <a:buNone/>
              </a:pPr>
              <a:r>
                <a:rPr lang="en-US" altLang="zh-CN" sz="3200" b="1" dirty="0">
                  <a:solidFill>
                    <a:srgbClr val="FF0000"/>
                  </a:solidFill>
                  <a:latin typeface="zypyyb" panose="02010600060101010101" pitchFamily="2" charset="-122"/>
                  <a:ea typeface="zypyyb" panose="02010600060101010101" pitchFamily="2" charset="-122"/>
                </a:rPr>
                <a:t>piào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（漂亮）</a:t>
              </a:r>
              <a:endPara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  <a:p>
              <a:pPr marL="0" lvl="0" indent="0" algn="l" eaLnBrk="1" hangingPunct="1">
                <a:lnSpc>
                  <a:spcPct val="150000"/>
                </a:lnSpc>
                <a:spcBef>
                  <a:spcPct val="0"/>
                </a:spcBef>
                <a:buClrTx/>
                <a:buSzPct val="100000"/>
                <a:buNone/>
              </a:pPr>
              <a:r>
                <a:rPr lang="en-US" altLang="zh-CN" sz="3200" b="1" dirty="0">
                  <a:solidFill>
                    <a:srgbClr val="FF0000"/>
                  </a:solidFill>
                  <a:latin typeface="zypyyb" panose="02010600060101010101" pitchFamily="2" charset="-122"/>
                  <a:ea typeface="zypyyb" panose="02010600060101010101" pitchFamily="2" charset="-122"/>
                </a:rPr>
                <a:t>piāo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（漂浮）</a:t>
              </a:r>
              <a:endPara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11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4584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7" name="矩形 2"/>
          <p:cNvSpPr/>
          <p:nvPr/>
        </p:nvSpPr>
        <p:spPr>
          <a:xfrm>
            <a:off x="766763" y="3060700"/>
            <a:ext cx="7710487" cy="1520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algn="l" eaLnBrk="1" hangingPunct="1">
              <a:lnSpc>
                <a:spcPct val="145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这句话是说贝壳最初的作用：可以保护一些生活在水里的动物。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603" name="矩形 2"/>
          <p:cNvSpPr/>
          <p:nvPr/>
        </p:nvSpPr>
        <p:spPr>
          <a:xfrm>
            <a:off x="0" y="1506538"/>
            <a:ext cx="8420100" cy="717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algn="l" eaLnBrk="1" hangingPunct="1">
              <a:lnSpc>
                <a:spcPct val="145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一些生活在水里的动物，用贝壳保护自己的身体。</a:t>
            </a:r>
            <a:endParaRPr lang="en-US" altLang="zh-CN" sz="28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任意多边形 8"/>
          <p:cNvSpPr/>
          <p:nvPr/>
        </p:nvSpPr>
        <p:spPr bwMode="auto">
          <a:xfrm>
            <a:off x="1974850" y="2424113"/>
            <a:ext cx="5322888" cy="558800"/>
          </a:xfrm>
          <a:custGeom>
            <a:avLst/>
            <a:gdLst>
              <a:gd name="connsiteX0" fmla="*/ 0 w 7683786"/>
              <a:gd name="connsiteY0" fmla="*/ 0 h 559769"/>
              <a:gd name="connsiteX1" fmla="*/ 7683786 w 7683786"/>
              <a:gd name="connsiteY1" fmla="*/ 0 h 559769"/>
              <a:gd name="connsiteX2" fmla="*/ 7683786 w 7683786"/>
              <a:gd name="connsiteY2" fmla="*/ 559769 h 559769"/>
              <a:gd name="connsiteX3" fmla="*/ 0 w 7683786"/>
              <a:gd name="connsiteY3" fmla="*/ 559769 h 559769"/>
              <a:gd name="connsiteX4" fmla="*/ 0 w 7683786"/>
              <a:gd name="connsiteY4" fmla="*/ 0 h 55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3786" h="559769">
                <a:moveTo>
                  <a:pt x="0" y="0"/>
                </a:moveTo>
                <a:lnTo>
                  <a:pt x="7683786" y="0"/>
                </a:lnTo>
                <a:lnTo>
                  <a:pt x="7683786" y="559769"/>
                </a:lnTo>
                <a:lnTo>
                  <a:pt x="0" y="5597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tIns="91440" bIns="91440" spcCol="1270" anchor="b"/>
          <a:lstStyle/>
          <a:p>
            <a:pPr marL="0" marR="0" lvl="0" indent="0" algn="l" defTabSz="1066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说说你对这句话的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理解。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7" name="云形 6"/>
          <p:cNvSpPr/>
          <p:nvPr/>
        </p:nvSpPr>
        <p:spPr>
          <a:xfrm>
            <a:off x="677863" y="303213"/>
            <a:ext cx="2593975" cy="681038"/>
          </a:xfrm>
          <a:prstGeom prst="cloud">
            <a:avLst/>
          </a:prstGeom>
          <a:solidFill>
            <a:srgbClr val="FFFF00"/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品读释疑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4534" y="4500428"/>
            <a:ext cx="3742857" cy="2142857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8" name="PA_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5608" name="PA_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矩形 2"/>
          <p:cNvSpPr/>
          <p:nvPr/>
        </p:nvSpPr>
        <p:spPr>
          <a:xfrm>
            <a:off x="939800" y="1058863"/>
            <a:ext cx="7502525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甲骨文中的“贝”字，画的就是贝壳的两扇壳张开的样子。</a:t>
            </a:r>
            <a:endParaRPr lang="zh-CN" altLang="en-US" sz="32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4675" y="3313113"/>
            <a:ext cx="79883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algn="l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“贝壳的两扇壳张开的样子”介绍了“贝”字的甲骨文字形。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2495550" y="2398713"/>
            <a:ext cx="5084763" cy="666750"/>
          </a:xfrm>
          <a:custGeom>
            <a:avLst/>
            <a:gdLst>
              <a:gd name="connsiteX0" fmla="*/ 0 w 7683786"/>
              <a:gd name="connsiteY0" fmla="*/ 0 h 559769"/>
              <a:gd name="connsiteX1" fmla="*/ 7683786 w 7683786"/>
              <a:gd name="connsiteY1" fmla="*/ 0 h 559769"/>
              <a:gd name="connsiteX2" fmla="*/ 7683786 w 7683786"/>
              <a:gd name="connsiteY2" fmla="*/ 559769 h 559769"/>
              <a:gd name="connsiteX3" fmla="*/ 0 w 7683786"/>
              <a:gd name="connsiteY3" fmla="*/ 559769 h 559769"/>
              <a:gd name="connsiteX4" fmla="*/ 0 w 7683786"/>
              <a:gd name="connsiteY4" fmla="*/ 0 h 55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3786" h="559769">
                <a:moveTo>
                  <a:pt x="0" y="0"/>
                </a:moveTo>
                <a:lnTo>
                  <a:pt x="7683786" y="0"/>
                </a:lnTo>
                <a:lnTo>
                  <a:pt x="7683786" y="559769"/>
                </a:lnTo>
                <a:lnTo>
                  <a:pt x="0" y="5597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tIns="91440" bIns="91440" spcCol="1270" anchor="b"/>
          <a:lstStyle/>
          <a:p>
            <a:pPr marL="0" marR="0" lvl="0" indent="0" algn="l" defTabSz="1066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说说你对这句话的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理解。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6" name="云形 5"/>
          <p:cNvSpPr/>
          <p:nvPr/>
        </p:nvSpPr>
        <p:spPr>
          <a:xfrm>
            <a:off x="677863" y="303213"/>
            <a:ext cx="2593975" cy="681038"/>
          </a:xfrm>
          <a:prstGeom prst="cloud">
            <a:avLst/>
          </a:prstGeom>
          <a:solidFill>
            <a:srgbClr val="FFFF00"/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品读释疑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pic>
        <p:nvPicPr>
          <p:cNvPr id="26630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6875" y="4760913"/>
            <a:ext cx="4202113" cy="1827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PA_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6632" name="PA_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806450" y="3186113"/>
            <a:ext cx="804227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algn="l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“很漂亮，很珍贵”说明了贝壳在古人眼里是多么的美好，人们多么喜欢它。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任意多边形 4"/>
          <p:cNvSpPr/>
          <p:nvPr/>
        </p:nvSpPr>
        <p:spPr bwMode="auto">
          <a:xfrm>
            <a:off x="1223963" y="2590800"/>
            <a:ext cx="6210300" cy="558800"/>
          </a:xfrm>
          <a:custGeom>
            <a:avLst/>
            <a:gdLst>
              <a:gd name="connsiteX0" fmla="*/ 0 w 7683786"/>
              <a:gd name="connsiteY0" fmla="*/ 0 h 559769"/>
              <a:gd name="connsiteX1" fmla="*/ 7683786 w 7683786"/>
              <a:gd name="connsiteY1" fmla="*/ 0 h 559769"/>
              <a:gd name="connsiteX2" fmla="*/ 7683786 w 7683786"/>
              <a:gd name="connsiteY2" fmla="*/ 559769 h 559769"/>
              <a:gd name="connsiteX3" fmla="*/ 0 w 7683786"/>
              <a:gd name="connsiteY3" fmla="*/ 559769 h 559769"/>
              <a:gd name="connsiteX4" fmla="*/ 0 w 7683786"/>
              <a:gd name="connsiteY4" fmla="*/ 0 h 55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3786" h="559769">
                <a:moveTo>
                  <a:pt x="0" y="0"/>
                </a:moveTo>
                <a:lnTo>
                  <a:pt x="7683786" y="0"/>
                </a:lnTo>
                <a:lnTo>
                  <a:pt x="7683786" y="559769"/>
                </a:lnTo>
                <a:lnTo>
                  <a:pt x="0" y="5597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tIns="91440" bIns="91440" spcCol="1270" anchor="b"/>
          <a:lstStyle/>
          <a:p>
            <a:pPr marL="0" marR="0" lvl="0" indent="0" algn="l" defTabSz="1066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“很漂亮，很珍贵”说明了什么？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27652" name="矩形 1"/>
          <p:cNvSpPr/>
          <p:nvPr/>
        </p:nvSpPr>
        <p:spPr>
          <a:xfrm>
            <a:off x="806450" y="1112838"/>
            <a:ext cx="7683500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古时候，人们认为贝壳很漂亮，很珍贵，喜欢把它们当作饰品戴在身上。</a:t>
            </a:r>
            <a:endParaRPr lang="en-US" altLang="zh-CN" sz="32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云形 7"/>
          <p:cNvSpPr/>
          <p:nvPr/>
        </p:nvSpPr>
        <p:spPr>
          <a:xfrm>
            <a:off x="677863" y="303213"/>
            <a:ext cx="2593975" cy="681038"/>
          </a:xfrm>
          <a:prstGeom prst="cloud">
            <a:avLst/>
          </a:prstGeom>
          <a:solidFill>
            <a:srgbClr val="FFFF00"/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品读释疑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pic>
        <p:nvPicPr>
          <p:cNvPr id="11" name="Picture 2" descr="http://p2.so.qhimgs1.com/bdr/_240_/t0168bcaf5c5fc0ce6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73045" y="4756150"/>
            <a:ext cx="5421854" cy="1952513"/>
          </a:xfrm>
          <a:prstGeom prst="hexagon">
            <a:avLst/>
          </a:prstGeom>
          <a:noFill/>
        </p:spPr>
      </p:pic>
      <p:sp>
        <p:nvSpPr>
          <p:cNvPr id="7" name="PA_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7656" name="PA_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1"/>
          <p:cNvSpPr/>
          <p:nvPr/>
        </p:nvSpPr>
        <p:spPr>
          <a:xfrm>
            <a:off x="3773488" y="984250"/>
            <a:ext cx="224631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宝贵  珍贵</a:t>
            </a:r>
            <a:endParaRPr lang="zh-CN" altLang="en-US" sz="32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81213" y="1671638"/>
            <a:ext cx="6646862" cy="4202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70000"/>
              <a:buBlip>
                <a:blip r:embed="rId1"/>
              </a:buBlip>
              <a:defRPr sz="2000" kern="120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7AD0EB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Tx/>
              <a:buSzPct val="100000"/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两个词都有“贵重”的意思。</a:t>
            </a:r>
            <a:endParaRPr lang="en-US" altLang="zh-CN" sz="28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pPr marL="0" lvl="0" indent="0" algn="l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Tx/>
              <a:buSzPct val="100000"/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宝贵是形容重要的事物，不可随便浪费。如时间、金钱、粮食等都能跟它扯上关系。珍贵是指贵重，值得珍爱和重视。 </a:t>
            </a:r>
            <a:endParaRPr lang="en-US" altLang="zh-CN" sz="28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pPr marL="0" lvl="0" indent="0" algn="l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Tx/>
              <a:buSzPct val="100000"/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①我们要珍惜</a:t>
            </a:r>
            <a:r>
              <a:rPr lang="zh-CN" altLang="en-US" sz="2800" b="1" dirty="0">
                <a:solidFill>
                  <a:srgbClr val="FF33CC"/>
                </a:solidFill>
                <a:latin typeface="楷体" pitchFamily="49" charset="-122"/>
                <a:ea typeface="楷体" pitchFamily="49" charset="-122"/>
              </a:rPr>
              <a:t>宝贵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的淡水资源。</a:t>
            </a:r>
            <a:endParaRPr lang="zh-CN" altLang="en-US" sz="28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pPr marL="0" lvl="0" indent="0" algn="l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Tx/>
              <a:buSzPct val="100000"/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②熊猫是十分</a:t>
            </a:r>
            <a:r>
              <a:rPr lang="zh-CN" altLang="en-US" sz="2800" b="1" dirty="0">
                <a:solidFill>
                  <a:srgbClr val="FF33CC"/>
                </a:solidFill>
                <a:latin typeface="楷体" pitchFamily="49" charset="-122"/>
                <a:ea typeface="楷体" pitchFamily="49" charset="-122"/>
              </a:rPr>
              <a:t>珍贵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的动物，是我国的国宝。</a:t>
            </a:r>
            <a:endParaRPr lang="zh-CN" altLang="en-US" sz="28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8676" name="组合 4"/>
          <p:cNvGrpSpPr/>
          <p:nvPr/>
        </p:nvGrpSpPr>
        <p:grpSpPr>
          <a:xfrm>
            <a:off x="377825" y="1835150"/>
            <a:ext cx="2024063" cy="523875"/>
            <a:chOff x="408235" y="2861287"/>
            <a:chExt cx="2025319" cy="521821"/>
          </a:xfrm>
        </p:grpSpPr>
        <p:pic>
          <p:nvPicPr>
            <p:cNvPr id="28686" name="Picture 9" descr="E:\各版本共用文件\0未分类文件\图片\课件制作所需图片\星星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8235" y="2915878"/>
              <a:ext cx="366215" cy="34807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87" name="TextBox 3"/>
            <p:cNvSpPr txBox="1"/>
            <p:nvPr/>
          </p:nvSpPr>
          <p:spPr>
            <a:xfrm>
              <a:off x="751320" y="2861287"/>
              <a:ext cx="1682234" cy="52182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fontAlgn="base">
                <a:lnSpc>
                  <a:spcPct val="110000"/>
                </a:lnSpc>
                <a:spcBef>
                  <a:spcPts val="1800"/>
                </a:spcBef>
                <a:spcAft>
                  <a:spcPct val="0"/>
                </a:spcAft>
                <a:buClr>
                  <a:srgbClr val="963B22"/>
                </a:buClr>
                <a:buSzPct val="70000"/>
                <a:buBlip>
                  <a:blip r:embed="rId1"/>
                </a:buBlip>
                <a:defRPr sz="2000" kern="1200">
                  <a:solidFill>
                    <a:schemeClr val="accent1"/>
                  </a:solidFill>
                  <a:latin typeface="Arial" panose="020B0604020202020204" pitchFamily="34" charset="0"/>
                  <a:ea typeface="微软雅黑" pitchFamily="34" charset="-122"/>
                  <a:cs typeface="+mn-cs"/>
                </a:defRPr>
              </a:lvl1pPr>
              <a:lvl2pPr marL="357505" indent="-357505" algn="just" rtl="0" fontAlgn="base">
                <a:lnSpc>
                  <a:spcPct val="13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7AD0EB"/>
                </a:buClr>
                <a:buFont typeface="幼圆" pitchFamily="49" charset="-122"/>
                <a:buChar char=" "/>
                <a:defRPr sz="1600" kern="1200">
                  <a:solidFill>
                    <a:srgbClr val="7D7D7D"/>
                  </a:solidFill>
                  <a:latin typeface="幼圆" pitchFamily="49" charset="-122"/>
                  <a:ea typeface="幼圆" pitchFamily="49" charset="-122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lnSpc>
                  <a:spcPct val="100000"/>
                </a:lnSpc>
                <a:spcBef>
                  <a:spcPct val="0"/>
                </a:spcBef>
                <a:buClrTx/>
                <a:buSzPct val="100000"/>
                <a:buNone/>
              </a:pPr>
              <a:r>
                <a:rPr lang="zh-CN" altLang="en-US" sz="28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相同点：</a:t>
              </a:r>
              <a:endPara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28677" name="组合 20"/>
          <p:cNvGrpSpPr/>
          <p:nvPr/>
        </p:nvGrpSpPr>
        <p:grpSpPr>
          <a:xfrm>
            <a:off x="371475" y="2457450"/>
            <a:ext cx="1963738" cy="523875"/>
            <a:chOff x="408235" y="2861284"/>
            <a:chExt cx="1964592" cy="521822"/>
          </a:xfrm>
        </p:grpSpPr>
        <p:pic>
          <p:nvPicPr>
            <p:cNvPr id="28684" name="Picture 9" descr="E:\各版本共用文件\0未分类文件\图片\课件制作所需图片\星星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8235" y="2915878"/>
              <a:ext cx="366215" cy="34807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85" name="TextBox 22"/>
            <p:cNvSpPr txBox="1"/>
            <p:nvPr/>
          </p:nvSpPr>
          <p:spPr>
            <a:xfrm>
              <a:off x="751320" y="2861284"/>
              <a:ext cx="1621507" cy="5218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fontAlgn="base">
                <a:lnSpc>
                  <a:spcPct val="110000"/>
                </a:lnSpc>
                <a:spcBef>
                  <a:spcPts val="1800"/>
                </a:spcBef>
                <a:spcAft>
                  <a:spcPct val="0"/>
                </a:spcAft>
                <a:buClr>
                  <a:srgbClr val="963B22"/>
                </a:buClr>
                <a:buSzPct val="70000"/>
                <a:buBlip>
                  <a:blip r:embed="rId1"/>
                </a:buBlip>
                <a:defRPr sz="2000" kern="1200">
                  <a:solidFill>
                    <a:schemeClr val="accent1"/>
                  </a:solidFill>
                  <a:latin typeface="Arial" panose="020B0604020202020204" pitchFamily="34" charset="0"/>
                  <a:ea typeface="微软雅黑" pitchFamily="34" charset="-122"/>
                  <a:cs typeface="+mn-cs"/>
                </a:defRPr>
              </a:lvl1pPr>
              <a:lvl2pPr marL="357505" indent="-357505" algn="just" rtl="0" fontAlgn="base">
                <a:lnSpc>
                  <a:spcPct val="13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7AD0EB"/>
                </a:buClr>
                <a:buFont typeface="幼圆" pitchFamily="49" charset="-122"/>
                <a:buChar char=" "/>
                <a:defRPr sz="1600" kern="1200">
                  <a:solidFill>
                    <a:srgbClr val="7D7D7D"/>
                  </a:solidFill>
                  <a:latin typeface="幼圆" pitchFamily="49" charset="-122"/>
                  <a:ea typeface="幼圆" pitchFamily="49" charset="-122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lnSpc>
                  <a:spcPct val="100000"/>
                </a:lnSpc>
                <a:spcBef>
                  <a:spcPct val="0"/>
                </a:spcBef>
                <a:buClrTx/>
                <a:buSzPct val="100000"/>
                <a:buNone/>
              </a:pPr>
              <a:r>
                <a:rPr lang="zh-CN" altLang="en-US" sz="28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不同点：</a:t>
              </a:r>
              <a:endPara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28678" name="组合 23"/>
          <p:cNvGrpSpPr/>
          <p:nvPr/>
        </p:nvGrpSpPr>
        <p:grpSpPr>
          <a:xfrm>
            <a:off x="304800" y="4445000"/>
            <a:ext cx="2030413" cy="522288"/>
            <a:chOff x="250912" y="2861284"/>
            <a:chExt cx="2031144" cy="523621"/>
          </a:xfrm>
        </p:grpSpPr>
        <p:pic>
          <p:nvPicPr>
            <p:cNvPr id="28682" name="Picture 9" descr="E:\各版本共用文件\0未分类文件\图片\课件制作所需图片\星星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0912" y="2949057"/>
              <a:ext cx="366215" cy="34807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83" name="TextBox 25"/>
            <p:cNvSpPr txBox="1"/>
            <p:nvPr/>
          </p:nvSpPr>
          <p:spPr>
            <a:xfrm>
              <a:off x="617128" y="2861284"/>
              <a:ext cx="1664928" cy="52362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fontAlgn="base">
                <a:lnSpc>
                  <a:spcPct val="110000"/>
                </a:lnSpc>
                <a:spcBef>
                  <a:spcPts val="1800"/>
                </a:spcBef>
                <a:spcAft>
                  <a:spcPct val="0"/>
                </a:spcAft>
                <a:buClr>
                  <a:srgbClr val="963B22"/>
                </a:buClr>
                <a:buSzPct val="70000"/>
                <a:buBlip>
                  <a:blip r:embed="rId1"/>
                </a:buBlip>
                <a:defRPr sz="2000" kern="1200">
                  <a:solidFill>
                    <a:schemeClr val="accent1"/>
                  </a:solidFill>
                  <a:latin typeface="Arial" panose="020B0604020202020204" pitchFamily="34" charset="0"/>
                  <a:ea typeface="微软雅黑" pitchFamily="34" charset="-122"/>
                  <a:cs typeface="+mn-cs"/>
                </a:defRPr>
              </a:lvl1pPr>
              <a:lvl2pPr marL="357505" indent="-357505" algn="just" rtl="0" fontAlgn="base">
                <a:lnSpc>
                  <a:spcPct val="13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7AD0EB"/>
                </a:buClr>
                <a:buFont typeface="幼圆" pitchFamily="49" charset="-122"/>
                <a:buChar char=" "/>
                <a:defRPr sz="1600" kern="1200">
                  <a:solidFill>
                    <a:srgbClr val="7D7D7D"/>
                  </a:solidFill>
                  <a:latin typeface="幼圆" pitchFamily="49" charset="-122"/>
                  <a:ea typeface="幼圆" pitchFamily="49" charset="-122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lnSpc>
                  <a:spcPct val="100000"/>
                </a:lnSpc>
                <a:spcBef>
                  <a:spcPct val="0"/>
                </a:spcBef>
                <a:buClrTx/>
                <a:buSzPct val="100000"/>
                <a:buNone/>
              </a:pPr>
              <a:r>
                <a:rPr lang="zh-CN" altLang="en-US" sz="28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造  句：</a:t>
              </a:r>
              <a:endPara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18" name="云形 17"/>
          <p:cNvSpPr/>
          <p:nvPr/>
        </p:nvSpPr>
        <p:spPr>
          <a:xfrm>
            <a:off x="677863" y="303213"/>
            <a:ext cx="2593975" cy="681038"/>
          </a:xfrm>
          <a:prstGeom prst="cloud">
            <a:avLst/>
          </a:prstGeom>
          <a:solidFill>
            <a:srgbClr val="FFFF00"/>
          </a:solidFill>
          <a:ln w="12700" cap="flat" cmpd="sng" algn="ctr">
            <a:solidFill>
              <a:srgbClr val="51C3F9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辨析词语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14" name="PA_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8681" name="PA_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4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14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8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68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83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charRg st="83" end="1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ags/tag1.xml><?xml version="1.0" encoding="utf-8"?>
<p:tagLst xmlns:p="http://schemas.openxmlformats.org/presentationml/2006/main">
  <p:tag name="PA" val="v3.2.0"/>
  <p:tag name="ISLIDE.ADDREMOVEWATERMARK" val="OvRnPxDXXd"/>
</p:tagLst>
</file>

<file path=ppt/tags/tag10.xml><?xml version="1.0" encoding="utf-8"?>
<p:tagLst xmlns:p="http://schemas.openxmlformats.org/presentationml/2006/main">
  <p:tag name="PA" val="v3.2.0"/>
  <p:tag name="ISLIDE.ADDREMOVEWATERMARK" val="Dkv9ZNNwqm"/>
</p:tagLst>
</file>

<file path=ppt/tags/tag11.xml><?xml version="1.0" encoding="utf-8"?>
<p:tagLst xmlns:p="http://schemas.openxmlformats.org/presentationml/2006/main">
  <p:tag name="PA" val="v3.2.0"/>
  <p:tag name="ISLIDE.ADDREMOVEWATERMARK" val="OvRnPxDXXd"/>
</p:tagLst>
</file>

<file path=ppt/tags/tag12.xml><?xml version="1.0" encoding="utf-8"?>
<p:tagLst xmlns:p="http://schemas.openxmlformats.org/presentationml/2006/main">
  <p:tag name="PA" val="v3.2.0"/>
  <p:tag name="ISLIDE.ADDREMOVEWATERMARK" val="Dkv9ZNNwqm"/>
</p:tagLst>
</file>

<file path=ppt/tags/tag13.xml><?xml version="1.0" encoding="utf-8"?>
<p:tagLst xmlns:p="http://schemas.openxmlformats.org/presentationml/2006/main">
  <p:tag name="PA" val="v3.2.0"/>
  <p:tag name="ISLIDE.ADDREMOVEWATERMARK" val="OvRnPxDXXd"/>
</p:tagLst>
</file>

<file path=ppt/tags/tag14.xml><?xml version="1.0" encoding="utf-8"?>
<p:tagLst xmlns:p="http://schemas.openxmlformats.org/presentationml/2006/main">
  <p:tag name="PA" val="v3.2.0"/>
  <p:tag name="ISLIDE.ADDREMOVEWATERMARK" val="Dkv9ZNNwqm"/>
</p:tagLst>
</file>

<file path=ppt/tags/tag15.xml><?xml version="1.0" encoding="utf-8"?>
<p:tagLst xmlns:p="http://schemas.openxmlformats.org/presentationml/2006/main">
  <p:tag name="PA" val="v3.2.0"/>
  <p:tag name="ISLIDE.ADDREMOVEWATERMARK" val="OvRnPxDXXd"/>
</p:tagLst>
</file>

<file path=ppt/tags/tag16.xml><?xml version="1.0" encoding="utf-8"?>
<p:tagLst xmlns:p="http://schemas.openxmlformats.org/presentationml/2006/main">
  <p:tag name="PA" val="v3.2.0"/>
  <p:tag name="ISLIDE.ADDREMOVEWATERMARK" val="Dkv9ZNNwqm"/>
</p:tagLst>
</file>

<file path=ppt/tags/tag17.xml><?xml version="1.0" encoding="utf-8"?>
<p:tagLst xmlns:p="http://schemas.openxmlformats.org/presentationml/2006/main">
  <p:tag name="PA" val="v3.2.0"/>
  <p:tag name="ISLIDE.ADDREMOVEWATERMARK" val="OvRnPxDXXd"/>
</p:tagLst>
</file>

<file path=ppt/tags/tag18.xml><?xml version="1.0" encoding="utf-8"?>
<p:tagLst xmlns:p="http://schemas.openxmlformats.org/presentationml/2006/main">
  <p:tag name="PA" val="v3.2.0"/>
  <p:tag name="ISLIDE.ADDREMOVEWATERMARK" val="Dkv9ZNNwqm"/>
</p:tagLst>
</file>

<file path=ppt/tags/tag19.xml><?xml version="1.0" encoding="utf-8"?>
<p:tagLst xmlns:p="http://schemas.openxmlformats.org/presentationml/2006/main">
  <p:tag name="PA" val="v3.2.0"/>
  <p:tag name="ISLIDE.ADDREMOVEWATERMARK" val="OvRnPxDXXd"/>
</p:tagLst>
</file>

<file path=ppt/tags/tag2.xml><?xml version="1.0" encoding="utf-8"?>
<p:tagLst xmlns:p="http://schemas.openxmlformats.org/presentationml/2006/main">
  <p:tag name="PA" val="v3.2.0"/>
  <p:tag name="ISLIDE.ADDREMOVEWATERMARK" val="Dkv9ZNNwqm"/>
</p:tagLst>
</file>

<file path=ppt/tags/tag20.xml><?xml version="1.0" encoding="utf-8"?>
<p:tagLst xmlns:p="http://schemas.openxmlformats.org/presentationml/2006/main">
  <p:tag name="PA" val="v3.2.0"/>
  <p:tag name="ISLIDE.ADDREMOVEWATERMARK" val="Dkv9ZNNwqm"/>
</p:tagLst>
</file>

<file path=ppt/tags/tag21.xml><?xml version="1.0" encoding="utf-8"?>
<p:tagLst xmlns:p="http://schemas.openxmlformats.org/presentationml/2006/main">
  <p:tag name="PA" val="v3.2.0"/>
  <p:tag name="ISLIDE.ADDREMOVEWATERMARK" val="OvRnPxDXXd"/>
</p:tagLst>
</file>

<file path=ppt/tags/tag22.xml><?xml version="1.0" encoding="utf-8"?>
<p:tagLst xmlns:p="http://schemas.openxmlformats.org/presentationml/2006/main">
  <p:tag name="PA" val="v3.2.0"/>
  <p:tag name="ISLIDE.ADDREMOVEWATERMARK" val="Dkv9ZNNwqm"/>
</p:tagLst>
</file>

<file path=ppt/tags/tag23.xml><?xml version="1.0" encoding="utf-8"?>
<p:tagLst xmlns:p="http://schemas.openxmlformats.org/presentationml/2006/main">
  <p:tag name="PA" val="v3.2.0"/>
  <p:tag name="ISLIDE.ADDREMOVEWATERMARK" val="OvRnPxDXXd"/>
</p:tagLst>
</file>

<file path=ppt/tags/tag24.xml><?xml version="1.0" encoding="utf-8"?>
<p:tagLst xmlns:p="http://schemas.openxmlformats.org/presentationml/2006/main">
  <p:tag name="PA" val="v3.2.0"/>
  <p:tag name="ISLIDE.ADDREMOVEWATERMARK" val="Dkv9ZNNwqm"/>
</p:tagLst>
</file>

<file path=ppt/tags/tag25.xml><?xml version="1.0" encoding="utf-8"?>
<p:tagLst xmlns:p="http://schemas.openxmlformats.org/presentationml/2006/main">
  <p:tag name="PA" val="v3.2.0"/>
  <p:tag name="ISLIDE.ADDREMOVEWATERMARK" val="OvRnPxDXXd"/>
</p:tagLst>
</file>

<file path=ppt/tags/tag26.xml><?xml version="1.0" encoding="utf-8"?>
<p:tagLst xmlns:p="http://schemas.openxmlformats.org/presentationml/2006/main">
  <p:tag name="PA" val="v3.2.0"/>
  <p:tag name="ISLIDE.ADDREMOVEWATERMARK" val="Dkv9ZNNwqm"/>
</p:tagLst>
</file>

<file path=ppt/tags/tag27.xml><?xml version="1.0" encoding="utf-8"?>
<p:tagLst xmlns:p="http://schemas.openxmlformats.org/presentationml/2006/main">
  <p:tag name="PA" val="v3.2.0"/>
  <p:tag name="ISLIDE.ADDREMOVEWATERMARK" val="OvRnPxDXXd"/>
</p:tagLst>
</file>

<file path=ppt/tags/tag28.xml><?xml version="1.0" encoding="utf-8"?>
<p:tagLst xmlns:p="http://schemas.openxmlformats.org/presentationml/2006/main">
  <p:tag name="PA" val="v3.2.0"/>
  <p:tag name="ISLIDE.ADDREMOVEWATERMARK" val="Dkv9ZNNwqm"/>
</p:tagLst>
</file>

<file path=ppt/tags/tag29.xml><?xml version="1.0" encoding="utf-8"?>
<p:tagLst xmlns:p="http://schemas.openxmlformats.org/presentationml/2006/main">
  <p:tag name="PA" val="v3.2.0"/>
  <p:tag name="ISLIDE.ADDREMOVEWATERMARK" val="OvRnPxDXXd"/>
</p:tagLst>
</file>

<file path=ppt/tags/tag3.xml><?xml version="1.0" encoding="utf-8"?>
<p:tagLst xmlns:p="http://schemas.openxmlformats.org/presentationml/2006/main">
  <p:tag name="PA" val="v3.2.0"/>
  <p:tag name="ISLIDE.ADDREMOVEWATERMARK" val="OvRnPxDXXd"/>
</p:tagLst>
</file>

<file path=ppt/tags/tag30.xml><?xml version="1.0" encoding="utf-8"?>
<p:tagLst xmlns:p="http://schemas.openxmlformats.org/presentationml/2006/main">
  <p:tag name="PA" val="v3.2.0"/>
  <p:tag name="ISLIDE.ADDREMOVEWATERMARK" val="Dkv9ZNNwqm"/>
</p:tagLst>
</file>

<file path=ppt/tags/tag31.xml><?xml version="1.0" encoding="utf-8"?>
<p:tagLst xmlns:p="http://schemas.openxmlformats.org/presentationml/2006/main">
  <p:tag name="PA" val="v3.2.0"/>
  <p:tag name="ISLIDE.ADDREMOVEWATERMARK" val="OvRnPxDXXd"/>
</p:tagLst>
</file>

<file path=ppt/tags/tag32.xml><?xml version="1.0" encoding="utf-8"?>
<p:tagLst xmlns:p="http://schemas.openxmlformats.org/presentationml/2006/main">
  <p:tag name="PA" val="v3.2.0"/>
  <p:tag name="ISLIDE.ADDREMOVEWATERMARK" val="Dkv9ZNNwqm"/>
</p:tagLst>
</file>

<file path=ppt/tags/tag33.xml><?xml version="1.0" encoding="utf-8"?>
<p:tagLst xmlns:p="http://schemas.openxmlformats.org/presentationml/2006/main">
  <p:tag name="PA" val="v3.2.0"/>
  <p:tag name="ISLIDE.ADDREMOVEWATERMARK" val="OvRnPxDXXd"/>
</p:tagLst>
</file>

<file path=ppt/tags/tag34.xml><?xml version="1.0" encoding="utf-8"?>
<p:tagLst xmlns:p="http://schemas.openxmlformats.org/presentationml/2006/main">
  <p:tag name="PA" val="v3.2.0"/>
  <p:tag name="ISLIDE.ADDREMOVEWATERMARK" val="Dkv9ZNNwqm"/>
</p:tagLst>
</file>

<file path=ppt/tags/tag35.xml><?xml version="1.0" encoding="utf-8"?>
<p:tagLst xmlns:p="http://schemas.openxmlformats.org/presentationml/2006/main">
  <p:tag name="PA" val="v3.2.0"/>
  <p:tag name="ISLIDE.ADDREMOVEWATERMARK" val="OvRnPxDXXd"/>
</p:tagLst>
</file>

<file path=ppt/tags/tag36.xml><?xml version="1.0" encoding="utf-8"?>
<p:tagLst xmlns:p="http://schemas.openxmlformats.org/presentationml/2006/main">
  <p:tag name="PA" val="v3.2.0"/>
  <p:tag name="ISLIDE.ADDREMOVEWATERMARK" val="Dkv9ZNNwqm"/>
</p:tagLst>
</file>

<file path=ppt/tags/tag37.xml><?xml version="1.0" encoding="utf-8"?>
<p:tagLst xmlns:p="http://schemas.openxmlformats.org/presentationml/2006/main">
  <p:tag name="PA" val="v3.2.0"/>
  <p:tag name="ISLIDE.ADDREMOVEWATERMARK" val="OvRnPxDXXd"/>
</p:tagLst>
</file>

<file path=ppt/tags/tag38.xml><?xml version="1.0" encoding="utf-8"?>
<p:tagLst xmlns:p="http://schemas.openxmlformats.org/presentationml/2006/main">
  <p:tag name="PA" val="v3.2.0"/>
  <p:tag name="ISLIDE.ADDREMOVEWATERMARK" val="Dkv9ZNNwqm"/>
</p:tagLst>
</file>

<file path=ppt/tags/tag39.xml><?xml version="1.0" encoding="utf-8"?>
<p:tagLst xmlns:p="http://schemas.openxmlformats.org/presentationml/2006/main">
  <p:tag name="PA" val="v3.2.0"/>
  <p:tag name="ISLIDE.ADDREMOVEWATERMARK" val="OvRnPxDXXd"/>
</p:tagLst>
</file>

<file path=ppt/tags/tag4.xml><?xml version="1.0" encoding="utf-8"?>
<p:tagLst xmlns:p="http://schemas.openxmlformats.org/presentationml/2006/main">
  <p:tag name="PA" val="v3.2.0"/>
  <p:tag name="ISLIDE.ADDREMOVEWATERMARK" val="Dkv9ZNNwqm"/>
</p:tagLst>
</file>

<file path=ppt/tags/tag40.xml><?xml version="1.0" encoding="utf-8"?>
<p:tagLst xmlns:p="http://schemas.openxmlformats.org/presentationml/2006/main">
  <p:tag name="PA" val="v3.2.0"/>
  <p:tag name="ISLIDE.ADDREMOVEWATERMARK" val="Dkv9ZNNwqm"/>
</p:tagLst>
</file>

<file path=ppt/tags/tag5.xml><?xml version="1.0" encoding="utf-8"?>
<p:tagLst xmlns:p="http://schemas.openxmlformats.org/presentationml/2006/main">
  <p:tag name="PA" val="v3.2.0"/>
  <p:tag name="ISLIDE.ADDREMOVEWATERMARK" val="OvRnPxDXXd"/>
</p:tagLst>
</file>

<file path=ppt/tags/tag6.xml><?xml version="1.0" encoding="utf-8"?>
<p:tagLst xmlns:p="http://schemas.openxmlformats.org/presentationml/2006/main">
  <p:tag name="PA" val="v3.2.0"/>
  <p:tag name="ISLIDE.ADDREMOVEWATERMARK" val="Dkv9ZNNwqm"/>
</p:tagLst>
</file>

<file path=ppt/tags/tag7.xml><?xml version="1.0" encoding="utf-8"?>
<p:tagLst xmlns:p="http://schemas.openxmlformats.org/presentationml/2006/main">
  <p:tag name="PA" val="v3.2.0"/>
  <p:tag name="ISLIDE.ADDREMOVEWATERMARK" val="OvRnPxDXXd"/>
</p:tagLst>
</file>

<file path=ppt/tags/tag8.xml><?xml version="1.0" encoding="utf-8"?>
<p:tagLst xmlns:p="http://schemas.openxmlformats.org/presentationml/2006/main">
  <p:tag name="PA" val="v3.2.0"/>
  <p:tag name="ISLIDE.ADDREMOVEWATERMARK" val="Dkv9ZNNwqm"/>
</p:tagLst>
</file>

<file path=ppt/tags/tag9.xml><?xml version="1.0" encoding="utf-8"?>
<p:tagLst xmlns:p="http://schemas.openxmlformats.org/presentationml/2006/main">
  <p:tag name="PA" val="v3.2.0"/>
  <p:tag name="ISLIDE.ADDREMOVEWATERMARK" val="OvRnPxDXXd"/>
</p:tagLst>
</file>

<file path=ppt/theme/theme1.xml><?xml version="1.0" encoding="utf-8"?>
<a:theme xmlns:a="http://schemas.openxmlformats.org/drawingml/2006/main" name="A000120140530A28PPBG">
  <a:themeElements>
    <a:clrScheme name="自定义 1">
      <a:dk1>
        <a:srgbClr val="47494B"/>
      </a:dk1>
      <a:lt1>
        <a:srgbClr val="FFFFFF"/>
      </a:lt1>
      <a:dk2>
        <a:srgbClr val="454749"/>
      </a:dk2>
      <a:lt2>
        <a:srgbClr val="FFFFFF"/>
      </a:lt2>
      <a:accent1>
        <a:srgbClr val="046FB6"/>
      </a:accent1>
      <a:accent2>
        <a:srgbClr val="22B1DE"/>
      </a:accent2>
      <a:accent3>
        <a:srgbClr val="7B93D7"/>
      </a:accent3>
      <a:accent4>
        <a:srgbClr val="5D76BA"/>
      </a:accent4>
      <a:accent5>
        <a:srgbClr val="00B050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2">
      <a:majorFont>
        <a:latin typeface="Baskerville Old Face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A000120140530A28PPBG</Template>
  <TotalTime>0</TotalTime>
  <Words>1439</Words>
  <Application>WPS 演示</Application>
  <PresentationFormat>全屏显示(4:3)</PresentationFormat>
  <Paragraphs>276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幼圆</vt:lpstr>
      <vt:lpstr>Arial Black</vt:lpstr>
      <vt:lpstr>微软雅黑</vt:lpstr>
      <vt:lpstr>楷体</vt:lpstr>
      <vt:lpstr>zypyyb</vt:lpstr>
      <vt:lpstr>方正姚体</vt:lpstr>
      <vt:lpstr>Arial Rounded MT Bold</vt:lpstr>
      <vt:lpstr>楷体_GB2312</vt:lpstr>
      <vt:lpstr>优教通专用字体logo</vt:lpstr>
      <vt:lpstr>Palatino Linotype</vt:lpstr>
      <vt:lpstr>Arial Unicode MS</vt:lpstr>
      <vt:lpstr>Lucida Sans Unicode</vt:lpstr>
      <vt:lpstr>A000120140530A28PPBG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624</cp:revision>
  <dcterms:created xsi:type="dcterms:W3CDTF">2015-12-30T08:03:25Z</dcterms:created>
  <dcterms:modified xsi:type="dcterms:W3CDTF">2018-03-23T11:13:00Z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