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18"/>
  </p:notesMasterIdLst>
  <p:sldIdLst>
    <p:sldId id="257" r:id="rId2"/>
    <p:sldId id="273" r:id="rId3"/>
    <p:sldId id="258" r:id="rId4"/>
    <p:sldId id="287" r:id="rId5"/>
    <p:sldId id="286" r:id="rId6"/>
    <p:sldId id="275" r:id="rId7"/>
    <p:sldId id="277" r:id="rId8"/>
    <p:sldId id="274" r:id="rId9"/>
    <p:sldId id="276" r:id="rId10"/>
    <p:sldId id="282" r:id="rId11"/>
    <p:sldId id="283" r:id="rId12"/>
    <p:sldId id="278" r:id="rId13"/>
    <p:sldId id="281" r:id="rId14"/>
    <p:sldId id="285" r:id="rId15"/>
    <p:sldId id="288" r:id="rId16"/>
    <p:sldId id="289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楷体"/>
        <a:cs typeface="华文楷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楷体"/>
        <a:cs typeface="华文楷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楷体"/>
        <a:cs typeface="华文楷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楷体"/>
        <a:cs typeface="华文楷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华文楷体"/>
        <a:cs typeface="华文楷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华文楷体"/>
        <a:cs typeface="华文楷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华文楷体"/>
        <a:cs typeface="华文楷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华文楷体"/>
        <a:cs typeface="华文楷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华文楷体"/>
        <a:cs typeface="华文楷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CED444D-CE82-40F5-8674-16980C919C71}" type="datetimeFigureOut">
              <a:rPr lang="zh-CN" altLang="en-US"/>
              <a:pPr>
                <a:defRPr/>
              </a:pPr>
              <a:t>2012-4-25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94442B2-E208-4630-9371-45AF75D69B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BFD424-01F6-499C-A28F-E0DE7986C295}" type="slidenum">
              <a:rPr lang="zh-CN" altLang="en-US">
                <a:cs typeface="华文楷体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>
              <a:cs typeface="华文楷体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D4B65-EA06-42F6-AD8A-75D86FCAC4B5}" type="datetimeFigureOut">
              <a:rPr lang="zh-CN" altLang="en-US"/>
              <a:pPr>
                <a:defRPr/>
              </a:pPr>
              <a:t>2012-4-25</a:t>
            </a:fld>
            <a:endParaRPr lang="zh-CN" altLang="en-US"/>
          </a:p>
        </p:txBody>
      </p:sp>
      <p:sp>
        <p:nvSpPr>
          <p:cNvPr id="6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0B9CCB-0FA9-466E-95E4-BA5519F758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5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6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1E9A2-C526-4706-BE9E-97A8F8DB850A}" type="datetimeFigureOut">
              <a:rPr lang="zh-CN" altLang="en-US"/>
              <a:pPr>
                <a:defRPr/>
              </a:pPr>
              <a:t>2012-4-25</a:t>
            </a:fld>
            <a:endParaRPr lang="zh-CN" altLang="en-US"/>
          </a:p>
        </p:txBody>
      </p:sp>
      <p:sp>
        <p:nvSpPr>
          <p:cNvPr id="8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26AC2-BE70-4091-9E18-6022B51715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73137-731C-4302-ADFE-552A27C7E838}" type="datetimeFigureOut">
              <a:rPr lang="zh-CN" altLang="en-US"/>
              <a:pPr>
                <a:defRPr/>
              </a:pPr>
              <a:t>2012-4-25</a:t>
            </a:fld>
            <a:endParaRPr lang="zh-CN" altLang="en-US"/>
          </a:p>
        </p:txBody>
      </p:sp>
      <p:sp>
        <p:nvSpPr>
          <p:cNvPr id="7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74F39-2D5E-4C52-A93B-BF5F193F9D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F0F19-3BC8-4D44-AF97-ED2720740C73}" type="datetimeFigureOut">
              <a:rPr lang="zh-CN" altLang="en-US"/>
              <a:pPr>
                <a:defRPr/>
              </a:pPr>
              <a:t>2012-4-25</a:t>
            </a:fld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14032-D75C-42FE-945B-3AA007BFDB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898F0-181B-44AB-B72D-F235929A02C7}" type="datetimeFigureOut">
              <a:rPr lang="zh-CN" altLang="en-US"/>
              <a:pPr>
                <a:defRPr/>
              </a:pPr>
              <a:t>2012-4-25</a:t>
            </a:fld>
            <a:endParaRPr lang="zh-CN" altLang="en-US"/>
          </a:p>
        </p:txBody>
      </p:sp>
      <p:sp>
        <p:nvSpPr>
          <p:cNvPr id="3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AB78A-C785-446A-8151-571DEB34BA2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B4D10-6083-4463-9714-B972F8D9446C}" type="datetimeFigureOut">
              <a:rPr lang="zh-CN" altLang="en-US"/>
              <a:pPr>
                <a:defRPr/>
              </a:pPr>
              <a:t>2012-4-25</a:t>
            </a:fld>
            <a:endParaRPr lang="zh-CN" altLang="en-US"/>
          </a:p>
        </p:txBody>
      </p:sp>
      <p:sp>
        <p:nvSpPr>
          <p:cNvPr id="7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E8D383-1360-4378-B692-B30227D39E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27283-364C-4D24-A54C-0EED5C7156D0}" type="datetimeFigureOut">
              <a:rPr lang="zh-CN" altLang="en-US"/>
              <a:pPr>
                <a:defRPr/>
              </a:pPr>
              <a:t>2012-4-25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43C14-FFA8-4032-8112-871E58A53C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68FA25-713E-494D-8FF4-ADBC0BE215C1}" type="datetimeFigureOut">
              <a:rPr lang="zh-CN" altLang="en-US"/>
              <a:pPr>
                <a:defRPr/>
              </a:pPr>
              <a:t>2012-4-25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71BA89-4D9A-4E69-B940-A9C55655D4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文本占位符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9A974B8-8966-4C00-94B5-399DF7A59C44}" type="datetimeFigureOut">
              <a:rPr lang="zh-CN" altLang="en-US"/>
              <a:pPr>
                <a:defRPr/>
              </a:pPr>
              <a:t>2012-4-25</a:t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8C2306A-02BA-46C6-818E-561A1E3D727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/>
          <a:cs typeface="隶书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2009&#22235;&#65288;&#20116;&#65289;&#29677;&#36164;&#26009;\&#22235;&#24180;&#32423;&#19979;&#20876;&#36164;&#26009;\&#22235;&#24180;&#32423;&#19979;&#20876;&#35838;&#20214;\&#31532;&#22235;&#21333;&#20803;\&#20363;&#39064;5.avi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zh-CN">
              <a:cs typeface="+mj-cs"/>
            </a:endParaRPr>
          </a:p>
        </p:txBody>
      </p:sp>
      <p:sp>
        <p:nvSpPr>
          <p:cNvPr id="14338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zh-CN" altLang="zh-CN" smtClean="0">
              <a:latin typeface="Franklin Gothic Book"/>
              <a:ea typeface="华文楷体"/>
            </a:endParaRPr>
          </a:p>
        </p:txBody>
      </p:sp>
      <p:pic>
        <p:nvPicPr>
          <p:cNvPr id="14339" name="Picture 5" descr="书写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WordArt 6"/>
          <p:cNvSpPr>
            <a:spLocks noChangeArrowheads="1" noChangeShapeType="1" noTextEdit="1"/>
          </p:cNvSpPr>
          <p:nvPr/>
        </p:nvSpPr>
        <p:spPr bwMode="auto">
          <a:xfrm>
            <a:off x="7493000" y="92075"/>
            <a:ext cx="1400175" cy="384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b="1" kern="10">
              <a:ln w="9525">
                <a:solidFill>
                  <a:schemeClr val="accent2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宋体"/>
              <a:ea typeface="宋体"/>
            </a:endParaRPr>
          </a:p>
        </p:txBody>
      </p:sp>
      <p:sp>
        <p:nvSpPr>
          <p:cNvPr id="214023" name="WordArt 7"/>
          <p:cNvSpPr>
            <a:spLocks noChangeArrowheads="1" noChangeShapeType="1" noTextEdit="1"/>
          </p:cNvSpPr>
          <p:nvPr/>
        </p:nvSpPr>
        <p:spPr bwMode="auto">
          <a:xfrm>
            <a:off x="1476375" y="692150"/>
            <a:ext cx="4392613" cy="504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  <a:cs typeface="+mn-cs"/>
              </a:rPr>
              <a:t>1</a:t>
            </a: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  <a:cs typeface="+mn-cs"/>
              </a:rPr>
              <a:t>、这三个数有什么不同？</a:t>
            </a:r>
          </a:p>
        </p:txBody>
      </p:sp>
      <p:sp>
        <p:nvSpPr>
          <p:cNvPr id="214024" name="WordArt 8"/>
          <p:cNvSpPr>
            <a:spLocks noChangeArrowheads="1" noChangeShapeType="1" noTextEdit="1"/>
          </p:cNvSpPr>
          <p:nvPr/>
        </p:nvSpPr>
        <p:spPr bwMode="auto">
          <a:xfrm>
            <a:off x="2051050" y="1628775"/>
            <a:ext cx="3816350" cy="43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宋体"/>
                <a:ea typeface="宋体"/>
              </a:rPr>
              <a:t>78  780  7800</a:t>
            </a:r>
            <a:endParaRPr lang="zh-CN" altLang="en-US" sz="3600" kern="10">
              <a:ln w="9525">
                <a:solidFill>
                  <a:srgbClr val="FF0066"/>
                </a:solidFill>
                <a:round/>
                <a:headEnd/>
                <a:tailEnd/>
              </a:ln>
              <a:solidFill>
                <a:srgbClr val="FF0066"/>
              </a:solidFill>
              <a:latin typeface="宋体"/>
              <a:ea typeface="宋体"/>
            </a:endParaRPr>
          </a:p>
        </p:txBody>
      </p:sp>
      <p:sp>
        <p:nvSpPr>
          <p:cNvPr id="214025" name="WordArt 9"/>
          <p:cNvSpPr>
            <a:spLocks noChangeArrowheads="1" noChangeShapeType="1" noTextEdit="1"/>
          </p:cNvSpPr>
          <p:nvPr/>
        </p:nvSpPr>
        <p:spPr bwMode="auto">
          <a:xfrm>
            <a:off x="1547813" y="2708275"/>
            <a:ext cx="4679950" cy="504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  <a:cs typeface="+mn-cs"/>
              </a:rPr>
              <a:t>2</a:t>
            </a: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  <a:cs typeface="+mn-cs"/>
              </a:rPr>
              <a:t>、比较大小，说说理由。</a:t>
            </a:r>
          </a:p>
        </p:txBody>
      </p:sp>
      <p:sp>
        <p:nvSpPr>
          <p:cNvPr id="214026" name="WordArt 10"/>
          <p:cNvSpPr>
            <a:spLocks noChangeArrowheads="1" noChangeShapeType="1" noTextEdit="1"/>
          </p:cNvSpPr>
          <p:nvPr/>
        </p:nvSpPr>
        <p:spPr bwMode="auto">
          <a:xfrm>
            <a:off x="2482850" y="3860800"/>
            <a:ext cx="3960813" cy="43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宋体"/>
                <a:ea typeface="宋体"/>
              </a:rPr>
              <a:t>0.45     0.450</a:t>
            </a:r>
            <a:endParaRPr lang="zh-CN" altLang="en-US" sz="3600" kern="10">
              <a:ln w="9525">
                <a:solidFill>
                  <a:srgbClr val="FF0066"/>
                </a:solidFill>
                <a:round/>
                <a:headEnd/>
                <a:tailEnd/>
              </a:ln>
              <a:solidFill>
                <a:srgbClr val="FF0066"/>
              </a:solidFill>
              <a:latin typeface="宋体"/>
              <a:ea typeface="宋体"/>
            </a:endParaRPr>
          </a:p>
        </p:txBody>
      </p:sp>
      <p:sp>
        <p:nvSpPr>
          <p:cNvPr id="214027" name="WordArt 11"/>
          <p:cNvSpPr>
            <a:spLocks noChangeArrowheads="1" noChangeShapeType="1" noTextEdit="1"/>
          </p:cNvSpPr>
          <p:nvPr/>
        </p:nvSpPr>
        <p:spPr bwMode="auto">
          <a:xfrm>
            <a:off x="2268538" y="4868863"/>
            <a:ext cx="3889375" cy="43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宋体"/>
                <a:ea typeface="宋体"/>
              </a:rPr>
              <a:t>2.780    2.78</a:t>
            </a:r>
            <a:endParaRPr lang="zh-CN" altLang="en-US" sz="3600" kern="10">
              <a:ln w="9525">
                <a:solidFill>
                  <a:srgbClr val="FF0066"/>
                </a:solidFill>
                <a:round/>
                <a:headEnd/>
                <a:tailEnd/>
              </a:ln>
              <a:solidFill>
                <a:srgbClr val="FF0066"/>
              </a:solidFill>
              <a:latin typeface="宋体"/>
              <a:ea typeface="宋体"/>
            </a:endParaRPr>
          </a:p>
        </p:txBody>
      </p:sp>
      <p:sp>
        <p:nvSpPr>
          <p:cNvPr id="214028" name="WordArt 12"/>
          <p:cNvSpPr>
            <a:spLocks noChangeArrowheads="1" noChangeShapeType="1" noTextEdit="1"/>
          </p:cNvSpPr>
          <p:nvPr/>
        </p:nvSpPr>
        <p:spPr bwMode="auto">
          <a:xfrm>
            <a:off x="2628900" y="5805488"/>
            <a:ext cx="3527425" cy="43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kern="10">
                <a:ln w="9525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宋体"/>
                <a:ea typeface="宋体"/>
              </a:rPr>
              <a:t>2.75    27.5</a:t>
            </a:r>
            <a:endParaRPr lang="zh-CN" altLang="en-US" sz="3600" kern="10">
              <a:ln w="9525">
                <a:solidFill>
                  <a:srgbClr val="FF0066"/>
                </a:solidFill>
                <a:round/>
                <a:headEnd/>
                <a:tailEnd/>
              </a:ln>
              <a:solidFill>
                <a:srgbClr val="FF0066"/>
              </a:solidFill>
              <a:latin typeface="宋体"/>
              <a:ea typeface="宋体"/>
            </a:endParaRPr>
          </a:p>
        </p:txBody>
      </p:sp>
      <p:sp>
        <p:nvSpPr>
          <p:cNvPr id="214029" name="Oval 13"/>
          <p:cNvSpPr>
            <a:spLocks noChangeArrowheads="1"/>
          </p:cNvSpPr>
          <p:nvPr/>
        </p:nvSpPr>
        <p:spPr bwMode="auto">
          <a:xfrm>
            <a:off x="3995738" y="3789363"/>
            <a:ext cx="647700" cy="576262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214030" name="Oval 14"/>
          <p:cNvSpPr>
            <a:spLocks noChangeArrowheads="1"/>
          </p:cNvSpPr>
          <p:nvPr/>
        </p:nvSpPr>
        <p:spPr bwMode="auto">
          <a:xfrm>
            <a:off x="3995738" y="4797425"/>
            <a:ext cx="647700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214031" name="Oval 15"/>
          <p:cNvSpPr>
            <a:spLocks noChangeArrowheads="1"/>
          </p:cNvSpPr>
          <p:nvPr/>
        </p:nvSpPr>
        <p:spPr bwMode="auto">
          <a:xfrm>
            <a:off x="4067175" y="5734050"/>
            <a:ext cx="647700" cy="576263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214032" name="WordArt 16"/>
          <p:cNvSpPr>
            <a:spLocks noChangeArrowheads="1" noChangeShapeType="1" noTextEdit="1"/>
          </p:cNvSpPr>
          <p:nvPr/>
        </p:nvSpPr>
        <p:spPr bwMode="auto">
          <a:xfrm>
            <a:off x="4140200" y="4005263"/>
            <a:ext cx="360363" cy="2159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宋体"/>
                <a:ea typeface="宋体"/>
              </a:rPr>
              <a:t>=</a:t>
            </a:r>
            <a:endParaRPr lang="zh-CN" altLang="en-US" sz="3600" b="1" kern="1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宋体"/>
              <a:ea typeface="宋体"/>
            </a:endParaRPr>
          </a:p>
        </p:txBody>
      </p:sp>
      <p:sp>
        <p:nvSpPr>
          <p:cNvPr id="214033" name="WordArt 17"/>
          <p:cNvSpPr>
            <a:spLocks noChangeArrowheads="1" noChangeShapeType="1" noTextEdit="1"/>
          </p:cNvSpPr>
          <p:nvPr/>
        </p:nvSpPr>
        <p:spPr bwMode="auto">
          <a:xfrm>
            <a:off x="4140200" y="4941888"/>
            <a:ext cx="360363" cy="2159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宋体"/>
                <a:ea typeface="宋体"/>
              </a:rPr>
              <a:t>=</a:t>
            </a:r>
            <a:endParaRPr lang="zh-CN" altLang="en-US" sz="3600" b="1" kern="1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宋体"/>
              <a:ea typeface="宋体"/>
            </a:endParaRPr>
          </a:p>
        </p:txBody>
      </p:sp>
      <p:sp>
        <p:nvSpPr>
          <p:cNvPr id="214034" name="WordArt 18"/>
          <p:cNvSpPr>
            <a:spLocks noChangeArrowheads="1" noChangeShapeType="1" noTextEdit="1"/>
          </p:cNvSpPr>
          <p:nvPr/>
        </p:nvSpPr>
        <p:spPr bwMode="auto">
          <a:xfrm>
            <a:off x="4211638" y="5949950"/>
            <a:ext cx="360362" cy="2159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chemeClr val="tx2"/>
                  </a:solidFill>
                  <a:round/>
                  <a:headEnd/>
                  <a:tailEnd/>
                </a:ln>
                <a:solidFill>
                  <a:schemeClr val="tx2"/>
                </a:solidFill>
                <a:latin typeface="宋体"/>
                <a:ea typeface="宋体"/>
              </a:rPr>
              <a:t>&lt;</a:t>
            </a:r>
            <a:endParaRPr lang="zh-CN" altLang="en-US" sz="3600" b="1" kern="10">
              <a:ln w="9525">
                <a:solidFill>
                  <a:schemeClr val="tx2"/>
                </a:solidFill>
                <a:round/>
                <a:headEnd/>
                <a:tailEnd/>
              </a:ln>
              <a:solidFill>
                <a:schemeClr val="tx2"/>
              </a:solidFill>
              <a:latin typeface="宋体"/>
              <a:ea typeface="宋体"/>
            </a:endParaRPr>
          </a:p>
        </p:txBody>
      </p:sp>
    </p:spTree>
  </p:cSld>
  <p:clrMapOvr>
    <a:masterClrMapping/>
  </p:clrMapOvr>
  <p:transition spd="med">
    <p:sndAc>
      <p:stSnd>
        <p:snd r:embed="rId2" name="hamme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14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4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14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14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14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4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14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4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14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1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24" grpId="0" animBg="1"/>
      <p:bldP spid="214026" grpId="0" animBg="1"/>
      <p:bldP spid="214027" grpId="0" animBg="1"/>
      <p:bldP spid="214028" grpId="0" animBg="1"/>
      <p:bldP spid="214029" grpId="0" animBg="1"/>
      <p:bldP spid="214030" grpId="0" animBg="1"/>
      <p:bldP spid="214031" grpId="0" animBg="1"/>
      <p:bldP spid="214032" grpId="0" animBg="1"/>
      <p:bldP spid="214033" grpId="0" animBg="1"/>
      <p:bldP spid="21403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2"/>
          <p:cNvGrpSpPr>
            <a:grpSpLocks/>
          </p:cNvGrpSpPr>
          <p:nvPr/>
        </p:nvGrpSpPr>
        <p:grpSpPr bwMode="auto">
          <a:xfrm>
            <a:off x="7991475" y="6569075"/>
            <a:ext cx="1152525" cy="288925"/>
            <a:chOff x="476" y="73"/>
            <a:chExt cx="726" cy="182"/>
          </a:xfrm>
        </p:grpSpPr>
        <p:sp>
          <p:nvSpPr>
            <p:cNvPr id="23671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72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sp>
        <p:nvSpPr>
          <p:cNvPr id="23554" name="Rectangle 5"/>
          <p:cNvSpPr>
            <a:spLocks noChangeArrowheads="1"/>
          </p:cNvSpPr>
          <p:nvPr/>
        </p:nvSpPr>
        <p:spPr bwMode="auto">
          <a:xfrm>
            <a:off x="684213" y="476250"/>
            <a:ext cx="8459787" cy="144463"/>
          </a:xfrm>
          <a:prstGeom prst="rect">
            <a:avLst/>
          </a:prstGeom>
          <a:solidFill>
            <a:srgbClr val="D79A1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pic>
        <p:nvPicPr>
          <p:cNvPr id="23555" name="Picture 6" descr="图片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619125"/>
            <a:ext cx="87852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755650" y="1412875"/>
            <a:ext cx="504825" cy="503238"/>
          </a:xfrm>
          <a:prstGeom prst="rect">
            <a:avLst/>
          </a:prstGeom>
          <a:solidFill>
            <a:srgbClr val="FF66FF"/>
          </a:solidFill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1258888" y="1412875"/>
            <a:ext cx="504825" cy="503238"/>
          </a:xfrm>
          <a:prstGeom prst="rect">
            <a:avLst/>
          </a:prstGeom>
          <a:solidFill>
            <a:srgbClr val="FFCCFF"/>
          </a:solidFill>
          <a:ln w="254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1763713" y="1412875"/>
            <a:ext cx="504825" cy="503238"/>
          </a:xfrm>
          <a:prstGeom prst="rect">
            <a:avLst/>
          </a:prstGeom>
          <a:solidFill>
            <a:srgbClr val="FFCCFF"/>
          </a:solidFill>
          <a:ln w="254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2266950" y="1412875"/>
            <a:ext cx="504825" cy="503238"/>
          </a:xfrm>
          <a:prstGeom prst="rect">
            <a:avLst/>
          </a:prstGeom>
          <a:solidFill>
            <a:srgbClr val="FFCCFF"/>
          </a:solidFill>
          <a:ln w="254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2770188" y="1412875"/>
            <a:ext cx="504825" cy="503238"/>
          </a:xfrm>
          <a:prstGeom prst="rect">
            <a:avLst/>
          </a:prstGeom>
          <a:solidFill>
            <a:srgbClr val="FFCCFF"/>
          </a:solidFill>
          <a:ln w="254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3275013" y="1412875"/>
            <a:ext cx="504825" cy="503238"/>
          </a:xfrm>
          <a:prstGeom prst="rect">
            <a:avLst/>
          </a:prstGeom>
          <a:solidFill>
            <a:srgbClr val="FFCCFF"/>
          </a:solidFill>
          <a:ln w="254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3778250" y="1412875"/>
            <a:ext cx="504825" cy="503238"/>
          </a:xfrm>
          <a:prstGeom prst="rect">
            <a:avLst/>
          </a:prstGeom>
          <a:solidFill>
            <a:srgbClr val="FFCCFF"/>
          </a:solidFill>
          <a:ln w="254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4283075" y="1412875"/>
            <a:ext cx="504825" cy="503238"/>
          </a:xfrm>
          <a:prstGeom prst="rect">
            <a:avLst/>
          </a:prstGeom>
          <a:solidFill>
            <a:srgbClr val="FFCCFF"/>
          </a:solidFill>
          <a:ln w="254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4787900" y="1412875"/>
            <a:ext cx="504825" cy="503238"/>
          </a:xfrm>
          <a:prstGeom prst="rect">
            <a:avLst/>
          </a:prstGeom>
          <a:solidFill>
            <a:srgbClr val="FFCCFF"/>
          </a:solidFill>
          <a:ln w="254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5291138" y="1412875"/>
            <a:ext cx="504825" cy="503238"/>
          </a:xfrm>
          <a:prstGeom prst="rect">
            <a:avLst/>
          </a:prstGeom>
          <a:solidFill>
            <a:srgbClr val="FFCCFF"/>
          </a:solidFill>
          <a:ln w="254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757238" y="1916113"/>
            <a:ext cx="5040312" cy="503237"/>
            <a:chOff x="477" y="1207"/>
            <a:chExt cx="3175" cy="317"/>
          </a:xfrm>
        </p:grpSpPr>
        <p:sp>
          <p:nvSpPr>
            <p:cNvPr id="23661" name="Rectangle 18"/>
            <p:cNvSpPr>
              <a:spLocks noChangeArrowheads="1"/>
            </p:cNvSpPr>
            <p:nvPr/>
          </p:nvSpPr>
          <p:spPr bwMode="auto">
            <a:xfrm>
              <a:off x="477" y="1207"/>
              <a:ext cx="318" cy="31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62" name="Rectangle 19"/>
            <p:cNvSpPr>
              <a:spLocks noChangeArrowheads="1"/>
            </p:cNvSpPr>
            <p:nvPr/>
          </p:nvSpPr>
          <p:spPr bwMode="auto">
            <a:xfrm>
              <a:off x="794" y="120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63" name="Rectangle 20"/>
            <p:cNvSpPr>
              <a:spLocks noChangeArrowheads="1"/>
            </p:cNvSpPr>
            <p:nvPr/>
          </p:nvSpPr>
          <p:spPr bwMode="auto">
            <a:xfrm>
              <a:off x="1112" y="120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64" name="Rectangle 21"/>
            <p:cNvSpPr>
              <a:spLocks noChangeArrowheads="1"/>
            </p:cNvSpPr>
            <p:nvPr/>
          </p:nvSpPr>
          <p:spPr bwMode="auto">
            <a:xfrm>
              <a:off x="1429" y="120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65" name="Rectangle 22"/>
            <p:cNvSpPr>
              <a:spLocks noChangeArrowheads="1"/>
            </p:cNvSpPr>
            <p:nvPr/>
          </p:nvSpPr>
          <p:spPr bwMode="auto">
            <a:xfrm>
              <a:off x="1746" y="120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66" name="Rectangle 23"/>
            <p:cNvSpPr>
              <a:spLocks noChangeArrowheads="1"/>
            </p:cNvSpPr>
            <p:nvPr/>
          </p:nvSpPr>
          <p:spPr bwMode="auto">
            <a:xfrm>
              <a:off x="2064" y="120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67" name="Rectangle 24"/>
            <p:cNvSpPr>
              <a:spLocks noChangeArrowheads="1"/>
            </p:cNvSpPr>
            <p:nvPr/>
          </p:nvSpPr>
          <p:spPr bwMode="auto">
            <a:xfrm>
              <a:off x="2381" y="120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68" name="Rectangle 25"/>
            <p:cNvSpPr>
              <a:spLocks noChangeArrowheads="1"/>
            </p:cNvSpPr>
            <p:nvPr/>
          </p:nvSpPr>
          <p:spPr bwMode="auto">
            <a:xfrm>
              <a:off x="2699" y="120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69" name="Rectangle 26"/>
            <p:cNvSpPr>
              <a:spLocks noChangeArrowheads="1"/>
            </p:cNvSpPr>
            <p:nvPr/>
          </p:nvSpPr>
          <p:spPr bwMode="auto">
            <a:xfrm>
              <a:off x="3017" y="120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70" name="Rectangle 27"/>
            <p:cNvSpPr>
              <a:spLocks noChangeArrowheads="1"/>
            </p:cNvSpPr>
            <p:nvPr/>
          </p:nvSpPr>
          <p:spPr bwMode="auto">
            <a:xfrm>
              <a:off x="3334" y="120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755650" y="2420938"/>
            <a:ext cx="5040313" cy="503237"/>
            <a:chOff x="476" y="1525"/>
            <a:chExt cx="3175" cy="317"/>
          </a:xfrm>
        </p:grpSpPr>
        <p:sp>
          <p:nvSpPr>
            <p:cNvPr id="23651" name="Rectangle 29"/>
            <p:cNvSpPr>
              <a:spLocks noChangeArrowheads="1"/>
            </p:cNvSpPr>
            <p:nvPr/>
          </p:nvSpPr>
          <p:spPr bwMode="auto">
            <a:xfrm>
              <a:off x="476" y="1525"/>
              <a:ext cx="318" cy="31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52" name="Rectangle 30"/>
            <p:cNvSpPr>
              <a:spLocks noChangeArrowheads="1"/>
            </p:cNvSpPr>
            <p:nvPr/>
          </p:nvSpPr>
          <p:spPr bwMode="auto">
            <a:xfrm>
              <a:off x="793" y="152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53" name="Rectangle 31"/>
            <p:cNvSpPr>
              <a:spLocks noChangeArrowheads="1"/>
            </p:cNvSpPr>
            <p:nvPr/>
          </p:nvSpPr>
          <p:spPr bwMode="auto">
            <a:xfrm>
              <a:off x="1111" y="152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54" name="Rectangle 32"/>
            <p:cNvSpPr>
              <a:spLocks noChangeArrowheads="1"/>
            </p:cNvSpPr>
            <p:nvPr/>
          </p:nvSpPr>
          <p:spPr bwMode="auto">
            <a:xfrm>
              <a:off x="1428" y="152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55" name="Rectangle 33"/>
            <p:cNvSpPr>
              <a:spLocks noChangeArrowheads="1"/>
            </p:cNvSpPr>
            <p:nvPr/>
          </p:nvSpPr>
          <p:spPr bwMode="auto">
            <a:xfrm>
              <a:off x="1745" y="152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56" name="Rectangle 34"/>
            <p:cNvSpPr>
              <a:spLocks noChangeArrowheads="1"/>
            </p:cNvSpPr>
            <p:nvPr/>
          </p:nvSpPr>
          <p:spPr bwMode="auto">
            <a:xfrm>
              <a:off x="2063" y="152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57" name="Rectangle 35"/>
            <p:cNvSpPr>
              <a:spLocks noChangeArrowheads="1"/>
            </p:cNvSpPr>
            <p:nvPr/>
          </p:nvSpPr>
          <p:spPr bwMode="auto">
            <a:xfrm>
              <a:off x="2380" y="152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58" name="Rectangle 36"/>
            <p:cNvSpPr>
              <a:spLocks noChangeArrowheads="1"/>
            </p:cNvSpPr>
            <p:nvPr/>
          </p:nvSpPr>
          <p:spPr bwMode="auto">
            <a:xfrm>
              <a:off x="2698" y="152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59" name="Rectangle 37"/>
            <p:cNvSpPr>
              <a:spLocks noChangeArrowheads="1"/>
            </p:cNvSpPr>
            <p:nvPr/>
          </p:nvSpPr>
          <p:spPr bwMode="auto">
            <a:xfrm>
              <a:off x="3016" y="152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60" name="Rectangle 38"/>
            <p:cNvSpPr>
              <a:spLocks noChangeArrowheads="1"/>
            </p:cNvSpPr>
            <p:nvPr/>
          </p:nvSpPr>
          <p:spPr bwMode="auto">
            <a:xfrm>
              <a:off x="3333" y="152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grpSp>
        <p:nvGrpSpPr>
          <p:cNvPr id="5" name="Group 39"/>
          <p:cNvGrpSpPr>
            <a:grpSpLocks/>
          </p:cNvGrpSpPr>
          <p:nvPr/>
        </p:nvGrpSpPr>
        <p:grpSpPr bwMode="auto">
          <a:xfrm>
            <a:off x="755650" y="2924175"/>
            <a:ext cx="5040313" cy="503238"/>
            <a:chOff x="476" y="1842"/>
            <a:chExt cx="3175" cy="317"/>
          </a:xfrm>
        </p:grpSpPr>
        <p:sp>
          <p:nvSpPr>
            <p:cNvPr id="23641" name="Rectangle 40"/>
            <p:cNvSpPr>
              <a:spLocks noChangeArrowheads="1"/>
            </p:cNvSpPr>
            <p:nvPr/>
          </p:nvSpPr>
          <p:spPr bwMode="auto">
            <a:xfrm>
              <a:off x="476" y="1842"/>
              <a:ext cx="318" cy="31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42" name="Rectangle 41"/>
            <p:cNvSpPr>
              <a:spLocks noChangeArrowheads="1"/>
            </p:cNvSpPr>
            <p:nvPr/>
          </p:nvSpPr>
          <p:spPr bwMode="auto">
            <a:xfrm>
              <a:off x="793" y="184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43" name="Rectangle 42"/>
            <p:cNvSpPr>
              <a:spLocks noChangeArrowheads="1"/>
            </p:cNvSpPr>
            <p:nvPr/>
          </p:nvSpPr>
          <p:spPr bwMode="auto">
            <a:xfrm>
              <a:off x="1111" y="184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44" name="Rectangle 43"/>
            <p:cNvSpPr>
              <a:spLocks noChangeArrowheads="1"/>
            </p:cNvSpPr>
            <p:nvPr/>
          </p:nvSpPr>
          <p:spPr bwMode="auto">
            <a:xfrm>
              <a:off x="1428" y="184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45" name="Rectangle 44"/>
            <p:cNvSpPr>
              <a:spLocks noChangeArrowheads="1"/>
            </p:cNvSpPr>
            <p:nvPr/>
          </p:nvSpPr>
          <p:spPr bwMode="auto">
            <a:xfrm>
              <a:off x="1745" y="184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46" name="Rectangle 45"/>
            <p:cNvSpPr>
              <a:spLocks noChangeArrowheads="1"/>
            </p:cNvSpPr>
            <p:nvPr/>
          </p:nvSpPr>
          <p:spPr bwMode="auto">
            <a:xfrm>
              <a:off x="2063" y="184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47" name="Rectangle 46"/>
            <p:cNvSpPr>
              <a:spLocks noChangeArrowheads="1"/>
            </p:cNvSpPr>
            <p:nvPr/>
          </p:nvSpPr>
          <p:spPr bwMode="auto">
            <a:xfrm>
              <a:off x="2380" y="184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48" name="Rectangle 47"/>
            <p:cNvSpPr>
              <a:spLocks noChangeArrowheads="1"/>
            </p:cNvSpPr>
            <p:nvPr/>
          </p:nvSpPr>
          <p:spPr bwMode="auto">
            <a:xfrm>
              <a:off x="2698" y="184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49" name="Rectangle 48"/>
            <p:cNvSpPr>
              <a:spLocks noChangeArrowheads="1"/>
            </p:cNvSpPr>
            <p:nvPr/>
          </p:nvSpPr>
          <p:spPr bwMode="auto">
            <a:xfrm>
              <a:off x="3016" y="184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50" name="Rectangle 49"/>
            <p:cNvSpPr>
              <a:spLocks noChangeArrowheads="1"/>
            </p:cNvSpPr>
            <p:nvPr/>
          </p:nvSpPr>
          <p:spPr bwMode="auto">
            <a:xfrm>
              <a:off x="3333" y="184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grpSp>
        <p:nvGrpSpPr>
          <p:cNvPr id="6" name="Group 50"/>
          <p:cNvGrpSpPr>
            <a:grpSpLocks/>
          </p:cNvGrpSpPr>
          <p:nvPr/>
        </p:nvGrpSpPr>
        <p:grpSpPr bwMode="auto">
          <a:xfrm>
            <a:off x="755650" y="3429000"/>
            <a:ext cx="5040313" cy="503238"/>
            <a:chOff x="476" y="2160"/>
            <a:chExt cx="3175" cy="317"/>
          </a:xfrm>
        </p:grpSpPr>
        <p:sp>
          <p:nvSpPr>
            <p:cNvPr id="23631" name="Rectangle 51"/>
            <p:cNvSpPr>
              <a:spLocks noChangeArrowheads="1"/>
            </p:cNvSpPr>
            <p:nvPr/>
          </p:nvSpPr>
          <p:spPr bwMode="auto">
            <a:xfrm>
              <a:off x="476" y="2160"/>
              <a:ext cx="318" cy="31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32" name="Rectangle 52"/>
            <p:cNvSpPr>
              <a:spLocks noChangeArrowheads="1"/>
            </p:cNvSpPr>
            <p:nvPr/>
          </p:nvSpPr>
          <p:spPr bwMode="auto">
            <a:xfrm>
              <a:off x="793" y="216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33" name="Rectangle 53"/>
            <p:cNvSpPr>
              <a:spLocks noChangeArrowheads="1"/>
            </p:cNvSpPr>
            <p:nvPr/>
          </p:nvSpPr>
          <p:spPr bwMode="auto">
            <a:xfrm>
              <a:off x="1111" y="216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34" name="Rectangle 54"/>
            <p:cNvSpPr>
              <a:spLocks noChangeArrowheads="1"/>
            </p:cNvSpPr>
            <p:nvPr/>
          </p:nvSpPr>
          <p:spPr bwMode="auto">
            <a:xfrm>
              <a:off x="1428" y="216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35" name="Rectangle 55"/>
            <p:cNvSpPr>
              <a:spLocks noChangeArrowheads="1"/>
            </p:cNvSpPr>
            <p:nvPr/>
          </p:nvSpPr>
          <p:spPr bwMode="auto">
            <a:xfrm>
              <a:off x="1745" y="216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36" name="Rectangle 56"/>
            <p:cNvSpPr>
              <a:spLocks noChangeArrowheads="1"/>
            </p:cNvSpPr>
            <p:nvPr/>
          </p:nvSpPr>
          <p:spPr bwMode="auto">
            <a:xfrm>
              <a:off x="2063" y="216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37" name="Rectangle 57"/>
            <p:cNvSpPr>
              <a:spLocks noChangeArrowheads="1"/>
            </p:cNvSpPr>
            <p:nvPr/>
          </p:nvSpPr>
          <p:spPr bwMode="auto">
            <a:xfrm>
              <a:off x="2380" y="216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38" name="Rectangle 58"/>
            <p:cNvSpPr>
              <a:spLocks noChangeArrowheads="1"/>
            </p:cNvSpPr>
            <p:nvPr/>
          </p:nvSpPr>
          <p:spPr bwMode="auto">
            <a:xfrm>
              <a:off x="2698" y="216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39" name="Rectangle 59"/>
            <p:cNvSpPr>
              <a:spLocks noChangeArrowheads="1"/>
            </p:cNvSpPr>
            <p:nvPr/>
          </p:nvSpPr>
          <p:spPr bwMode="auto">
            <a:xfrm>
              <a:off x="3016" y="216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40" name="Rectangle 60"/>
            <p:cNvSpPr>
              <a:spLocks noChangeArrowheads="1"/>
            </p:cNvSpPr>
            <p:nvPr/>
          </p:nvSpPr>
          <p:spPr bwMode="auto">
            <a:xfrm>
              <a:off x="3333" y="216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754063" y="3933825"/>
            <a:ext cx="5040312" cy="503238"/>
            <a:chOff x="475" y="2478"/>
            <a:chExt cx="3175" cy="317"/>
          </a:xfrm>
        </p:grpSpPr>
        <p:sp>
          <p:nvSpPr>
            <p:cNvPr id="23621" name="Rectangle 62"/>
            <p:cNvSpPr>
              <a:spLocks noChangeArrowheads="1"/>
            </p:cNvSpPr>
            <p:nvPr/>
          </p:nvSpPr>
          <p:spPr bwMode="auto">
            <a:xfrm>
              <a:off x="475" y="2478"/>
              <a:ext cx="318" cy="31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22" name="Rectangle 63"/>
            <p:cNvSpPr>
              <a:spLocks noChangeArrowheads="1"/>
            </p:cNvSpPr>
            <p:nvPr/>
          </p:nvSpPr>
          <p:spPr bwMode="auto">
            <a:xfrm>
              <a:off x="792" y="2478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23" name="Rectangle 64"/>
            <p:cNvSpPr>
              <a:spLocks noChangeArrowheads="1"/>
            </p:cNvSpPr>
            <p:nvPr/>
          </p:nvSpPr>
          <p:spPr bwMode="auto">
            <a:xfrm>
              <a:off x="1110" y="2478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24" name="Rectangle 65"/>
            <p:cNvSpPr>
              <a:spLocks noChangeArrowheads="1"/>
            </p:cNvSpPr>
            <p:nvPr/>
          </p:nvSpPr>
          <p:spPr bwMode="auto">
            <a:xfrm>
              <a:off x="1427" y="2478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25" name="Rectangle 66"/>
            <p:cNvSpPr>
              <a:spLocks noChangeArrowheads="1"/>
            </p:cNvSpPr>
            <p:nvPr/>
          </p:nvSpPr>
          <p:spPr bwMode="auto">
            <a:xfrm>
              <a:off x="1744" y="2478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26" name="Rectangle 67"/>
            <p:cNvSpPr>
              <a:spLocks noChangeArrowheads="1"/>
            </p:cNvSpPr>
            <p:nvPr/>
          </p:nvSpPr>
          <p:spPr bwMode="auto">
            <a:xfrm>
              <a:off x="2062" y="2478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27" name="Rectangle 68"/>
            <p:cNvSpPr>
              <a:spLocks noChangeArrowheads="1"/>
            </p:cNvSpPr>
            <p:nvPr/>
          </p:nvSpPr>
          <p:spPr bwMode="auto">
            <a:xfrm>
              <a:off x="2379" y="2478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28" name="Rectangle 69"/>
            <p:cNvSpPr>
              <a:spLocks noChangeArrowheads="1"/>
            </p:cNvSpPr>
            <p:nvPr/>
          </p:nvSpPr>
          <p:spPr bwMode="auto">
            <a:xfrm>
              <a:off x="2697" y="2478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29" name="Rectangle 70"/>
            <p:cNvSpPr>
              <a:spLocks noChangeArrowheads="1"/>
            </p:cNvSpPr>
            <p:nvPr/>
          </p:nvSpPr>
          <p:spPr bwMode="auto">
            <a:xfrm>
              <a:off x="3015" y="2478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30" name="Rectangle 71"/>
            <p:cNvSpPr>
              <a:spLocks noChangeArrowheads="1"/>
            </p:cNvSpPr>
            <p:nvPr/>
          </p:nvSpPr>
          <p:spPr bwMode="auto">
            <a:xfrm>
              <a:off x="3332" y="2478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grpSp>
        <p:nvGrpSpPr>
          <p:cNvPr id="8" name="Group 72"/>
          <p:cNvGrpSpPr>
            <a:grpSpLocks/>
          </p:cNvGrpSpPr>
          <p:nvPr/>
        </p:nvGrpSpPr>
        <p:grpSpPr bwMode="auto">
          <a:xfrm>
            <a:off x="754063" y="4437063"/>
            <a:ext cx="5040312" cy="503237"/>
            <a:chOff x="475" y="2795"/>
            <a:chExt cx="3175" cy="317"/>
          </a:xfrm>
        </p:grpSpPr>
        <p:sp>
          <p:nvSpPr>
            <p:cNvPr id="23611" name="Rectangle 73"/>
            <p:cNvSpPr>
              <a:spLocks noChangeArrowheads="1"/>
            </p:cNvSpPr>
            <p:nvPr/>
          </p:nvSpPr>
          <p:spPr bwMode="auto">
            <a:xfrm>
              <a:off x="475" y="2795"/>
              <a:ext cx="318" cy="31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12" name="Rectangle 74"/>
            <p:cNvSpPr>
              <a:spLocks noChangeArrowheads="1"/>
            </p:cNvSpPr>
            <p:nvPr/>
          </p:nvSpPr>
          <p:spPr bwMode="auto">
            <a:xfrm>
              <a:off x="792" y="279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13" name="Rectangle 75"/>
            <p:cNvSpPr>
              <a:spLocks noChangeArrowheads="1"/>
            </p:cNvSpPr>
            <p:nvPr/>
          </p:nvSpPr>
          <p:spPr bwMode="auto">
            <a:xfrm>
              <a:off x="1110" y="279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14" name="Rectangle 76"/>
            <p:cNvSpPr>
              <a:spLocks noChangeArrowheads="1"/>
            </p:cNvSpPr>
            <p:nvPr/>
          </p:nvSpPr>
          <p:spPr bwMode="auto">
            <a:xfrm>
              <a:off x="1427" y="279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15" name="Rectangle 77"/>
            <p:cNvSpPr>
              <a:spLocks noChangeArrowheads="1"/>
            </p:cNvSpPr>
            <p:nvPr/>
          </p:nvSpPr>
          <p:spPr bwMode="auto">
            <a:xfrm>
              <a:off x="1744" y="279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16" name="Rectangle 78"/>
            <p:cNvSpPr>
              <a:spLocks noChangeArrowheads="1"/>
            </p:cNvSpPr>
            <p:nvPr/>
          </p:nvSpPr>
          <p:spPr bwMode="auto">
            <a:xfrm>
              <a:off x="2062" y="279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17" name="Rectangle 79"/>
            <p:cNvSpPr>
              <a:spLocks noChangeArrowheads="1"/>
            </p:cNvSpPr>
            <p:nvPr/>
          </p:nvSpPr>
          <p:spPr bwMode="auto">
            <a:xfrm>
              <a:off x="2379" y="279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18" name="Rectangle 80"/>
            <p:cNvSpPr>
              <a:spLocks noChangeArrowheads="1"/>
            </p:cNvSpPr>
            <p:nvPr/>
          </p:nvSpPr>
          <p:spPr bwMode="auto">
            <a:xfrm>
              <a:off x="2697" y="279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19" name="Rectangle 81"/>
            <p:cNvSpPr>
              <a:spLocks noChangeArrowheads="1"/>
            </p:cNvSpPr>
            <p:nvPr/>
          </p:nvSpPr>
          <p:spPr bwMode="auto">
            <a:xfrm>
              <a:off x="3015" y="279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20" name="Rectangle 82"/>
            <p:cNvSpPr>
              <a:spLocks noChangeArrowheads="1"/>
            </p:cNvSpPr>
            <p:nvPr/>
          </p:nvSpPr>
          <p:spPr bwMode="auto">
            <a:xfrm>
              <a:off x="3332" y="2795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grpSp>
        <p:nvGrpSpPr>
          <p:cNvPr id="9" name="Group 83"/>
          <p:cNvGrpSpPr>
            <a:grpSpLocks/>
          </p:cNvGrpSpPr>
          <p:nvPr/>
        </p:nvGrpSpPr>
        <p:grpSpPr bwMode="auto">
          <a:xfrm>
            <a:off x="758825" y="4940300"/>
            <a:ext cx="5040313" cy="503238"/>
            <a:chOff x="478" y="3112"/>
            <a:chExt cx="3175" cy="317"/>
          </a:xfrm>
        </p:grpSpPr>
        <p:sp>
          <p:nvSpPr>
            <p:cNvPr id="23601" name="Rectangle 84"/>
            <p:cNvSpPr>
              <a:spLocks noChangeArrowheads="1"/>
            </p:cNvSpPr>
            <p:nvPr/>
          </p:nvSpPr>
          <p:spPr bwMode="auto">
            <a:xfrm>
              <a:off x="478" y="3112"/>
              <a:ext cx="318" cy="31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02" name="Rectangle 85"/>
            <p:cNvSpPr>
              <a:spLocks noChangeArrowheads="1"/>
            </p:cNvSpPr>
            <p:nvPr/>
          </p:nvSpPr>
          <p:spPr bwMode="auto">
            <a:xfrm>
              <a:off x="795" y="311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03" name="Rectangle 86"/>
            <p:cNvSpPr>
              <a:spLocks noChangeArrowheads="1"/>
            </p:cNvSpPr>
            <p:nvPr/>
          </p:nvSpPr>
          <p:spPr bwMode="auto">
            <a:xfrm>
              <a:off x="1113" y="311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04" name="Rectangle 87"/>
            <p:cNvSpPr>
              <a:spLocks noChangeArrowheads="1"/>
            </p:cNvSpPr>
            <p:nvPr/>
          </p:nvSpPr>
          <p:spPr bwMode="auto">
            <a:xfrm>
              <a:off x="1430" y="311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05" name="Rectangle 88"/>
            <p:cNvSpPr>
              <a:spLocks noChangeArrowheads="1"/>
            </p:cNvSpPr>
            <p:nvPr/>
          </p:nvSpPr>
          <p:spPr bwMode="auto">
            <a:xfrm>
              <a:off x="1747" y="311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06" name="Rectangle 89"/>
            <p:cNvSpPr>
              <a:spLocks noChangeArrowheads="1"/>
            </p:cNvSpPr>
            <p:nvPr/>
          </p:nvSpPr>
          <p:spPr bwMode="auto">
            <a:xfrm>
              <a:off x="2065" y="311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07" name="Rectangle 90"/>
            <p:cNvSpPr>
              <a:spLocks noChangeArrowheads="1"/>
            </p:cNvSpPr>
            <p:nvPr/>
          </p:nvSpPr>
          <p:spPr bwMode="auto">
            <a:xfrm>
              <a:off x="2382" y="311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08" name="Rectangle 91"/>
            <p:cNvSpPr>
              <a:spLocks noChangeArrowheads="1"/>
            </p:cNvSpPr>
            <p:nvPr/>
          </p:nvSpPr>
          <p:spPr bwMode="auto">
            <a:xfrm>
              <a:off x="2700" y="311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09" name="Rectangle 92"/>
            <p:cNvSpPr>
              <a:spLocks noChangeArrowheads="1"/>
            </p:cNvSpPr>
            <p:nvPr/>
          </p:nvSpPr>
          <p:spPr bwMode="auto">
            <a:xfrm>
              <a:off x="3018" y="311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10" name="Rectangle 93"/>
            <p:cNvSpPr>
              <a:spLocks noChangeArrowheads="1"/>
            </p:cNvSpPr>
            <p:nvPr/>
          </p:nvSpPr>
          <p:spPr bwMode="auto">
            <a:xfrm>
              <a:off x="3335" y="3112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grpSp>
        <p:nvGrpSpPr>
          <p:cNvPr id="10" name="Group 94"/>
          <p:cNvGrpSpPr>
            <a:grpSpLocks/>
          </p:cNvGrpSpPr>
          <p:nvPr/>
        </p:nvGrpSpPr>
        <p:grpSpPr bwMode="auto">
          <a:xfrm>
            <a:off x="757238" y="5445125"/>
            <a:ext cx="5040312" cy="503238"/>
            <a:chOff x="477" y="3430"/>
            <a:chExt cx="3175" cy="317"/>
          </a:xfrm>
        </p:grpSpPr>
        <p:sp>
          <p:nvSpPr>
            <p:cNvPr id="23591" name="Rectangle 95"/>
            <p:cNvSpPr>
              <a:spLocks noChangeArrowheads="1"/>
            </p:cNvSpPr>
            <p:nvPr/>
          </p:nvSpPr>
          <p:spPr bwMode="auto">
            <a:xfrm>
              <a:off x="477" y="3430"/>
              <a:ext cx="318" cy="31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92" name="Rectangle 96"/>
            <p:cNvSpPr>
              <a:spLocks noChangeArrowheads="1"/>
            </p:cNvSpPr>
            <p:nvPr/>
          </p:nvSpPr>
          <p:spPr bwMode="auto">
            <a:xfrm>
              <a:off x="794" y="343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93" name="Rectangle 97"/>
            <p:cNvSpPr>
              <a:spLocks noChangeArrowheads="1"/>
            </p:cNvSpPr>
            <p:nvPr/>
          </p:nvSpPr>
          <p:spPr bwMode="auto">
            <a:xfrm>
              <a:off x="1112" y="343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94" name="Rectangle 98"/>
            <p:cNvSpPr>
              <a:spLocks noChangeArrowheads="1"/>
            </p:cNvSpPr>
            <p:nvPr/>
          </p:nvSpPr>
          <p:spPr bwMode="auto">
            <a:xfrm>
              <a:off x="1429" y="343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95" name="Rectangle 99"/>
            <p:cNvSpPr>
              <a:spLocks noChangeArrowheads="1"/>
            </p:cNvSpPr>
            <p:nvPr/>
          </p:nvSpPr>
          <p:spPr bwMode="auto">
            <a:xfrm>
              <a:off x="1746" y="343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96" name="Rectangle 100"/>
            <p:cNvSpPr>
              <a:spLocks noChangeArrowheads="1"/>
            </p:cNvSpPr>
            <p:nvPr/>
          </p:nvSpPr>
          <p:spPr bwMode="auto">
            <a:xfrm>
              <a:off x="2064" y="343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97" name="Rectangle 101"/>
            <p:cNvSpPr>
              <a:spLocks noChangeArrowheads="1"/>
            </p:cNvSpPr>
            <p:nvPr/>
          </p:nvSpPr>
          <p:spPr bwMode="auto">
            <a:xfrm>
              <a:off x="2381" y="343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98" name="Rectangle 102"/>
            <p:cNvSpPr>
              <a:spLocks noChangeArrowheads="1"/>
            </p:cNvSpPr>
            <p:nvPr/>
          </p:nvSpPr>
          <p:spPr bwMode="auto">
            <a:xfrm>
              <a:off x="2699" y="343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99" name="Rectangle 103"/>
            <p:cNvSpPr>
              <a:spLocks noChangeArrowheads="1"/>
            </p:cNvSpPr>
            <p:nvPr/>
          </p:nvSpPr>
          <p:spPr bwMode="auto">
            <a:xfrm>
              <a:off x="3017" y="343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600" name="Rectangle 104"/>
            <p:cNvSpPr>
              <a:spLocks noChangeArrowheads="1"/>
            </p:cNvSpPr>
            <p:nvPr/>
          </p:nvSpPr>
          <p:spPr bwMode="auto">
            <a:xfrm>
              <a:off x="3334" y="3430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grpSp>
        <p:nvGrpSpPr>
          <p:cNvPr id="11" name="Group 105"/>
          <p:cNvGrpSpPr>
            <a:grpSpLocks/>
          </p:cNvGrpSpPr>
          <p:nvPr/>
        </p:nvGrpSpPr>
        <p:grpSpPr bwMode="auto">
          <a:xfrm>
            <a:off x="757238" y="5948363"/>
            <a:ext cx="5040312" cy="503237"/>
            <a:chOff x="477" y="3747"/>
            <a:chExt cx="3175" cy="317"/>
          </a:xfrm>
        </p:grpSpPr>
        <p:sp>
          <p:nvSpPr>
            <p:cNvPr id="23581" name="Rectangle 106"/>
            <p:cNvSpPr>
              <a:spLocks noChangeArrowheads="1"/>
            </p:cNvSpPr>
            <p:nvPr/>
          </p:nvSpPr>
          <p:spPr bwMode="auto">
            <a:xfrm>
              <a:off x="477" y="3747"/>
              <a:ext cx="318" cy="317"/>
            </a:xfrm>
            <a:prstGeom prst="rect">
              <a:avLst/>
            </a:prstGeom>
            <a:solidFill>
              <a:schemeClr val="bg1"/>
            </a:solidFill>
            <a:ln w="25400" algn="ctr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82" name="Rectangle 107"/>
            <p:cNvSpPr>
              <a:spLocks noChangeArrowheads="1"/>
            </p:cNvSpPr>
            <p:nvPr/>
          </p:nvSpPr>
          <p:spPr bwMode="auto">
            <a:xfrm>
              <a:off x="794" y="374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83" name="Rectangle 108"/>
            <p:cNvSpPr>
              <a:spLocks noChangeArrowheads="1"/>
            </p:cNvSpPr>
            <p:nvPr/>
          </p:nvSpPr>
          <p:spPr bwMode="auto">
            <a:xfrm>
              <a:off x="1112" y="374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84" name="Rectangle 109"/>
            <p:cNvSpPr>
              <a:spLocks noChangeArrowheads="1"/>
            </p:cNvSpPr>
            <p:nvPr/>
          </p:nvSpPr>
          <p:spPr bwMode="auto">
            <a:xfrm>
              <a:off x="1429" y="374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85" name="Rectangle 110"/>
            <p:cNvSpPr>
              <a:spLocks noChangeArrowheads="1"/>
            </p:cNvSpPr>
            <p:nvPr/>
          </p:nvSpPr>
          <p:spPr bwMode="auto">
            <a:xfrm>
              <a:off x="1746" y="374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86" name="Rectangle 111"/>
            <p:cNvSpPr>
              <a:spLocks noChangeArrowheads="1"/>
            </p:cNvSpPr>
            <p:nvPr/>
          </p:nvSpPr>
          <p:spPr bwMode="auto">
            <a:xfrm>
              <a:off x="2064" y="374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87" name="Rectangle 112"/>
            <p:cNvSpPr>
              <a:spLocks noChangeArrowheads="1"/>
            </p:cNvSpPr>
            <p:nvPr/>
          </p:nvSpPr>
          <p:spPr bwMode="auto">
            <a:xfrm>
              <a:off x="2381" y="374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88" name="Rectangle 113"/>
            <p:cNvSpPr>
              <a:spLocks noChangeArrowheads="1"/>
            </p:cNvSpPr>
            <p:nvPr/>
          </p:nvSpPr>
          <p:spPr bwMode="auto">
            <a:xfrm>
              <a:off x="2699" y="374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89" name="Rectangle 114"/>
            <p:cNvSpPr>
              <a:spLocks noChangeArrowheads="1"/>
            </p:cNvSpPr>
            <p:nvPr/>
          </p:nvSpPr>
          <p:spPr bwMode="auto">
            <a:xfrm>
              <a:off x="3017" y="374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3590" name="Rectangle 115"/>
            <p:cNvSpPr>
              <a:spLocks noChangeArrowheads="1"/>
            </p:cNvSpPr>
            <p:nvPr/>
          </p:nvSpPr>
          <p:spPr bwMode="auto">
            <a:xfrm>
              <a:off x="3334" y="3747"/>
              <a:ext cx="318" cy="317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sp>
        <p:nvSpPr>
          <p:cNvPr id="11380" name="Line 116"/>
          <p:cNvSpPr>
            <a:spLocks noChangeShapeType="1"/>
          </p:cNvSpPr>
          <p:nvPr/>
        </p:nvSpPr>
        <p:spPr bwMode="auto">
          <a:xfrm flipH="1">
            <a:off x="969963" y="1052513"/>
            <a:ext cx="73025" cy="576262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381" name="Text Box 117"/>
          <p:cNvSpPr txBox="1">
            <a:spLocks noChangeArrowheads="1"/>
          </p:cNvSpPr>
          <p:nvPr/>
        </p:nvSpPr>
        <p:spPr bwMode="auto">
          <a:xfrm>
            <a:off x="215900" y="739775"/>
            <a:ext cx="1908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0.01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平方米</a:t>
            </a:r>
          </a:p>
        </p:txBody>
      </p:sp>
      <p:pic>
        <p:nvPicPr>
          <p:cNvPr id="11382" name="Picture 118" descr="200601181258014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3095625"/>
            <a:ext cx="5040313" cy="348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383" name="AutoShape 119"/>
          <p:cNvSpPr>
            <a:spLocks noChangeArrowheads="1"/>
          </p:cNvSpPr>
          <p:nvPr/>
        </p:nvSpPr>
        <p:spPr bwMode="auto">
          <a:xfrm>
            <a:off x="6084888" y="1125538"/>
            <a:ext cx="2735262" cy="1871662"/>
          </a:xfrm>
          <a:prstGeom prst="wedgeRectCallout">
            <a:avLst>
              <a:gd name="adj1" fmla="val -5602"/>
              <a:gd name="adj2" fmla="val 87829"/>
            </a:avLst>
          </a:prstGeom>
          <a:solidFill>
            <a:schemeClr val="bg1"/>
          </a:solidFill>
          <a:ln w="9525">
            <a:solidFill>
              <a:srgbClr val="3333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>
                <a:latin typeface="华文新魏"/>
                <a:ea typeface="华文新魏"/>
                <a:cs typeface="华文新魏"/>
              </a:rPr>
              <a:t>把</a:t>
            </a:r>
            <a:r>
              <a:rPr lang="en-US" altLang="zh-CN" sz="2800">
                <a:solidFill>
                  <a:srgbClr val="6666FF"/>
                </a:solidFill>
                <a:latin typeface="华文新魏"/>
                <a:ea typeface="华文新魏"/>
                <a:cs typeface="华文新魏"/>
              </a:rPr>
              <a:t>0.01</a:t>
            </a:r>
            <a:r>
              <a:rPr lang="zh-CN" altLang="en-US" sz="2800">
                <a:latin typeface="华文新魏"/>
                <a:ea typeface="华文新魏"/>
                <a:cs typeface="华文新魏"/>
              </a:rPr>
              <a:t>平方米扩大到它的</a:t>
            </a:r>
            <a:r>
              <a:rPr lang="en-US" altLang="zh-CN" sz="2800">
                <a:solidFill>
                  <a:srgbClr val="FF0066"/>
                </a:solidFill>
                <a:latin typeface="华文新魏"/>
                <a:ea typeface="华文新魏"/>
                <a:cs typeface="华文新魏"/>
              </a:rPr>
              <a:t>10</a:t>
            </a:r>
            <a:r>
              <a:rPr lang="zh-CN" altLang="en-US" sz="2800">
                <a:solidFill>
                  <a:srgbClr val="FF0066"/>
                </a:solidFill>
                <a:latin typeface="华文新魏"/>
                <a:ea typeface="华文新魏"/>
                <a:cs typeface="华文新魏"/>
              </a:rPr>
              <a:t>倍</a:t>
            </a:r>
            <a:r>
              <a:rPr lang="zh-CN" altLang="en-US" sz="2800">
                <a:latin typeface="华文新魏"/>
                <a:ea typeface="华文新魏"/>
                <a:cs typeface="华文新魏"/>
              </a:rPr>
              <a:t>、</a:t>
            </a:r>
            <a:r>
              <a:rPr lang="en-US" altLang="zh-CN" sz="2800">
                <a:solidFill>
                  <a:srgbClr val="FF0066"/>
                </a:solidFill>
                <a:latin typeface="华文新魏"/>
                <a:ea typeface="华文新魏"/>
                <a:cs typeface="华文新魏"/>
              </a:rPr>
              <a:t>100</a:t>
            </a:r>
            <a:r>
              <a:rPr lang="zh-CN" altLang="en-US" sz="2800">
                <a:solidFill>
                  <a:srgbClr val="FF0066"/>
                </a:solidFill>
                <a:latin typeface="华文新魏"/>
                <a:ea typeface="华文新魏"/>
                <a:cs typeface="华文新魏"/>
              </a:rPr>
              <a:t>倍</a:t>
            </a:r>
            <a:r>
              <a:rPr lang="zh-CN" altLang="en-US" sz="2800">
                <a:latin typeface="华文新魏"/>
                <a:ea typeface="华文新魏"/>
                <a:cs typeface="华文新魏"/>
              </a:rPr>
              <a:t>、</a:t>
            </a:r>
            <a:r>
              <a:rPr lang="en-US" altLang="zh-CN" sz="2800">
                <a:solidFill>
                  <a:srgbClr val="FF0066"/>
                </a:solidFill>
                <a:latin typeface="华文新魏"/>
                <a:ea typeface="华文新魏"/>
                <a:cs typeface="华文新魏"/>
              </a:rPr>
              <a:t>1000</a:t>
            </a:r>
            <a:r>
              <a:rPr lang="zh-CN" altLang="en-US" sz="2800">
                <a:solidFill>
                  <a:srgbClr val="FF0066"/>
                </a:solidFill>
                <a:latin typeface="华文新魏"/>
                <a:ea typeface="华文新魏"/>
                <a:cs typeface="华文新魏"/>
              </a:rPr>
              <a:t>倍</a:t>
            </a:r>
            <a:r>
              <a:rPr lang="zh-CN" altLang="en-US" sz="2800">
                <a:latin typeface="华文新魏"/>
                <a:ea typeface="华文新魏"/>
                <a:cs typeface="华文新魏"/>
              </a:rPr>
              <a:t>，各是多少？</a:t>
            </a:r>
          </a:p>
        </p:txBody>
      </p:sp>
      <p:sp>
        <p:nvSpPr>
          <p:cNvPr id="11384" name="AutoShape 120"/>
          <p:cNvSpPr>
            <a:spLocks/>
          </p:cNvSpPr>
          <p:nvPr/>
        </p:nvSpPr>
        <p:spPr bwMode="auto">
          <a:xfrm rot="5400000">
            <a:off x="3168650" y="-1216025"/>
            <a:ext cx="215900" cy="5041900"/>
          </a:xfrm>
          <a:prstGeom prst="leftBrace">
            <a:avLst>
              <a:gd name="adj1" fmla="val 194608"/>
              <a:gd name="adj2" fmla="val 50000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1385" name="Text Box 121"/>
          <p:cNvSpPr txBox="1">
            <a:spLocks noChangeArrowheads="1"/>
          </p:cNvSpPr>
          <p:nvPr/>
        </p:nvSpPr>
        <p:spPr bwMode="auto">
          <a:xfrm>
            <a:off x="2519363" y="765175"/>
            <a:ext cx="1908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0.1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平方米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3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7" dur="500"/>
                                        <p:tgtEl>
                                          <p:spTgt spid="1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1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6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6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0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4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8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11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"/>
                            </p:stCondLst>
                            <p:childTnLst>
                              <p:par>
                                <p:cTn id="10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500"/>
                            </p:stCondLst>
                            <p:childTnLst>
                              <p:par>
                                <p:cTn id="11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1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 animBg="1"/>
      <p:bldP spid="11278" grpId="0" animBg="1"/>
      <p:bldP spid="11279" grpId="0" animBg="1"/>
      <p:bldP spid="11280" grpId="0" animBg="1"/>
      <p:bldP spid="11380" grpId="0" animBg="1"/>
      <p:bldP spid="11381" grpId="0"/>
      <p:bldP spid="11383" grpId="0" animBg="1"/>
      <p:bldP spid="11384" grpId="0" animBg="1"/>
      <p:bldP spid="1138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2"/>
          <p:cNvGrpSpPr>
            <a:grpSpLocks/>
          </p:cNvGrpSpPr>
          <p:nvPr/>
        </p:nvGrpSpPr>
        <p:grpSpPr bwMode="auto">
          <a:xfrm>
            <a:off x="7991475" y="6569075"/>
            <a:ext cx="1152525" cy="288925"/>
            <a:chOff x="476" y="73"/>
            <a:chExt cx="726" cy="182"/>
          </a:xfrm>
        </p:grpSpPr>
        <p:sp>
          <p:nvSpPr>
            <p:cNvPr id="24594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4595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sp>
        <p:nvSpPr>
          <p:cNvPr id="24578" name="Rectangle 5"/>
          <p:cNvSpPr>
            <a:spLocks noChangeArrowheads="1"/>
          </p:cNvSpPr>
          <p:nvPr/>
        </p:nvSpPr>
        <p:spPr bwMode="auto">
          <a:xfrm>
            <a:off x="684213" y="476250"/>
            <a:ext cx="8459787" cy="144463"/>
          </a:xfrm>
          <a:prstGeom prst="rect">
            <a:avLst/>
          </a:prstGeom>
          <a:solidFill>
            <a:srgbClr val="D79A1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pic>
        <p:nvPicPr>
          <p:cNvPr id="24579" name="Picture 6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620713"/>
            <a:ext cx="8785225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5" name="Text Box 7"/>
          <p:cNvSpPr txBox="1">
            <a:spLocks noChangeArrowheads="1"/>
          </p:cNvSpPr>
          <p:nvPr/>
        </p:nvSpPr>
        <p:spPr bwMode="auto">
          <a:xfrm>
            <a:off x="1979613" y="2139950"/>
            <a:ext cx="34051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0.01×10 = 0.1</a:t>
            </a: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201863" y="2743200"/>
            <a:ext cx="1793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0.1×10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4073525" y="2787650"/>
            <a:ext cx="8747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= 1</a:t>
            </a:r>
          </a:p>
        </p:txBody>
      </p:sp>
      <p:sp>
        <p:nvSpPr>
          <p:cNvPr id="12298" name="Freeform 10"/>
          <p:cNvSpPr>
            <a:spLocks/>
          </p:cNvSpPr>
          <p:nvPr/>
        </p:nvSpPr>
        <p:spPr bwMode="auto">
          <a:xfrm>
            <a:off x="2339975" y="2643188"/>
            <a:ext cx="431800" cy="144462"/>
          </a:xfrm>
          <a:custGeom>
            <a:avLst/>
            <a:gdLst>
              <a:gd name="T0" fmla="*/ 0 w 272"/>
              <a:gd name="T1" fmla="*/ 0 h 91"/>
              <a:gd name="T2" fmla="*/ 215900 w 272"/>
              <a:gd name="T3" fmla="*/ 144462 h 91"/>
              <a:gd name="T4" fmla="*/ 431800 w 272"/>
              <a:gd name="T5" fmla="*/ 0 h 91"/>
              <a:gd name="T6" fmla="*/ 0 60000 65536"/>
              <a:gd name="T7" fmla="*/ 0 60000 65536"/>
              <a:gd name="T8" fmla="*/ 0 60000 65536"/>
              <a:gd name="T9" fmla="*/ 0 w 272"/>
              <a:gd name="T10" fmla="*/ 0 h 91"/>
              <a:gd name="T11" fmla="*/ 272 w 272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9" name="Freeform 11"/>
          <p:cNvSpPr>
            <a:spLocks/>
          </p:cNvSpPr>
          <p:nvPr/>
        </p:nvSpPr>
        <p:spPr bwMode="auto">
          <a:xfrm>
            <a:off x="2633663" y="3273425"/>
            <a:ext cx="360362" cy="144463"/>
          </a:xfrm>
          <a:custGeom>
            <a:avLst/>
            <a:gdLst>
              <a:gd name="T0" fmla="*/ 0 w 272"/>
              <a:gd name="T1" fmla="*/ 0 h 91"/>
              <a:gd name="T2" fmla="*/ 180181 w 272"/>
              <a:gd name="T3" fmla="*/ 144463 h 91"/>
              <a:gd name="T4" fmla="*/ 360362 w 272"/>
              <a:gd name="T5" fmla="*/ 0 h 91"/>
              <a:gd name="T6" fmla="*/ 0 60000 65536"/>
              <a:gd name="T7" fmla="*/ 0 60000 65536"/>
              <a:gd name="T8" fmla="*/ 0 60000 65536"/>
              <a:gd name="T9" fmla="*/ 0 w 272"/>
              <a:gd name="T10" fmla="*/ 0 h 91"/>
              <a:gd name="T11" fmla="*/ 272 w 272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0" name="AutoShape 12"/>
          <p:cNvSpPr>
            <a:spLocks noChangeArrowheads="1"/>
          </p:cNvSpPr>
          <p:nvPr/>
        </p:nvSpPr>
        <p:spPr bwMode="auto">
          <a:xfrm>
            <a:off x="611188" y="3716338"/>
            <a:ext cx="6337300" cy="244951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>
              <a:latin typeface="Franklin Gothic Book"/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755650" y="382905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CC"/>
                </a:solidFill>
                <a:latin typeface="Franklin Gothic Book"/>
                <a:ea typeface="华文新魏"/>
                <a:cs typeface="华文新魏"/>
              </a:rPr>
              <a:t>数的扩大</a:t>
            </a: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684213" y="4292600"/>
            <a:ext cx="581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Franklin Gothic Book"/>
              </a:rPr>
              <a:t>一个数扩大</a:t>
            </a:r>
            <a:r>
              <a:rPr lang="en-US" altLang="zh-CN" sz="2400" b="1">
                <a:solidFill>
                  <a:srgbClr val="FF5050"/>
                </a:solidFill>
                <a:latin typeface="Franklin Gothic Book"/>
              </a:rPr>
              <a:t>10</a:t>
            </a:r>
            <a:r>
              <a:rPr lang="zh-CN" altLang="en-US" sz="2400" b="1">
                <a:latin typeface="Franklin Gothic Book"/>
              </a:rPr>
              <a:t>倍，小数点向右移动一位 ；</a:t>
            </a:r>
          </a:p>
        </p:txBody>
      </p:sp>
      <p:sp>
        <p:nvSpPr>
          <p:cNvPr id="12303" name="Text Box 15"/>
          <p:cNvSpPr txBox="1">
            <a:spLocks noChangeArrowheads="1"/>
          </p:cNvSpPr>
          <p:nvPr/>
        </p:nvSpPr>
        <p:spPr bwMode="auto">
          <a:xfrm>
            <a:off x="684213" y="4797425"/>
            <a:ext cx="5902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Franklin Gothic Book"/>
              </a:rPr>
              <a:t>一个数扩大</a:t>
            </a:r>
            <a:r>
              <a:rPr lang="en-US" altLang="zh-CN" sz="2400" b="1">
                <a:solidFill>
                  <a:srgbClr val="FF5050"/>
                </a:solidFill>
                <a:latin typeface="Franklin Gothic Book"/>
              </a:rPr>
              <a:t>100</a:t>
            </a:r>
            <a:r>
              <a:rPr lang="zh-CN" altLang="en-US" sz="2400" b="1">
                <a:latin typeface="Franklin Gothic Book"/>
              </a:rPr>
              <a:t>倍，小数点向右移动两位；</a:t>
            </a:r>
          </a:p>
        </p:txBody>
      </p:sp>
      <p:sp>
        <p:nvSpPr>
          <p:cNvPr id="12304" name="Text Box 16"/>
          <p:cNvSpPr txBox="1">
            <a:spLocks noChangeArrowheads="1"/>
          </p:cNvSpPr>
          <p:nvPr/>
        </p:nvSpPr>
        <p:spPr bwMode="auto">
          <a:xfrm>
            <a:off x="684213" y="5300663"/>
            <a:ext cx="6072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Franklin Gothic Book"/>
              </a:rPr>
              <a:t>一个数扩大</a:t>
            </a:r>
            <a:r>
              <a:rPr lang="en-US" altLang="zh-CN" sz="2400" b="1">
                <a:solidFill>
                  <a:srgbClr val="FF5050"/>
                </a:solidFill>
                <a:latin typeface="Franklin Gothic Book"/>
              </a:rPr>
              <a:t>1000</a:t>
            </a:r>
            <a:r>
              <a:rPr lang="zh-CN" altLang="en-US" sz="2400" b="1">
                <a:latin typeface="Franklin Gothic Book"/>
              </a:rPr>
              <a:t>倍，小数点向右移动三位；</a:t>
            </a:r>
          </a:p>
        </p:txBody>
      </p:sp>
      <p:sp>
        <p:nvSpPr>
          <p:cNvPr id="12305" name="Text Box 17"/>
          <p:cNvSpPr txBox="1">
            <a:spLocks noChangeArrowheads="1"/>
          </p:cNvSpPr>
          <p:nvPr/>
        </p:nvSpPr>
        <p:spPr bwMode="auto">
          <a:xfrm>
            <a:off x="900113" y="5805488"/>
            <a:ext cx="874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Franklin Gothic Book"/>
              </a:rPr>
              <a:t>‥‥‥</a:t>
            </a:r>
          </a:p>
        </p:txBody>
      </p:sp>
      <p:pic>
        <p:nvPicPr>
          <p:cNvPr id="12306" name="Picture 18" descr="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55650" y="765175"/>
            <a:ext cx="1281113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2" name="Picture 19" descr="200601181259306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2349500"/>
            <a:ext cx="5040312" cy="402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8" name="AutoShape 20"/>
          <p:cNvSpPr>
            <a:spLocks noChangeArrowheads="1"/>
          </p:cNvSpPr>
          <p:nvPr/>
        </p:nvSpPr>
        <p:spPr bwMode="auto">
          <a:xfrm>
            <a:off x="2268538" y="836613"/>
            <a:ext cx="3671887" cy="1008062"/>
          </a:xfrm>
          <a:prstGeom prst="wedgeRoundRectCallout">
            <a:avLst>
              <a:gd name="adj1" fmla="val -67509"/>
              <a:gd name="adj2" fmla="val -5120"/>
              <a:gd name="adj3" fmla="val 16667"/>
            </a:avLst>
          </a:prstGeom>
          <a:solidFill>
            <a:srgbClr val="CCFFCC"/>
          </a:solidFill>
          <a:ln w="9525">
            <a:solidFill>
              <a:srgbClr val="3333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2800" b="1">
                <a:latin typeface="Franklin Gothic Book"/>
              </a:rPr>
              <a:t>把</a:t>
            </a:r>
            <a:r>
              <a:rPr lang="en-US" altLang="zh-CN" sz="2800" b="1">
                <a:latin typeface="Franklin Gothic Book"/>
              </a:rPr>
              <a:t>0.01</a:t>
            </a:r>
            <a:r>
              <a:rPr lang="zh-CN" altLang="en-US" sz="2800" b="1">
                <a:latin typeface="Franklin Gothic Book"/>
              </a:rPr>
              <a:t>扩大</a:t>
            </a:r>
            <a:r>
              <a:rPr lang="en-US" altLang="zh-CN" sz="2800" b="1">
                <a:latin typeface="Franklin Gothic Book"/>
              </a:rPr>
              <a:t>10</a:t>
            </a:r>
            <a:r>
              <a:rPr lang="zh-CN" altLang="en-US" sz="2800" b="1">
                <a:latin typeface="Franklin Gothic Book"/>
              </a:rPr>
              <a:t>倍就是把它乘以</a:t>
            </a:r>
            <a:r>
              <a:rPr lang="en-US" altLang="zh-CN" sz="2800" b="1">
                <a:latin typeface="Franklin Gothic Book"/>
              </a:rPr>
              <a:t>10</a:t>
            </a:r>
            <a:r>
              <a:rPr lang="zh-CN" altLang="en-US" sz="2800" b="1">
                <a:latin typeface="Franklin Gothic Book"/>
              </a:rPr>
              <a:t>。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3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80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80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80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4" dur="8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5" dur="8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80"/>
                                        <p:tgtEl>
                                          <p:spTgt spid="123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80"/>
                            </p:stCondLst>
                            <p:childTnLst>
                              <p:par>
                                <p:cTn id="7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/>
      <p:bldP spid="12296" grpId="0"/>
      <p:bldP spid="12297" grpId="0"/>
      <p:bldP spid="12298" grpId="0" animBg="1"/>
      <p:bldP spid="12299" grpId="0" animBg="1"/>
      <p:bldP spid="12300" grpId="0" animBg="1"/>
      <p:bldP spid="12301" grpId="0"/>
      <p:bldP spid="12302" grpId="0"/>
      <p:bldP spid="12303" grpId="0"/>
      <p:bldP spid="12304" grpId="0"/>
      <p:bldP spid="12305" grpId="0"/>
      <p:bldP spid="1230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图片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619125"/>
            <a:ext cx="8785225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54063" y="1052513"/>
            <a:ext cx="5045075" cy="5038725"/>
            <a:chOff x="475" y="663"/>
            <a:chExt cx="3178" cy="3174"/>
          </a:xfrm>
        </p:grpSpPr>
        <p:grpSp>
          <p:nvGrpSpPr>
            <p:cNvPr id="25635" name="Group 4"/>
            <p:cNvGrpSpPr>
              <a:grpSpLocks/>
            </p:cNvGrpSpPr>
            <p:nvPr/>
          </p:nvGrpSpPr>
          <p:grpSpPr bwMode="auto">
            <a:xfrm>
              <a:off x="477" y="980"/>
              <a:ext cx="3175" cy="317"/>
              <a:chOff x="477" y="1207"/>
              <a:chExt cx="3175" cy="317"/>
            </a:xfrm>
          </p:grpSpPr>
          <p:sp>
            <p:nvSpPr>
              <p:cNvPr id="25735" name="Rectangle 5"/>
              <p:cNvSpPr>
                <a:spLocks noChangeArrowheads="1"/>
              </p:cNvSpPr>
              <p:nvPr/>
            </p:nvSpPr>
            <p:spPr bwMode="auto">
              <a:xfrm>
                <a:off x="477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36" name="Rectangle 6"/>
              <p:cNvSpPr>
                <a:spLocks noChangeArrowheads="1"/>
              </p:cNvSpPr>
              <p:nvPr/>
            </p:nvSpPr>
            <p:spPr bwMode="auto">
              <a:xfrm>
                <a:off x="794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37" name="Rectangle 7"/>
              <p:cNvSpPr>
                <a:spLocks noChangeArrowheads="1"/>
              </p:cNvSpPr>
              <p:nvPr/>
            </p:nvSpPr>
            <p:spPr bwMode="auto">
              <a:xfrm>
                <a:off x="1112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38" name="Rectangle 8"/>
              <p:cNvSpPr>
                <a:spLocks noChangeArrowheads="1"/>
              </p:cNvSpPr>
              <p:nvPr/>
            </p:nvSpPr>
            <p:spPr bwMode="auto">
              <a:xfrm>
                <a:off x="1429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39" name="Rectangle 9"/>
              <p:cNvSpPr>
                <a:spLocks noChangeArrowheads="1"/>
              </p:cNvSpPr>
              <p:nvPr/>
            </p:nvSpPr>
            <p:spPr bwMode="auto">
              <a:xfrm>
                <a:off x="1746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40" name="Rectangle 10"/>
              <p:cNvSpPr>
                <a:spLocks noChangeArrowheads="1"/>
              </p:cNvSpPr>
              <p:nvPr/>
            </p:nvSpPr>
            <p:spPr bwMode="auto">
              <a:xfrm>
                <a:off x="2064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41" name="Rectangle 11"/>
              <p:cNvSpPr>
                <a:spLocks noChangeArrowheads="1"/>
              </p:cNvSpPr>
              <p:nvPr/>
            </p:nvSpPr>
            <p:spPr bwMode="auto">
              <a:xfrm>
                <a:off x="2381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42" name="Rectangle 12"/>
              <p:cNvSpPr>
                <a:spLocks noChangeArrowheads="1"/>
              </p:cNvSpPr>
              <p:nvPr/>
            </p:nvSpPr>
            <p:spPr bwMode="auto">
              <a:xfrm>
                <a:off x="2699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43" name="Rectangle 13"/>
              <p:cNvSpPr>
                <a:spLocks noChangeArrowheads="1"/>
              </p:cNvSpPr>
              <p:nvPr/>
            </p:nvSpPr>
            <p:spPr bwMode="auto">
              <a:xfrm>
                <a:off x="3017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44" name="Rectangle 14"/>
              <p:cNvSpPr>
                <a:spLocks noChangeArrowheads="1"/>
              </p:cNvSpPr>
              <p:nvPr/>
            </p:nvSpPr>
            <p:spPr bwMode="auto">
              <a:xfrm>
                <a:off x="3334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</p:grpSp>
        <p:grpSp>
          <p:nvGrpSpPr>
            <p:cNvPr id="25636" name="Group 15"/>
            <p:cNvGrpSpPr>
              <a:grpSpLocks/>
            </p:cNvGrpSpPr>
            <p:nvPr/>
          </p:nvGrpSpPr>
          <p:grpSpPr bwMode="auto">
            <a:xfrm>
              <a:off x="476" y="1298"/>
              <a:ext cx="3175" cy="317"/>
              <a:chOff x="476" y="1525"/>
              <a:chExt cx="3175" cy="317"/>
            </a:xfrm>
          </p:grpSpPr>
          <p:sp>
            <p:nvSpPr>
              <p:cNvPr id="25725" name="Rectangle 16"/>
              <p:cNvSpPr>
                <a:spLocks noChangeArrowheads="1"/>
              </p:cNvSpPr>
              <p:nvPr/>
            </p:nvSpPr>
            <p:spPr bwMode="auto">
              <a:xfrm>
                <a:off x="476" y="152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26" name="Rectangle 17"/>
              <p:cNvSpPr>
                <a:spLocks noChangeArrowheads="1"/>
              </p:cNvSpPr>
              <p:nvPr/>
            </p:nvSpPr>
            <p:spPr bwMode="auto">
              <a:xfrm>
                <a:off x="793" y="152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27" name="Rectangle 18"/>
              <p:cNvSpPr>
                <a:spLocks noChangeArrowheads="1"/>
              </p:cNvSpPr>
              <p:nvPr/>
            </p:nvSpPr>
            <p:spPr bwMode="auto">
              <a:xfrm>
                <a:off x="1111" y="152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28" name="Rectangle 19"/>
              <p:cNvSpPr>
                <a:spLocks noChangeArrowheads="1"/>
              </p:cNvSpPr>
              <p:nvPr/>
            </p:nvSpPr>
            <p:spPr bwMode="auto">
              <a:xfrm>
                <a:off x="1428" y="152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29" name="Rectangle 20"/>
              <p:cNvSpPr>
                <a:spLocks noChangeArrowheads="1"/>
              </p:cNvSpPr>
              <p:nvPr/>
            </p:nvSpPr>
            <p:spPr bwMode="auto">
              <a:xfrm>
                <a:off x="1745" y="152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30" name="Rectangle 21"/>
              <p:cNvSpPr>
                <a:spLocks noChangeArrowheads="1"/>
              </p:cNvSpPr>
              <p:nvPr/>
            </p:nvSpPr>
            <p:spPr bwMode="auto">
              <a:xfrm>
                <a:off x="2063" y="152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31" name="Rectangle 22"/>
              <p:cNvSpPr>
                <a:spLocks noChangeArrowheads="1"/>
              </p:cNvSpPr>
              <p:nvPr/>
            </p:nvSpPr>
            <p:spPr bwMode="auto">
              <a:xfrm>
                <a:off x="2380" y="152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32" name="Rectangle 23"/>
              <p:cNvSpPr>
                <a:spLocks noChangeArrowheads="1"/>
              </p:cNvSpPr>
              <p:nvPr/>
            </p:nvSpPr>
            <p:spPr bwMode="auto">
              <a:xfrm>
                <a:off x="2698" y="152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33" name="Rectangle 24"/>
              <p:cNvSpPr>
                <a:spLocks noChangeArrowheads="1"/>
              </p:cNvSpPr>
              <p:nvPr/>
            </p:nvSpPr>
            <p:spPr bwMode="auto">
              <a:xfrm>
                <a:off x="3016" y="152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34" name="Rectangle 25"/>
              <p:cNvSpPr>
                <a:spLocks noChangeArrowheads="1"/>
              </p:cNvSpPr>
              <p:nvPr/>
            </p:nvSpPr>
            <p:spPr bwMode="auto">
              <a:xfrm>
                <a:off x="3333" y="152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</p:grpSp>
        <p:grpSp>
          <p:nvGrpSpPr>
            <p:cNvPr id="25637" name="Group 26"/>
            <p:cNvGrpSpPr>
              <a:grpSpLocks/>
            </p:cNvGrpSpPr>
            <p:nvPr/>
          </p:nvGrpSpPr>
          <p:grpSpPr bwMode="auto">
            <a:xfrm>
              <a:off x="476" y="1615"/>
              <a:ext cx="3175" cy="317"/>
              <a:chOff x="476" y="1842"/>
              <a:chExt cx="3175" cy="317"/>
            </a:xfrm>
          </p:grpSpPr>
          <p:sp>
            <p:nvSpPr>
              <p:cNvPr id="25715" name="Rectangle 27"/>
              <p:cNvSpPr>
                <a:spLocks noChangeArrowheads="1"/>
              </p:cNvSpPr>
              <p:nvPr/>
            </p:nvSpPr>
            <p:spPr bwMode="auto">
              <a:xfrm>
                <a:off x="476" y="184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16" name="Rectangle 28"/>
              <p:cNvSpPr>
                <a:spLocks noChangeArrowheads="1"/>
              </p:cNvSpPr>
              <p:nvPr/>
            </p:nvSpPr>
            <p:spPr bwMode="auto">
              <a:xfrm>
                <a:off x="793" y="184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17" name="Rectangle 29"/>
              <p:cNvSpPr>
                <a:spLocks noChangeArrowheads="1"/>
              </p:cNvSpPr>
              <p:nvPr/>
            </p:nvSpPr>
            <p:spPr bwMode="auto">
              <a:xfrm>
                <a:off x="1111" y="184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18" name="Rectangle 30"/>
              <p:cNvSpPr>
                <a:spLocks noChangeArrowheads="1"/>
              </p:cNvSpPr>
              <p:nvPr/>
            </p:nvSpPr>
            <p:spPr bwMode="auto">
              <a:xfrm>
                <a:off x="1428" y="184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19" name="Rectangle 31"/>
              <p:cNvSpPr>
                <a:spLocks noChangeArrowheads="1"/>
              </p:cNvSpPr>
              <p:nvPr/>
            </p:nvSpPr>
            <p:spPr bwMode="auto">
              <a:xfrm>
                <a:off x="1745" y="184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20" name="Rectangle 32"/>
              <p:cNvSpPr>
                <a:spLocks noChangeArrowheads="1"/>
              </p:cNvSpPr>
              <p:nvPr/>
            </p:nvSpPr>
            <p:spPr bwMode="auto">
              <a:xfrm>
                <a:off x="2063" y="184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21" name="Rectangle 33"/>
              <p:cNvSpPr>
                <a:spLocks noChangeArrowheads="1"/>
              </p:cNvSpPr>
              <p:nvPr/>
            </p:nvSpPr>
            <p:spPr bwMode="auto">
              <a:xfrm>
                <a:off x="2380" y="184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22" name="Rectangle 34"/>
              <p:cNvSpPr>
                <a:spLocks noChangeArrowheads="1"/>
              </p:cNvSpPr>
              <p:nvPr/>
            </p:nvSpPr>
            <p:spPr bwMode="auto">
              <a:xfrm>
                <a:off x="2698" y="184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23" name="Rectangle 35"/>
              <p:cNvSpPr>
                <a:spLocks noChangeArrowheads="1"/>
              </p:cNvSpPr>
              <p:nvPr/>
            </p:nvSpPr>
            <p:spPr bwMode="auto">
              <a:xfrm>
                <a:off x="3016" y="184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24" name="Rectangle 36"/>
              <p:cNvSpPr>
                <a:spLocks noChangeArrowheads="1"/>
              </p:cNvSpPr>
              <p:nvPr/>
            </p:nvSpPr>
            <p:spPr bwMode="auto">
              <a:xfrm>
                <a:off x="3333" y="184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</p:grpSp>
        <p:grpSp>
          <p:nvGrpSpPr>
            <p:cNvPr id="25638" name="Group 37"/>
            <p:cNvGrpSpPr>
              <a:grpSpLocks/>
            </p:cNvGrpSpPr>
            <p:nvPr/>
          </p:nvGrpSpPr>
          <p:grpSpPr bwMode="auto">
            <a:xfrm>
              <a:off x="476" y="1933"/>
              <a:ext cx="3175" cy="317"/>
              <a:chOff x="476" y="2160"/>
              <a:chExt cx="3175" cy="317"/>
            </a:xfrm>
          </p:grpSpPr>
          <p:sp>
            <p:nvSpPr>
              <p:cNvPr id="25705" name="Rectangle 38"/>
              <p:cNvSpPr>
                <a:spLocks noChangeArrowheads="1"/>
              </p:cNvSpPr>
              <p:nvPr/>
            </p:nvSpPr>
            <p:spPr bwMode="auto">
              <a:xfrm>
                <a:off x="476" y="216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06" name="Rectangle 39"/>
              <p:cNvSpPr>
                <a:spLocks noChangeArrowheads="1"/>
              </p:cNvSpPr>
              <p:nvPr/>
            </p:nvSpPr>
            <p:spPr bwMode="auto">
              <a:xfrm>
                <a:off x="793" y="216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07" name="Rectangle 40"/>
              <p:cNvSpPr>
                <a:spLocks noChangeArrowheads="1"/>
              </p:cNvSpPr>
              <p:nvPr/>
            </p:nvSpPr>
            <p:spPr bwMode="auto">
              <a:xfrm>
                <a:off x="1111" y="216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08" name="Rectangle 41"/>
              <p:cNvSpPr>
                <a:spLocks noChangeArrowheads="1"/>
              </p:cNvSpPr>
              <p:nvPr/>
            </p:nvSpPr>
            <p:spPr bwMode="auto">
              <a:xfrm>
                <a:off x="1428" y="216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09" name="Rectangle 42"/>
              <p:cNvSpPr>
                <a:spLocks noChangeArrowheads="1"/>
              </p:cNvSpPr>
              <p:nvPr/>
            </p:nvSpPr>
            <p:spPr bwMode="auto">
              <a:xfrm>
                <a:off x="1745" y="216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10" name="Rectangle 43"/>
              <p:cNvSpPr>
                <a:spLocks noChangeArrowheads="1"/>
              </p:cNvSpPr>
              <p:nvPr/>
            </p:nvSpPr>
            <p:spPr bwMode="auto">
              <a:xfrm>
                <a:off x="2063" y="216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11" name="Rectangle 44"/>
              <p:cNvSpPr>
                <a:spLocks noChangeArrowheads="1"/>
              </p:cNvSpPr>
              <p:nvPr/>
            </p:nvSpPr>
            <p:spPr bwMode="auto">
              <a:xfrm>
                <a:off x="2380" y="216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12" name="Rectangle 45"/>
              <p:cNvSpPr>
                <a:spLocks noChangeArrowheads="1"/>
              </p:cNvSpPr>
              <p:nvPr/>
            </p:nvSpPr>
            <p:spPr bwMode="auto">
              <a:xfrm>
                <a:off x="2698" y="216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13" name="Rectangle 46"/>
              <p:cNvSpPr>
                <a:spLocks noChangeArrowheads="1"/>
              </p:cNvSpPr>
              <p:nvPr/>
            </p:nvSpPr>
            <p:spPr bwMode="auto">
              <a:xfrm>
                <a:off x="3016" y="216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14" name="Rectangle 47"/>
              <p:cNvSpPr>
                <a:spLocks noChangeArrowheads="1"/>
              </p:cNvSpPr>
              <p:nvPr/>
            </p:nvSpPr>
            <p:spPr bwMode="auto">
              <a:xfrm>
                <a:off x="3333" y="216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</p:grpSp>
        <p:grpSp>
          <p:nvGrpSpPr>
            <p:cNvPr id="25639" name="Group 48"/>
            <p:cNvGrpSpPr>
              <a:grpSpLocks/>
            </p:cNvGrpSpPr>
            <p:nvPr/>
          </p:nvGrpSpPr>
          <p:grpSpPr bwMode="auto">
            <a:xfrm>
              <a:off x="475" y="2251"/>
              <a:ext cx="3175" cy="317"/>
              <a:chOff x="475" y="2478"/>
              <a:chExt cx="3175" cy="317"/>
            </a:xfrm>
          </p:grpSpPr>
          <p:sp>
            <p:nvSpPr>
              <p:cNvPr id="25695" name="Rectangle 49"/>
              <p:cNvSpPr>
                <a:spLocks noChangeArrowheads="1"/>
              </p:cNvSpPr>
              <p:nvPr/>
            </p:nvSpPr>
            <p:spPr bwMode="auto">
              <a:xfrm>
                <a:off x="475" y="2478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96" name="Rectangle 50"/>
              <p:cNvSpPr>
                <a:spLocks noChangeArrowheads="1"/>
              </p:cNvSpPr>
              <p:nvPr/>
            </p:nvSpPr>
            <p:spPr bwMode="auto">
              <a:xfrm>
                <a:off x="792" y="2478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97" name="Rectangle 51"/>
              <p:cNvSpPr>
                <a:spLocks noChangeArrowheads="1"/>
              </p:cNvSpPr>
              <p:nvPr/>
            </p:nvSpPr>
            <p:spPr bwMode="auto">
              <a:xfrm>
                <a:off x="1110" y="2478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98" name="Rectangle 52"/>
              <p:cNvSpPr>
                <a:spLocks noChangeArrowheads="1"/>
              </p:cNvSpPr>
              <p:nvPr/>
            </p:nvSpPr>
            <p:spPr bwMode="auto">
              <a:xfrm>
                <a:off x="1427" y="2478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99" name="Rectangle 53"/>
              <p:cNvSpPr>
                <a:spLocks noChangeArrowheads="1"/>
              </p:cNvSpPr>
              <p:nvPr/>
            </p:nvSpPr>
            <p:spPr bwMode="auto">
              <a:xfrm>
                <a:off x="1744" y="2478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00" name="Rectangle 54"/>
              <p:cNvSpPr>
                <a:spLocks noChangeArrowheads="1"/>
              </p:cNvSpPr>
              <p:nvPr/>
            </p:nvSpPr>
            <p:spPr bwMode="auto">
              <a:xfrm>
                <a:off x="2062" y="2478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01" name="Rectangle 55"/>
              <p:cNvSpPr>
                <a:spLocks noChangeArrowheads="1"/>
              </p:cNvSpPr>
              <p:nvPr/>
            </p:nvSpPr>
            <p:spPr bwMode="auto">
              <a:xfrm>
                <a:off x="2379" y="2478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02" name="Rectangle 56"/>
              <p:cNvSpPr>
                <a:spLocks noChangeArrowheads="1"/>
              </p:cNvSpPr>
              <p:nvPr/>
            </p:nvSpPr>
            <p:spPr bwMode="auto">
              <a:xfrm>
                <a:off x="2697" y="2478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03" name="Rectangle 57"/>
              <p:cNvSpPr>
                <a:spLocks noChangeArrowheads="1"/>
              </p:cNvSpPr>
              <p:nvPr/>
            </p:nvSpPr>
            <p:spPr bwMode="auto">
              <a:xfrm>
                <a:off x="3015" y="2478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704" name="Rectangle 58"/>
              <p:cNvSpPr>
                <a:spLocks noChangeArrowheads="1"/>
              </p:cNvSpPr>
              <p:nvPr/>
            </p:nvSpPr>
            <p:spPr bwMode="auto">
              <a:xfrm>
                <a:off x="3332" y="2478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</p:grpSp>
        <p:grpSp>
          <p:nvGrpSpPr>
            <p:cNvPr id="25640" name="Group 59"/>
            <p:cNvGrpSpPr>
              <a:grpSpLocks/>
            </p:cNvGrpSpPr>
            <p:nvPr/>
          </p:nvGrpSpPr>
          <p:grpSpPr bwMode="auto">
            <a:xfrm>
              <a:off x="475" y="2568"/>
              <a:ext cx="3175" cy="317"/>
              <a:chOff x="475" y="2795"/>
              <a:chExt cx="3175" cy="317"/>
            </a:xfrm>
          </p:grpSpPr>
          <p:sp>
            <p:nvSpPr>
              <p:cNvPr id="25685" name="Rectangle 60"/>
              <p:cNvSpPr>
                <a:spLocks noChangeArrowheads="1"/>
              </p:cNvSpPr>
              <p:nvPr/>
            </p:nvSpPr>
            <p:spPr bwMode="auto">
              <a:xfrm>
                <a:off x="475" y="279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86" name="Rectangle 61"/>
              <p:cNvSpPr>
                <a:spLocks noChangeArrowheads="1"/>
              </p:cNvSpPr>
              <p:nvPr/>
            </p:nvSpPr>
            <p:spPr bwMode="auto">
              <a:xfrm>
                <a:off x="792" y="279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87" name="Rectangle 62"/>
              <p:cNvSpPr>
                <a:spLocks noChangeArrowheads="1"/>
              </p:cNvSpPr>
              <p:nvPr/>
            </p:nvSpPr>
            <p:spPr bwMode="auto">
              <a:xfrm>
                <a:off x="1110" y="279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88" name="Rectangle 63"/>
              <p:cNvSpPr>
                <a:spLocks noChangeArrowheads="1"/>
              </p:cNvSpPr>
              <p:nvPr/>
            </p:nvSpPr>
            <p:spPr bwMode="auto">
              <a:xfrm>
                <a:off x="1427" y="279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89" name="Rectangle 64"/>
              <p:cNvSpPr>
                <a:spLocks noChangeArrowheads="1"/>
              </p:cNvSpPr>
              <p:nvPr/>
            </p:nvSpPr>
            <p:spPr bwMode="auto">
              <a:xfrm>
                <a:off x="1744" y="279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90" name="Rectangle 65"/>
              <p:cNvSpPr>
                <a:spLocks noChangeArrowheads="1"/>
              </p:cNvSpPr>
              <p:nvPr/>
            </p:nvSpPr>
            <p:spPr bwMode="auto">
              <a:xfrm>
                <a:off x="2062" y="279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91" name="Rectangle 66"/>
              <p:cNvSpPr>
                <a:spLocks noChangeArrowheads="1"/>
              </p:cNvSpPr>
              <p:nvPr/>
            </p:nvSpPr>
            <p:spPr bwMode="auto">
              <a:xfrm>
                <a:off x="2379" y="279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92" name="Rectangle 67"/>
              <p:cNvSpPr>
                <a:spLocks noChangeArrowheads="1"/>
              </p:cNvSpPr>
              <p:nvPr/>
            </p:nvSpPr>
            <p:spPr bwMode="auto">
              <a:xfrm>
                <a:off x="2697" y="279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93" name="Rectangle 68"/>
              <p:cNvSpPr>
                <a:spLocks noChangeArrowheads="1"/>
              </p:cNvSpPr>
              <p:nvPr/>
            </p:nvSpPr>
            <p:spPr bwMode="auto">
              <a:xfrm>
                <a:off x="3015" y="279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94" name="Rectangle 69"/>
              <p:cNvSpPr>
                <a:spLocks noChangeArrowheads="1"/>
              </p:cNvSpPr>
              <p:nvPr/>
            </p:nvSpPr>
            <p:spPr bwMode="auto">
              <a:xfrm>
                <a:off x="3332" y="2795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</p:grpSp>
        <p:grpSp>
          <p:nvGrpSpPr>
            <p:cNvPr id="25641" name="Group 70"/>
            <p:cNvGrpSpPr>
              <a:grpSpLocks/>
            </p:cNvGrpSpPr>
            <p:nvPr/>
          </p:nvGrpSpPr>
          <p:grpSpPr bwMode="auto">
            <a:xfrm>
              <a:off x="478" y="2885"/>
              <a:ext cx="3175" cy="317"/>
              <a:chOff x="478" y="3112"/>
              <a:chExt cx="3175" cy="317"/>
            </a:xfrm>
          </p:grpSpPr>
          <p:sp>
            <p:nvSpPr>
              <p:cNvPr id="25675" name="Rectangle 71"/>
              <p:cNvSpPr>
                <a:spLocks noChangeArrowheads="1"/>
              </p:cNvSpPr>
              <p:nvPr/>
            </p:nvSpPr>
            <p:spPr bwMode="auto">
              <a:xfrm>
                <a:off x="478" y="311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76" name="Rectangle 72"/>
              <p:cNvSpPr>
                <a:spLocks noChangeArrowheads="1"/>
              </p:cNvSpPr>
              <p:nvPr/>
            </p:nvSpPr>
            <p:spPr bwMode="auto">
              <a:xfrm>
                <a:off x="795" y="311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77" name="Rectangle 73"/>
              <p:cNvSpPr>
                <a:spLocks noChangeArrowheads="1"/>
              </p:cNvSpPr>
              <p:nvPr/>
            </p:nvSpPr>
            <p:spPr bwMode="auto">
              <a:xfrm>
                <a:off x="1113" y="311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78" name="Rectangle 74"/>
              <p:cNvSpPr>
                <a:spLocks noChangeArrowheads="1"/>
              </p:cNvSpPr>
              <p:nvPr/>
            </p:nvSpPr>
            <p:spPr bwMode="auto">
              <a:xfrm>
                <a:off x="1430" y="311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79" name="Rectangle 75"/>
              <p:cNvSpPr>
                <a:spLocks noChangeArrowheads="1"/>
              </p:cNvSpPr>
              <p:nvPr/>
            </p:nvSpPr>
            <p:spPr bwMode="auto">
              <a:xfrm>
                <a:off x="1747" y="311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80" name="Rectangle 76"/>
              <p:cNvSpPr>
                <a:spLocks noChangeArrowheads="1"/>
              </p:cNvSpPr>
              <p:nvPr/>
            </p:nvSpPr>
            <p:spPr bwMode="auto">
              <a:xfrm>
                <a:off x="2065" y="311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81" name="Rectangle 77"/>
              <p:cNvSpPr>
                <a:spLocks noChangeArrowheads="1"/>
              </p:cNvSpPr>
              <p:nvPr/>
            </p:nvSpPr>
            <p:spPr bwMode="auto">
              <a:xfrm>
                <a:off x="2382" y="311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82" name="Rectangle 78"/>
              <p:cNvSpPr>
                <a:spLocks noChangeArrowheads="1"/>
              </p:cNvSpPr>
              <p:nvPr/>
            </p:nvSpPr>
            <p:spPr bwMode="auto">
              <a:xfrm>
                <a:off x="2700" y="311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83" name="Rectangle 79"/>
              <p:cNvSpPr>
                <a:spLocks noChangeArrowheads="1"/>
              </p:cNvSpPr>
              <p:nvPr/>
            </p:nvSpPr>
            <p:spPr bwMode="auto">
              <a:xfrm>
                <a:off x="3018" y="311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84" name="Rectangle 80"/>
              <p:cNvSpPr>
                <a:spLocks noChangeArrowheads="1"/>
              </p:cNvSpPr>
              <p:nvPr/>
            </p:nvSpPr>
            <p:spPr bwMode="auto">
              <a:xfrm>
                <a:off x="3335" y="3112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</p:grpSp>
        <p:grpSp>
          <p:nvGrpSpPr>
            <p:cNvPr id="25642" name="Group 81"/>
            <p:cNvGrpSpPr>
              <a:grpSpLocks/>
            </p:cNvGrpSpPr>
            <p:nvPr/>
          </p:nvGrpSpPr>
          <p:grpSpPr bwMode="auto">
            <a:xfrm>
              <a:off x="477" y="3203"/>
              <a:ext cx="3175" cy="317"/>
              <a:chOff x="477" y="3430"/>
              <a:chExt cx="3175" cy="317"/>
            </a:xfrm>
          </p:grpSpPr>
          <p:sp>
            <p:nvSpPr>
              <p:cNvPr id="25665" name="Rectangle 82"/>
              <p:cNvSpPr>
                <a:spLocks noChangeArrowheads="1"/>
              </p:cNvSpPr>
              <p:nvPr/>
            </p:nvSpPr>
            <p:spPr bwMode="auto">
              <a:xfrm>
                <a:off x="477" y="343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66" name="Rectangle 83"/>
              <p:cNvSpPr>
                <a:spLocks noChangeArrowheads="1"/>
              </p:cNvSpPr>
              <p:nvPr/>
            </p:nvSpPr>
            <p:spPr bwMode="auto">
              <a:xfrm>
                <a:off x="794" y="343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67" name="Rectangle 84"/>
              <p:cNvSpPr>
                <a:spLocks noChangeArrowheads="1"/>
              </p:cNvSpPr>
              <p:nvPr/>
            </p:nvSpPr>
            <p:spPr bwMode="auto">
              <a:xfrm>
                <a:off x="1112" y="343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68" name="Rectangle 85"/>
              <p:cNvSpPr>
                <a:spLocks noChangeArrowheads="1"/>
              </p:cNvSpPr>
              <p:nvPr/>
            </p:nvSpPr>
            <p:spPr bwMode="auto">
              <a:xfrm>
                <a:off x="1429" y="343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69" name="Rectangle 86"/>
              <p:cNvSpPr>
                <a:spLocks noChangeArrowheads="1"/>
              </p:cNvSpPr>
              <p:nvPr/>
            </p:nvSpPr>
            <p:spPr bwMode="auto">
              <a:xfrm>
                <a:off x="1746" y="343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70" name="Rectangle 87"/>
              <p:cNvSpPr>
                <a:spLocks noChangeArrowheads="1"/>
              </p:cNvSpPr>
              <p:nvPr/>
            </p:nvSpPr>
            <p:spPr bwMode="auto">
              <a:xfrm>
                <a:off x="2064" y="343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71" name="Rectangle 88"/>
              <p:cNvSpPr>
                <a:spLocks noChangeArrowheads="1"/>
              </p:cNvSpPr>
              <p:nvPr/>
            </p:nvSpPr>
            <p:spPr bwMode="auto">
              <a:xfrm>
                <a:off x="2381" y="343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72" name="Rectangle 89"/>
              <p:cNvSpPr>
                <a:spLocks noChangeArrowheads="1"/>
              </p:cNvSpPr>
              <p:nvPr/>
            </p:nvSpPr>
            <p:spPr bwMode="auto">
              <a:xfrm>
                <a:off x="2699" y="343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73" name="Rectangle 90"/>
              <p:cNvSpPr>
                <a:spLocks noChangeArrowheads="1"/>
              </p:cNvSpPr>
              <p:nvPr/>
            </p:nvSpPr>
            <p:spPr bwMode="auto">
              <a:xfrm>
                <a:off x="3017" y="343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74" name="Rectangle 91"/>
              <p:cNvSpPr>
                <a:spLocks noChangeArrowheads="1"/>
              </p:cNvSpPr>
              <p:nvPr/>
            </p:nvSpPr>
            <p:spPr bwMode="auto">
              <a:xfrm>
                <a:off x="3334" y="3430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</p:grpSp>
        <p:grpSp>
          <p:nvGrpSpPr>
            <p:cNvPr id="25643" name="Group 92"/>
            <p:cNvGrpSpPr>
              <a:grpSpLocks/>
            </p:cNvGrpSpPr>
            <p:nvPr/>
          </p:nvGrpSpPr>
          <p:grpSpPr bwMode="auto">
            <a:xfrm>
              <a:off x="477" y="3520"/>
              <a:ext cx="3175" cy="317"/>
              <a:chOff x="477" y="3747"/>
              <a:chExt cx="3175" cy="317"/>
            </a:xfrm>
          </p:grpSpPr>
          <p:sp>
            <p:nvSpPr>
              <p:cNvPr id="25655" name="Rectangle 93"/>
              <p:cNvSpPr>
                <a:spLocks noChangeArrowheads="1"/>
              </p:cNvSpPr>
              <p:nvPr/>
            </p:nvSpPr>
            <p:spPr bwMode="auto">
              <a:xfrm>
                <a:off x="477" y="374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56" name="Rectangle 94"/>
              <p:cNvSpPr>
                <a:spLocks noChangeArrowheads="1"/>
              </p:cNvSpPr>
              <p:nvPr/>
            </p:nvSpPr>
            <p:spPr bwMode="auto">
              <a:xfrm>
                <a:off x="794" y="374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57" name="Rectangle 95"/>
              <p:cNvSpPr>
                <a:spLocks noChangeArrowheads="1"/>
              </p:cNvSpPr>
              <p:nvPr/>
            </p:nvSpPr>
            <p:spPr bwMode="auto">
              <a:xfrm>
                <a:off x="1112" y="374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58" name="Rectangle 96"/>
              <p:cNvSpPr>
                <a:spLocks noChangeArrowheads="1"/>
              </p:cNvSpPr>
              <p:nvPr/>
            </p:nvSpPr>
            <p:spPr bwMode="auto">
              <a:xfrm>
                <a:off x="1429" y="374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59" name="Rectangle 97"/>
              <p:cNvSpPr>
                <a:spLocks noChangeArrowheads="1"/>
              </p:cNvSpPr>
              <p:nvPr/>
            </p:nvSpPr>
            <p:spPr bwMode="auto">
              <a:xfrm>
                <a:off x="1746" y="374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60" name="Rectangle 98"/>
              <p:cNvSpPr>
                <a:spLocks noChangeArrowheads="1"/>
              </p:cNvSpPr>
              <p:nvPr/>
            </p:nvSpPr>
            <p:spPr bwMode="auto">
              <a:xfrm>
                <a:off x="2064" y="374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61" name="Rectangle 99"/>
              <p:cNvSpPr>
                <a:spLocks noChangeArrowheads="1"/>
              </p:cNvSpPr>
              <p:nvPr/>
            </p:nvSpPr>
            <p:spPr bwMode="auto">
              <a:xfrm>
                <a:off x="2381" y="374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62" name="Rectangle 100"/>
              <p:cNvSpPr>
                <a:spLocks noChangeArrowheads="1"/>
              </p:cNvSpPr>
              <p:nvPr/>
            </p:nvSpPr>
            <p:spPr bwMode="auto">
              <a:xfrm>
                <a:off x="2699" y="374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63" name="Rectangle 101"/>
              <p:cNvSpPr>
                <a:spLocks noChangeArrowheads="1"/>
              </p:cNvSpPr>
              <p:nvPr/>
            </p:nvSpPr>
            <p:spPr bwMode="auto">
              <a:xfrm>
                <a:off x="3017" y="374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64" name="Rectangle 102"/>
              <p:cNvSpPr>
                <a:spLocks noChangeArrowheads="1"/>
              </p:cNvSpPr>
              <p:nvPr/>
            </p:nvSpPr>
            <p:spPr bwMode="auto">
              <a:xfrm>
                <a:off x="3334" y="374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</p:grpSp>
        <p:grpSp>
          <p:nvGrpSpPr>
            <p:cNvPr id="25644" name="Group 103"/>
            <p:cNvGrpSpPr>
              <a:grpSpLocks/>
            </p:cNvGrpSpPr>
            <p:nvPr/>
          </p:nvGrpSpPr>
          <p:grpSpPr bwMode="auto">
            <a:xfrm>
              <a:off x="476" y="663"/>
              <a:ext cx="3175" cy="317"/>
              <a:chOff x="477" y="1207"/>
              <a:chExt cx="3175" cy="317"/>
            </a:xfrm>
          </p:grpSpPr>
          <p:sp>
            <p:nvSpPr>
              <p:cNvPr id="25645" name="Rectangle 104"/>
              <p:cNvSpPr>
                <a:spLocks noChangeArrowheads="1"/>
              </p:cNvSpPr>
              <p:nvPr/>
            </p:nvSpPr>
            <p:spPr bwMode="auto">
              <a:xfrm>
                <a:off x="477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46" name="Rectangle 105"/>
              <p:cNvSpPr>
                <a:spLocks noChangeArrowheads="1"/>
              </p:cNvSpPr>
              <p:nvPr/>
            </p:nvSpPr>
            <p:spPr bwMode="auto">
              <a:xfrm>
                <a:off x="794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47" name="Rectangle 106"/>
              <p:cNvSpPr>
                <a:spLocks noChangeArrowheads="1"/>
              </p:cNvSpPr>
              <p:nvPr/>
            </p:nvSpPr>
            <p:spPr bwMode="auto">
              <a:xfrm>
                <a:off x="1112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48" name="Rectangle 107"/>
              <p:cNvSpPr>
                <a:spLocks noChangeArrowheads="1"/>
              </p:cNvSpPr>
              <p:nvPr/>
            </p:nvSpPr>
            <p:spPr bwMode="auto">
              <a:xfrm>
                <a:off x="1429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49" name="Rectangle 108"/>
              <p:cNvSpPr>
                <a:spLocks noChangeArrowheads="1"/>
              </p:cNvSpPr>
              <p:nvPr/>
            </p:nvSpPr>
            <p:spPr bwMode="auto">
              <a:xfrm>
                <a:off x="1746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50" name="Rectangle 109"/>
              <p:cNvSpPr>
                <a:spLocks noChangeArrowheads="1"/>
              </p:cNvSpPr>
              <p:nvPr/>
            </p:nvSpPr>
            <p:spPr bwMode="auto">
              <a:xfrm>
                <a:off x="2064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51" name="Rectangle 110"/>
              <p:cNvSpPr>
                <a:spLocks noChangeArrowheads="1"/>
              </p:cNvSpPr>
              <p:nvPr/>
            </p:nvSpPr>
            <p:spPr bwMode="auto">
              <a:xfrm>
                <a:off x="2381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52" name="Rectangle 111"/>
              <p:cNvSpPr>
                <a:spLocks noChangeArrowheads="1"/>
              </p:cNvSpPr>
              <p:nvPr/>
            </p:nvSpPr>
            <p:spPr bwMode="auto">
              <a:xfrm>
                <a:off x="2699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53" name="Rectangle 112"/>
              <p:cNvSpPr>
                <a:spLocks noChangeArrowheads="1"/>
              </p:cNvSpPr>
              <p:nvPr/>
            </p:nvSpPr>
            <p:spPr bwMode="auto">
              <a:xfrm>
                <a:off x="3017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  <p:sp>
            <p:nvSpPr>
              <p:cNvPr id="25654" name="Rectangle 113"/>
              <p:cNvSpPr>
                <a:spLocks noChangeArrowheads="1"/>
              </p:cNvSpPr>
              <p:nvPr/>
            </p:nvSpPr>
            <p:spPr bwMode="auto">
              <a:xfrm>
                <a:off x="3334" y="1207"/>
                <a:ext cx="318" cy="317"/>
              </a:xfrm>
              <a:prstGeom prst="rect">
                <a:avLst/>
              </a:prstGeom>
              <a:solidFill>
                <a:srgbClr val="FFCCFF"/>
              </a:solidFill>
              <a:ln w="25400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Franklin Gothic Book"/>
                </a:endParaRPr>
              </a:p>
            </p:txBody>
          </p:sp>
        </p:grpSp>
      </p:grpSp>
      <p:grpSp>
        <p:nvGrpSpPr>
          <p:cNvPr id="25603" name="Group 114"/>
          <p:cNvGrpSpPr>
            <a:grpSpLocks/>
          </p:cNvGrpSpPr>
          <p:nvPr/>
        </p:nvGrpSpPr>
        <p:grpSpPr bwMode="auto">
          <a:xfrm>
            <a:off x="7991475" y="6569075"/>
            <a:ext cx="1152525" cy="288925"/>
            <a:chOff x="476" y="73"/>
            <a:chExt cx="726" cy="182"/>
          </a:xfrm>
        </p:grpSpPr>
        <p:sp>
          <p:nvSpPr>
            <p:cNvPr id="25633" name="AutoShape 115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5634" name="AutoShape 116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sp>
        <p:nvSpPr>
          <p:cNvPr id="25604" name="Rectangle 117"/>
          <p:cNvSpPr>
            <a:spLocks noChangeArrowheads="1"/>
          </p:cNvSpPr>
          <p:nvPr/>
        </p:nvSpPr>
        <p:spPr bwMode="auto">
          <a:xfrm>
            <a:off x="684213" y="476250"/>
            <a:ext cx="8459787" cy="144463"/>
          </a:xfrm>
          <a:prstGeom prst="rect">
            <a:avLst/>
          </a:prstGeom>
          <a:solidFill>
            <a:srgbClr val="D79A1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grpSp>
        <p:nvGrpSpPr>
          <p:cNvPr id="14" name="Group 118"/>
          <p:cNvGrpSpPr>
            <a:grpSpLocks/>
          </p:cNvGrpSpPr>
          <p:nvPr/>
        </p:nvGrpSpPr>
        <p:grpSpPr bwMode="auto">
          <a:xfrm>
            <a:off x="755650" y="1052513"/>
            <a:ext cx="5040313" cy="503237"/>
            <a:chOff x="476" y="663"/>
            <a:chExt cx="3175" cy="317"/>
          </a:xfrm>
        </p:grpSpPr>
        <p:sp>
          <p:nvSpPr>
            <p:cNvPr id="25623" name="Rectangle 119"/>
            <p:cNvSpPr>
              <a:spLocks noChangeArrowheads="1"/>
            </p:cNvSpPr>
            <p:nvPr/>
          </p:nvSpPr>
          <p:spPr bwMode="auto">
            <a:xfrm>
              <a:off x="476" y="663"/>
              <a:ext cx="318" cy="317"/>
            </a:xfrm>
            <a:prstGeom prst="rect">
              <a:avLst/>
            </a:prstGeom>
            <a:solidFill>
              <a:srgbClr val="FF33CC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5624" name="Rectangle 120"/>
            <p:cNvSpPr>
              <a:spLocks noChangeArrowheads="1"/>
            </p:cNvSpPr>
            <p:nvPr/>
          </p:nvSpPr>
          <p:spPr bwMode="auto">
            <a:xfrm>
              <a:off x="793" y="663"/>
              <a:ext cx="318" cy="317"/>
            </a:xfrm>
            <a:prstGeom prst="rect">
              <a:avLst/>
            </a:prstGeom>
            <a:solidFill>
              <a:srgbClr val="FF33CC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5625" name="Rectangle 121"/>
            <p:cNvSpPr>
              <a:spLocks noChangeArrowheads="1"/>
            </p:cNvSpPr>
            <p:nvPr/>
          </p:nvSpPr>
          <p:spPr bwMode="auto">
            <a:xfrm>
              <a:off x="1111" y="663"/>
              <a:ext cx="318" cy="317"/>
            </a:xfrm>
            <a:prstGeom prst="rect">
              <a:avLst/>
            </a:prstGeom>
            <a:solidFill>
              <a:srgbClr val="FF33CC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5626" name="Rectangle 122"/>
            <p:cNvSpPr>
              <a:spLocks noChangeArrowheads="1"/>
            </p:cNvSpPr>
            <p:nvPr/>
          </p:nvSpPr>
          <p:spPr bwMode="auto">
            <a:xfrm>
              <a:off x="1428" y="663"/>
              <a:ext cx="318" cy="317"/>
            </a:xfrm>
            <a:prstGeom prst="rect">
              <a:avLst/>
            </a:prstGeom>
            <a:solidFill>
              <a:srgbClr val="FF33CC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5627" name="Rectangle 123"/>
            <p:cNvSpPr>
              <a:spLocks noChangeArrowheads="1"/>
            </p:cNvSpPr>
            <p:nvPr/>
          </p:nvSpPr>
          <p:spPr bwMode="auto">
            <a:xfrm>
              <a:off x="1745" y="663"/>
              <a:ext cx="318" cy="317"/>
            </a:xfrm>
            <a:prstGeom prst="rect">
              <a:avLst/>
            </a:prstGeom>
            <a:solidFill>
              <a:srgbClr val="FF33CC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5628" name="Rectangle 124"/>
            <p:cNvSpPr>
              <a:spLocks noChangeArrowheads="1"/>
            </p:cNvSpPr>
            <p:nvPr/>
          </p:nvSpPr>
          <p:spPr bwMode="auto">
            <a:xfrm>
              <a:off x="2063" y="663"/>
              <a:ext cx="318" cy="317"/>
            </a:xfrm>
            <a:prstGeom prst="rect">
              <a:avLst/>
            </a:prstGeom>
            <a:solidFill>
              <a:srgbClr val="FF33CC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5629" name="Rectangle 125"/>
            <p:cNvSpPr>
              <a:spLocks noChangeArrowheads="1"/>
            </p:cNvSpPr>
            <p:nvPr/>
          </p:nvSpPr>
          <p:spPr bwMode="auto">
            <a:xfrm>
              <a:off x="2380" y="663"/>
              <a:ext cx="318" cy="317"/>
            </a:xfrm>
            <a:prstGeom prst="rect">
              <a:avLst/>
            </a:prstGeom>
            <a:solidFill>
              <a:srgbClr val="FF33CC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5630" name="Rectangle 126"/>
            <p:cNvSpPr>
              <a:spLocks noChangeArrowheads="1"/>
            </p:cNvSpPr>
            <p:nvPr/>
          </p:nvSpPr>
          <p:spPr bwMode="auto">
            <a:xfrm>
              <a:off x="2698" y="663"/>
              <a:ext cx="318" cy="317"/>
            </a:xfrm>
            <a:prstGeom prst="rect">
              <a:avLst/>
            </a:prstGeom>
            <a:solidFill>
              <a:srgbClr val="FF33CC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5631" name="Rectangle 127"/>
            <p:cNvSpPr>
              <a:spLocks noChangeArrowheads="1"/>
            </p:cNvSpPr>
            <p:nvPr/>
          </p:nvSpPr>
          <p:spPr bwMode="auto">
            <a:xfrm>
              <a:off x="3016" y="663"/>
              <a:ext cx="318" cy="317"/>
            </a:xfrm>
            <a:prstGeom prst="rect">
              <a:avLst/>
            </a:prstGeom>
            <a:solidFill>
              <a:srgbClr val="FF33CC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5632" name="Rectangle 128"/>
            <p:cNvSpPr>
              <a:spLocks noChangeArrowheads="1"/>
            </p:cNvSpPr>
            <p:nvPr/>
          </p:nvSpPr>
          <p:spPr bwMode="auto">
            <a:xfrm>
              <a:off x="3333" y="663"/>
              <a:ext cx="318" cy="317"/>
            </a:xfrm>
            <a:prstGeom prst="rect">
              <a:avLst/>
            </a:prstGeom>
            <a:solidFill>
              <a:srgbClr val="FF33CC"/>
            </a:solidFill>
            <a:ln w="25400">
              <a:solidFill>
                <a:schemeClr val="tx1"/>
              </a:solidFill>
              <a:prstDash val="sysDot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sp>
        <p:nvSpPr>
          <p:cNvPr id="13441" name="Text Box 129"/>
          <p:cNvSpPr txBox="1">
            <a:spLocks noChangeArrowheads="1"/>
          </p:cNvSpPr>
          <p:nvPr/>
        </p:nvSpPr>
        <p:spPr bwMode="auto">
          <a:xfrm>
            <a:off x="1908175" y="3429000"/>
            <a:ext cx="2879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1 </a:t>
            </a:r>
            <a:r>
              <a:rPr lang="zh-CN" altLang="en-US" sz="4000" b="1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平方米</a:t>
            </a:r>
          </a:p>
        </p:txBody>
      </p:sp>
      <p:pic>
        <p:nvPicPr>
          <p:cNvPr id="25607" name="Picture 130" descr="2006011812580149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3071813"/>
            <a:ext cx="5040313" cy="351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43" name="Text Box 131"/>
          <p:cNvSpPr txBox="1">
            <a:spLocks noChangeArrowheads="1"/>
          </p:cNvSpPr>
          <p:nvPr/>
        </p:nvSpPr>
        <p:spPr bwMode="auto">
          <a:xfrm>
            <a:off x="1403350" y="908050"/>
            <a:ext cx="34559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000" b="1">
                <a:solidFill>
                  <a:srgbClr val="99FF99"/>
                </a:solidFill>
                <a:latin typeface="楷体_GB2312" pitchFamily="49" charset="-122"/>
                <a:ea typeface="楷体_GB2312" pitchFamily="49" charset="-122"/>
              </a:rPr>
              <a:t>0.1</a:t>
            </a:r>
            <a:r>
              <a:rPr lang="zh-CN" altLang="en-US" sz="4000" b="1">
                <a:solidFill>
                  <a:srgbClr val="99FF99"/>
                </a:solidFill>
                <a:latin typeface="楷体_GB2312" pitchFamily="49" charset="-122"/>
                <a:ea typeface="楷体_GB2312" pitchFamily="49" charset="-122"/>
              </a:rPr>
              <a:t>平方米</a:t>
            </a:r>
          </a:p>
        </p:txBody>
      </p:sp>
      <p:grpSp>
        <p:nvGrpSpPr>
          <p:cNvPr id="15" name="Group 132"/>
          <p:cNvGrpSpPr>
            <a:grpSpLocks/>
          </p:cNvGrpSpPr>
          <p:nvPr/>
        </p:nvGrpSpPr>
        <p:grpSpPr bwMode="auto">
          <a:xfrm>
            <a:off x="5940425" y="620713"/>
            <a:ext cx="3168650" cy="1944687"/>
            <a:chOff x="3833" y="709"/>
            <a:chExt cx="1723" cy="1179"/>
          </a:xfrm>
        </p:grpSpPr>
        <p:sp>
          <p:nvSpPr>
            <p:cNvPr id="25610" name="AutoShape 133"/>
            <p:cNvSpPr>
              <a:spLocks noChangeArrowheads="1"/>
            </p:cNvSpPr>
            <p:nvPr/>
          </p:nvSpPr>
          <p:spPr bwMode="auto">
            <a:xfrm>
              <a:off x="3833" y="709"/>
              <a:ext cx="1723" cy="1179"/>
            </a:xfrm>
            <a:prstGeom prst="wedgeRectCallout">
              <a:avLst>
                <a:gd name="adj1" fmla="val -5602"/>
                <a:gd name="adj2" fmla="val 87829"/>
              </a:avLst>
            </a:prstGeom>
            <a:solidFill>
              <a:schemeClr val="bg1"/>
            </a:solidFill>
            <a:ln w="9525">
              <a:solidFill>
                <a:srgbClr val="3333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800">
                  <a:latin typeface="华文新魏"/>
                  <a:ea typeface="华文新魏"/>
                  <a:cs typeface="华文新魏"/>
                </a:rPr>
                <a:t>把</a:t>
              </a:r>
              <a:r>
                <a:rPr lang="en-US" altLang="zh-CN" sz="2800">
                  <a:solidFill>
                    <a:srgbClr val="6666FF"/>
                  </a:solidFill>
                  <a:latin typeface="华文新魏"/>
                  <a:ea typeface="华文新魏"/>
                  <a:cs typeface="华文新魏"/>
                </a:rPr>
                <a:t>1</a:t>
              </a:r>
              <a:r>
                <a:rPr lang="zh-CN" altLang="en-US" sz="2800">
                  <a:latin typeface="华文新魏"/>
                  <a:ea typeface="华文新魏"/>
                  <a:cs typeface="华文新魏"/>
                </a:rPr>
                <a:t>平方米缩小到它的</a:t>
              </a:r>
              <a:r>
                <a:rPr lang="zh-CN" altLang="en-US" sz="2800">
                  <a:solidFill>
                    <a:srgbClr val="FF0066"/>
                  </a:solidFill>
                  <a:latin typeface="华文新魏"/>
                  <a:ea typeface="华文新魏"/>
                  <a:cs typeface="华文新魏"/>
                </a:rPr>
                <a:t> </a:t>
              </a:r>
              <a:r>
                <a:rPr lang="zh-CN" altLang="en-US" sz="2800">
                  <a:latin typeface="华文新魏"/>
                  <a:ea typeface="华文新魏"/>
                  <a:cs typeface="华文新魏"/>
                </a:rPr>
                <a:t>、   、</a:t>
              </a:r>
            </a:p>
            <a:p>
              <a:r>
                <a:rPr lang="zh-CN" altLang="en-US" sz="2800">
                  <a:latin typeface="华文新魏"/>
                  <a:ea typeface="华文新魏"/>
                  <a:cs typeface="华文新魏"/>
                </a:rPr>
                <a:t>       各是多少？</a:t>
              </a:r>
            </a:p>
          </p:txBody>
        </p:sp>
        <p:grpSp>
          <p:nvGrpSpPr>
            <p:cNvPr id="25611" name="Group 134"/>
            <p:cNvGrpSpPr>
              <a:grpSpLocks/>
            </p:cNvGrpSpPr>
            <p:nvPr/>
          </p:nvGrpSpPr>
          <p:grpSpPr bwMode="auto">
            <a:xfrm>
              <a:off x="4558" y="890"/>
              <a:ext cx="330" cy="474"/>
              <a:chOff x="3198" y="2598"/>
              <a:chExt cx="330" cy="474"/>
            </a:xfrm>
          </p:grpSpPr>
          <p:sp>
            <p:nvSpPr>
              <p:cNvPr id="25620" name="Line 135"/>
              <p:cNvSpPr>
                <a:spLocks noChangeShapeType="1"/>
              </p:cNvSpPr>
              <p:nvPr/>
            </p:nvSpPr>
            <p:spPr bwMode="auto">
              <a:xfrm>
                <a:off x="3210" y="2840"/>
                <a:ext cx="318" cy="1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21" name="Text Box 136"/>
              <p:cNvSpPr txBox="1">
                <a:spLocks noChangeArrowheads="1"/>
              </p:cNvSpPr>
              <p:nvPr/>
            </p:nvSpPr>
            <p:spPr bwMode="auto">
              <a:xfrm>
                <a:off x="3198" y="2795"/>
                <a:ext cx="285" cy="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10</a:t>
                </a:r>
              </a:p>
            </p:txBody>
          </p:sp>
          <p:sp>
            <p:nvSpPr>
              <p:cNvPr id="25622" name="Text Box 137"/>
              <p:cNvSpPr txBox="1">
                <a:spLocks noChangeArrowheads="1"/>
              </p:cNvSpPr>
              <p:nvPr/>
            </p:nvSpPr>
            <p:spPr bwMode="auto">
              <a:xfrm>
                <a:off x="3241" y="2598"/>
                <a:ext cx="194" cy="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</a:t>
                </a:r>
              </a:p>
            </p:txBody>
          </p:sp>
        </p:grpSp>
        <p:grpSp>
          <p:nvGrpSpPr>
            <p:cNvPr id="25612" name="Group 138"/>
            <p:cNvGrpSpPr>
              <a:grpSpLocks/>
            </p:cNvGrpSpPr>
            <p:nvPr/>
          </p:nvGrpSpPr>
          <p:grpSpPr bwMode="auto">
            <a:xfrm>
              <a:off x="3833" y="1162"/>
              <a:ext cx="544" cy="475"/>
              <a:chOff x="4785" y="829"/>
              <a:chExt cx="544" cy="475"/>
            </a:xfrm>
          </p:grpSpPr>
          <p:sp>
            <p:nvSpPr>
              <p:cNvPr id="25617" name="Line 139"/>
              <p:cNvSpPr>
                <a:spLocks noChangeShapeType="1"/>
              </p:cNvSpPr>
              <p:nvPr/>
            </p:nvSpPr>
            <p:spPr bwMode="auto">
              <a:xfrm>
                <a:off x="4842" y="1071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8" name="Text Box 140"/>
              <p:cNvSpPr txBox="1">
                <a:spLocks noChangeArrowheads="1"/>
              </p:cNvSpPr>
              <p:nvPr/>
            </p:nvSpPr>
            <p:spPr bwMode="auto">
              <a:xfrm>
                <a:off x="4785" y="1026"/>
                <a:ext cx="544" cy="27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1000</a:t>
                </a:r>
              </a:p>
            </p:txBody>
          </p:sp>
          <p:sp>
            <p:nvSpPr>
              <p:cNvPr id="25619" name="Text Box 141"/>
              <p:cNvSpPr txBox="1">
                <a:spLocks noChangeArrowheads="1"/>
              </p:cNvSpPr>
              <p:nvPr/>
            </p:nvSpPr>
            <p:spPr bwMode="auto">
              <a:xfrm>
                <a:off x="4925" y="829"/>
                <a:ext cx="194" cy="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</a:t>
                </a:r>
              </a:p>
            </p:txBody>
          </p:sp>
        </p:grpSp>
        <p:grpSp>
          <p:nvGrpSpPr>
            <p:cNvPr id="25613" name="Group 142"/>
            <p:cNvGrpSpPr>
              <a:grpSpLocks/>
            </p:cNvGrpSpPr>
            <p:nvPr/>
          </p:nvGrpSpPr>
          <p:grpSpPr bwMode="auto">
            <a:xfrm>
              <a:off x="4876" y="874"/>
              <a:ext cx="377" cy="504"/>
              <a:chOff x="3969" y="799"/>
              <a:chExt cx="377" cy="504"/>
            </a:xfrm>
          </p:grpSpPr>
          <p:sp>
            <p:nvSpPr>
              <p:cNvPr id="25614" name="Line 143"/>
              <p:cNvSpPr>
                <a:spLocks noChangeShapeType="1"/>
              </p:cNvSpPr>
              <p:nvPr/>
            </p:nvSpPr>
            <p:spPr bwMode="auto">
              <a:xfrm>
                <a:off x="4026" y="1071"/>
                <a:ext cx="318" cy="1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5" name="Text Box 144"/>
              <p:cNvSpPr txBox="1">
                <a:spLocks noChangeArrowheads="1"/>
              </p:cNvSpPr>
              <p:nvPr/>
            </p:nvSpPr>
            <p:spPr bwMode="auto">
              <a:xfrm>
                <a:off x="3969" y="1026"/>
                <a:ext cx="377" cy="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100</a:t>
                </a:r>
              </a:p>
            </p:txBody>
          </p:sp>
          <p:sp>
            <p:nvSpPr>
              <p:cNvPr id="25616" name="Text Box 145"/>
              <p:cNvSpPr txBox="1">
                <a:spLocks noChangeArrowheads="1"/>
              </p:cNvSpPr>
              <p:nvPr/>
            </p:nvSpPr>
            <p:spPr bwMode="auto">
              <a:xfrm>
                <a:off x="4057" y="799"/>
                <a:ext cx="192" cy="2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</a:t>
                </a:r>
              </a:p>
            </p:txBody>
          </p:sp>
        </p:grpSp>
      </p:grp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4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4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5" name="Group 2"/>
          <p:cNvGrpSpPr>
            <a:grpSpLocks/>
          </p:cNvGrpSpPr>
          <p:nvPr/>
        </p:nvGrpSpPr>
        <p:grpSpPr bwMode="auto">
          <a:xfrm>
            <a:off x="7991475" y="6569075"/>
            <a:ext cx="1152525" cy="288925"/>
            <a:chOff x="476" y="73"/>
            <a:chExt cx="726" cy="182"/>
          </a:xfrm>
        </p:grpSpPr>
        <p:sp>
          <p:nvSpPr>
            <p:cNvPr id="26647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6648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sp>
        <p:nvSpPr>
          <p:cNvPr id="26626" name="Rectangle 5"/>
          <p:cNvSpPr>
            <a:spLocks noChangeArrowheads="1"/>
          </p:cNvSpPr>
          <p:nvPr/>
        </p:nvSpPr>
        <p:spPr bwMode="auto">
          <a:xfrm>
            <a:off x="684213" y="476250"/>
            <a:ext cx="8459787" cy="144463"/>
          </a:xfrm>
          <a:prstGeom prst="rect">
            <a:avLst/>
          </a:prstGeom>
          <a:solidFill>
            <a:srgbClr val="D79A1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pic>
        <p:nvPicPr>
          <p:cNvPr id="26627" name="Picture 6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620713"/>
            <a:ext cx="8785225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2700338" y="2133600"/>
            <a:ext cx="2714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1÷10 = 0.1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2195513" y="2716213"/>
            <a:ext cx="1793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0.1÷10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4073525" y="2708275"/>
            <a:ext cx="1565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= 0.01</a:t>
            </a:r>
          </a:p>
        </p:txBody>
      </p:sp>
      <p:sp>
        <p:nvSpPr>
          <p:cNvPr id="14346" name="Freeform 10"/>
          <p:cNvSpPr>
            <a:spLocks/>
          </p:cNvSpPr>
          <p:nvPr/>
        </p:nvSpPr>
        <p:spPr bwMode="auto">
          <a:xfrm flipH="1">
            <a:off x="2700338" y="2636838"/>
            <a:ext cx="358775" cy="144462"/>
          </a:xfrm>
          <a:custGeom>
            <a:avLst/>
            <a:gdLst>
              <a:gd name="T0" fmla="*/ 0 w 272"/>
              <a:gd name="T1" fmla="*/ 0 h 91"/>
              <a:gd name="T2" fmla="*/ 179388 w 272"/>
              <a:gd name="T3" fmla="*/ 144462 h 91"/>
              <a:gd name="T4" fmla="*/ 358775 w 272"/>
              <a:gd name="T5" fmla="*/ 0 h 91"/>
              <a:gd name="T6" fmla="*/ 0 60000 65536"/>
              <a:gd name="T7" fmla="*/ 0 60000 65536"/>
              <a:gd name="T8" fmla="*/ 0 60000 65536"/>
              <a:gd name="T9" fmla="*/ 0 w 272"/>
              <a:gd name="T10" fmla="*/ 0 h 91"/>
              <a:gd name="T11" fmla="*/ 272 w 272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Freeform 11"/>
          <p:cNvSpPr>
            <a:spLocks/>
          </p:cNvSpPr>
          <p:nvPr/>
        </p:nvSpPr>
        <p:spPr bwMode="auto">
          <a:xfrm flipH="1">
            <a:off x="2195513" y="3224213"/>
            <a:ext cx="365125" cy="133350"/>
          </a:xfrm>
          <a:custGeom>
            <a:avLst/>
            <a:gdLst>
              <a:gd name="T0" fmla="*/ 0 w 272"/>
              <a:gd name="T1" fmla="*/ 0 h 91"/>
              <a:gd name="T2" fmla="*/ 182563 w 272"/>
              <a:gd name="T3" fmla="*/ 133350 h 91"/>
              <a:gd name="T4" fmla="*/ 365125 w 272"/>
              <a:gd name="T5" fmla="*/ 0 h 91"/>
              <a:gd name="T6" fmla="*/ 0 60000 65536"/>
              <a:gd name="T7" fmla="*/ 0 60000 65536"/>
              <a:gd name="T8" fmla="*/ 0 60000 65536"/>
              <a:gd name="T9" fmla="*/ 0 w 272"/>
              <a:gd name="T10" fmla="*/ 0 h 91"/>
              <a:gd name="T11" fmla="*/ 272 w 272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8" name="AutoShape 12"/>
          <p:cNvSpPr>
            <a:spLocks noChangeArrowheads="1"/>
          </p:cNvSpPr>
          <p:nvPr/>
        </p:nvSpPr>
        <p:spPr bwMode="auto">
          <a:xfrm>
            <a:off x="611188" y="3429000"/>
            <a:ext cx="6337300" cy="273685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>
              <a:latin typeface="Franklin Gothic Book"/>
            </a:endParaRP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785813" y="3429000"/>
            <a:ext cx="1606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CC"/>
                </a:solidFill>
                <a:latin typeface="Franklin Gothic Book"/>
                <a:ea typeface="华文新魏"/>
                <a:cs typeface="华文新魏"/>
              </a:rPr>
              <a:t>数的缩小</a:t>
            </a:r>
          </a:p>
        </p:txBody>
      </p: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900113" y="5805488"/>
            <a:ext cx="874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Franklin Gothic Book"/>
              </a:rPr>
              <a:t>‥‥‥</a:t>
            </a:r>
          </a:p>
        </p:txBody>
      </p:sp>
      <p:pic>
        <p:nvPicPr>
          <p:cNvPr id="14351" name="Picture 15" descr="0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55650" y="765175"/>
            <a:ext cx="1281113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7" name="Picture 16" descr="200601181259306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2349500"/>
            <a:ext cx="5040312" cy="402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684213" y="5300663"/>
            <a:ext cx="6038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Franklin Gothic Book"/>
              </a:rPr>
              <a:t>一个数缩小</a:t>
            </a:r>
            <a:r>
              <a:rPr lang="zh-CN" altLang="en-US" sz="2400" b="1">
                <a:solidFill>
                  <a:srgbClr val="FF5050"/>
                </a:solidFill>
                <a:latin typeface="Franklin Gothic Book"/>
              </a:rPr>
              <a:t> </a:t>
            </a:r>
            <a:r>
              <a:rPr lang="en-US" altLang="zh-CN" sz="2400" b="1">
                <a:solidFill>
                  <a:srgbClr val="FF5050"/>
                </a:solidFill>
                <a:latin typeface="Franklin Gothic Book"/>
              </a:rPr>
              <a:t>100</a:t>
            </a:r>
            <a:r>
              <a:rPr lang="zh-CN" altLang="en-US" sz="2400" b="1">
                <a:solidFill>
                  <a:srgbClr val="FF5050"/>
                </a:solidFill>
                <a:latin typeface="Franklin Gothic Book"/>
              </a:rPr>
              <a:t>倍</a:t>
            </a:r>
            <a:r>
              <a:rPr lang="zh-CN" altLang="en-US" sz="2400" b="1">
                <a:latin typeface="Franklin Gothic Book"/>
              </a:rPr>
              <a:t>，小数点向左移动两位；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684213" y="4724400"/>
            <a:ext cx="5986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Franklin Gothic Book"/>
              </a:rPr>
              <a:t>一个数缩小</a:t>
            </a:r>
            <a:r>
              <a:rPr lang="zh-CN" altLang="en-US" sz="2400" b="1">
                <a:solidFill>
                  <a:srgbClr val="FF5050"/>
                </a:solidFill>
                <a:latin typeface="Franklin Gothic Book"/>
              </a:rPr>
              <a:t> </a:t>
            </a:r>
            <a:r>
              <a:rPr lang="en-US" altLang="zh-CN" sz="2400" b="1">
                <a:solidFill>
                  <a:srgbClr val="FF5050"/>
                </a:solidFill>
                <a:latin typeface="Franklin Gothic Book"/>
              </a:rPr>
              <a:t>100</a:t>
            </a:r>
            <a:r>
              <a:rPr lang="zh-CN" altLang="en-US" sz="2400" b="1">
                <a:solidFill>
                  <a:srgbClr val="FF5050"/>
                </a:solidFill>
                <a:latin typeface="Franklin Gothic Book"/>
              </a:rPr>
              <a:t>倍</a:t>
            </a:r>
            <a:r>
              <a:rPr lang="zh-CN" altLang="en-US" sz="2400" b="1">
                <a:latin typeface="Franklin Gothic Book"/>
              </a:rPr>
              <a:t>，小数点向左移动两位；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684213" y="4076700"/>
            <a:ext cx="5816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Franklin Gothic Book"/>
              </a:rPr>
              <a:t>一个数缩小</a:t>
            </a:r>
            <a:r>
              <a:rPr lang="en-US" altLang="zh-CN" sz="2400" b="1">
                <a:solidFill>
                  <a:srgbClr val="FF5050"/>
                </a:solidFill>
                <a:latin typeface="Franklin Gothic Book"/>
              </a:rPr>
              <a:t>10</a:t>
            </a:r>
            <a:r>
              <a:rPr lang="zh-CN" altLang="en-US" sz="2400" b="1">
                <a:solidFill>
                  <a:srgbClr val="FF5050"/>
                </a:solidFill>
                <a:latin typeface="Franklin Gothic Book"/>
              </a:rPr>
              <a:t>倍</a:t>
            </a:r>
            <a:r>
              <a:rPr lang="zh-CN" altLang="en-US" sz="2400" b="1">
                <a:latin typeface="Franklin Gothic Book"/>
              </a:rPr>
              <a:t>，小数点向左移动一位 ；</a:t>
            </a:r>
          </a:p>
        </p:txBody>
      </p:sp>
      <p:grpSp>
        <p:nvGrpSpPr>
          <p:cNvPr id="3" name="Group 20"/>
          <p:cNvGrpSpPr>
            <a:grpSpLocks/>
          </p:cNvGrpSpPr>
          <p:nvPr/>
        </p:nvGrpSpPr>
        <p:grpSpPr bwMode="auto">
          <a:xfrm>
            <a:off x="2411413" y="765175"/>
            <a:ext cx="5327650" cy="1130300"/>
            <a:chOff x="1429" y="450"/>
            <a:chExt cx="3356" cy="712"/>
          </a:xfrm>
        </p:grpSpPr>
        <p:sp>
          <p:nvSpPr>
            <p:cNvPr id="26642" name="AutoShape 21"/>
            <p:cNvSpPr>
              <a:spLocks noChangeArrowheads="1"/>
            </p:cNvSpPr>
            <p:nvPr/>
          </p:nvSpPr>
          <p:spPr bwMode="auto">
            <a:xfrm>
              <a:off x="1429" y="527"/>
              <a:ext cx="3356" cy="635"/>
            </a:xfrm>
            <a:prstGeom prst="wedgeRoundRectCallout">
              <a:avLst>
                <a:gd name="adj1" fmla="val -67509"/>
                <a:gd name="adj2" fmla="val -5120"/>
                <a:gd name="adj3" fmla="val 16667"/>
              </a:avLst>
            </a:prstGeom>
            <a:solidFill>
              <a:srgbClr val="CCFFCC"/>
            </a:solidFill>
            <a:ln w="9525">
              <a:solidFill>
                <a:srgbClr val="3333FF"/>
              </a:solidFill>
              <a:miter lim="800000"/>
              <a:headEnd/>
              <a:tailEnd/>
            </a:ln>
          </p:spPr>
          <p:txBody>
            <a:bodyPr/>
            <a:lstStyle/>
            <a:p>
              <a:r>
                <a:rPr lang="zh-CN" altLang="en-US" sz="2800" b="1">
                  <a:latin typeface="Franklin Gothic Book"/>
                </a:rPr>
                <a:t>把</a:t>
              </a:r>
              <a:r>
                <a:rPr lang="en-US" altLang="zh-CN" sz="2800" b="1">
                  <a:latin typeface="Franklin Gothic Book"/>
                </a:rPr>
                <a:t>1</a:t>
              </a:r>
              <a:r>
                <a:rPr lang="zh-CN" altLang="en-US" sz="2800" b="1">
                  <a:latin typeface="Franklin Gothic Book"/>
                </a:rPr>
                <a:t>平方米缩小为原来的      ，就是把它除以</a:t>
              </a:r>
              <a:r>
                <a:rPr lang="en-US" altLang="zh-CN" sz="2800" b="1">
                  <a:latin typeface="Franklin Gothic Book"/>
                </a:rPr>
                <a:t>10</a:t>
              </a:r>
              <a:r>
                <a:rPr lang="zh-CN" altLang="en-US" sz="2800" b="1">
                  <a:latin typeface="Franklin Gothic Book"/>
                </a:rPr>
                <a:t>。</a:t>
              </a:r>
            </a:p>
          </p:txBody>
        </p:sp>
        <p:grpSp>
          <p:nvGrpSpPr>
            <p:cNvPr id="26643" name="Group 22"/>
            <p:cNvGrpSpPr>
              <a:grpSpLocks/>
            </p:cNvGrpSpPr>
            <p:nvPr/>
          </p:nvGrpSpPr>
          <p:grpSpPr bwMode="auto">
            <a:xfrm>
              <a:off x="4014" y="450"/>
              <a:ext cx="363" cy="485"/>
              <a:chOff x="3198" y="2598"/>
              <a:chExt cx="330" cy="485"/>
            </a:xfrm>
          </p:grpSpPr>
          <p:sp>
            <p:nvSpPr>
              <p:cNvPr id="26644" name="Line 23"/>
              <p:cNvSpPr>
                <a:spLocks noChangeShapeType="1"/>
              </p:cNvSpPr>
              <p:nvPr/>
            </p:nvSpPr>
            <p:spPr bwMode="auto">
              <a:xfrm>
                <a:off x="3210" y="2840"/>
                <a:ext cx="318" cy="1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645" name="Text Box 24"/>
              <p:cNvSpPr txBox="1">
                <a:spLocks noChangeArrowheads="1"/>
              </p:cNvSpPr>
              <p:nvPr/>
            </p:nvSpPr>
            <p:spPr bwMode="auto">
              <a:xfrm>
                <a:off x="3198" y="2795"/>
                <a:ext cx="30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10</a:t>
                </a:r>
              </a:p>
            </p:txBody>
          </p:sp>
          <p:sp>
            <p:nvSpPr>
              <p:cNvPr id="26646" name="Text Box 25"/>
              <p:cNvSpPr txBox="1">
                <a:spLocks noChangeArrowheads="1"/>
              </p:cNvSpPr>
              <p:nvPr/>
            </p:nvSpPr>
            <p:spPr bwMode="auto">
              <a:xfrm>
                <a:off x="3241" y="2598"/>
                <a:ext cx="20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</a:t>
                </a:r>
              </a:p>
            </p:txBody>
          </p:sp>
        </p:grpSp>
      </p:grp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0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0" dur="80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1" dur="80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80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  <p:bldP spid="14345" grpId="0"/>
      <p:bldP spid="14346" grpId="0" animBg="1"/>
      <p:bldP spid="14347" grpId="0" animBg="1"/>
      <p:bldP spid="14348" grpId="0" animBg="1"/>
      <p:bldP spid="14349" grpId="0"/>
      <p:bldP spid="14350" grpId="0"/>
      <p:bldP spid="14353" grpId="0"/>
      <p:bldP spid="14354" grpId="0"/>
      <p:bldP spid="1435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Group 2"/>
          <p:cNvGrpSpPr>
            <a:grpSpLocks/>
          </p:cNvGrpSpPr>
          <p:nvPr/>
        </p:nvGrpSpPr>
        <p:grpSpPr bwMode="auto">
          <a:xfrm>
            <a:off x="7991475" y="6569075"/>
            <a:ext cx="1152525" cy="288925"/>
            <a:chOff x="476" y="73"/>
            <a:chExt cx="726" cy="182"/>
          </a:xfrm>
        </p:grpSpPr>
        <p:sp>
          <p:nvSpPr>
            <p:cNvPr id="1042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1043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sp>
        <p:nvSpPr>
          <p:cNvPr id="172039" name="Text Box 7"/>
          <p:cNvSpPr txBox="1">
            <a:spLocks noChangeArrowheads="1"/>
          </p:cNvSpPr>
          <p:nvPr/>
        </p:nvSpPr>
        <p:spPr bwMode="auto">
          <a:xfrm>
            <a:off x="250825" y="1196975"/>
            <a:ext cx="9145588" cy="271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latin typeface="宋体" charset="-122"/>
              </a:rPr>
              <a:t>2</a:t>
            </a:r>
            <a:r>
              <a:rPr kumimoji="1" lang="zh-CN" altLang="en-US" sz="3600" b="1">
                <a:latin typeface="宋体" charset="-122"/>
              </a:rPr>
              <a:t>、把</a:t>
            </a:r>
            <a:r>
              <a:rPr kumimoji="1" lang="en-US" altLang="zh-CN" sz="3600" b="1">
                <a:latin typeface="宋体" charset="-122"/>
              </a:rPr>
              <a:t>2.3</a:t>
            </a:r>
            <a:r>
              <a:rPr kumimoji="1" lang="zh-CN" altLang="en-US" sz="3600" b="1">
                <a:latin typeface="宋体" charset="-122"/>
              </a:rPr>
              <a:t>的小数点向右移动一位</a:t>
            </a:r>
            <a:r>
              <a:rPr kumimoji="1" lang="en-US" altLang="zh-CN" sz="3600" b="1">
                <a:latin typeface="宋体" charset="-122"/>
              </a:rPr>
              <a:t>,</a:t>
            </a:r>
            <a:r>
              <a:rPr kumimoji="1" lang="zh-CN" altLang="en-US" sz="3600" b="1">
                <a:latin typeface="宋体" charset="-122"/>
              </a:rPr>
              <a:t>这个数就（    ）到原数的</a:t>
            </a:r>
            <a:r>
              <a:rPr kumimoji="1" lang="en-US" altLang="zh-CN" sz="3600" b="1">
                <a:latin typeface="宋体" charset="-122"/>
              </a:rPr>
              <a:t>(    )</a:t>
            </a:r>
            <a:r>
              <a:rPr kumimoji="1" lang="zh-CN" altLang="en-US" sz="3600" b="1">
                <a:latin typeface="宋体" charset="-122"/>
              </a:rPr>
              <a:t>倍。</a:t>
            </a:r>
          </a:p>
          <a:p>
            <a:r>
              <a:rPr kumimoji="1" lang="zh-CN" altLang="en-US" sz="3600" b="1">
                <a:latin typeface="宋体" charset="-122"/>
              </a:rPr>
              <a:t>      </a:t>
            </a:r>
          </a:p>
          <a:p>
            <a:endParaRPr kumimoji="1" lang="zh-CN" altLang="en-US" sz="3600" b="1">
              <a:latin typeface="宋体" charset="-122"/>
            </a:endParaRPr>
          </a:p>
          <a:p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      </a:t>
            </a:r>
          </a:p>
        </p:txBody>
      </p:sp>
      <p:sp>
        <p:nvSpPr>
          <p:cNvPr id="172040" name="Text Box 8"/>
          <p:cNvSpPr txBox="1">
            <a:spLocks noChangeArrowheads="1"/>
          </p:cNvSpPr>
          <p:nvPr/>
        </p:nvSpPr>
        <p:spPr bwMode="auto">
          <a:xfrm>
            <a:off x="250825" y="2636838"/>
            <a:ext cx="91455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latin typeface="Times New Roman" pitchFamily="18" charset="0"/>
                <a:ea typeface="黑体" pitchFamily="2" charset="-122"/>
              </a:rPr>
              <a:t>3</a:t>
            </a:r>
            <a:r>
              <a:rPr kumimoji="1" lang="zh-CN" altLang="en-US" sz="2800" b="1">
                <a:latin typeface="Times New Roman" pitchFamily="18" charset="0"/>
                <a:ea typeface="黑体" pitchFamily="2" charset="-122"/>
              </a:rPr>
              <a:t>、</a:t>
            </a:r>
            <a:r>
              <a:rPr kumimoji="1" lang="zh-CN" altLang="en-US" sz="3600" b="1">
                <a:latin typeface="宋体" charset="-122"/>
              </a:rPr>
              <a:t>把</a:t>
            </a:r>
            <a:r>
              <a:rPr kumimoji="1" lang="en-US" altLang="zh-CN" sz="3600" b="1">
                <a:latin typeface="宋体" charset="-122"/>
              </a:rPr>
              <a:t>0.375</a:t>
            </a:r>
            <a:r>
              <a:rPr kumimoji="1" lang="zh-CN" altLang="en-US" sz="3600" b="1">
                <a:latin typeface="宋体" charset="-122"/>
              </a:rPr>
              <a:t>扩大到原数的</a:t>
            </a:r>
            <a:r>
              <a:rPr kumimoji="1" lang="en-US" altLang="zh-CN" sz="3600" b="1">
                <a:latin typeface="宋体" charset="-122"/>
              </a:rPr>
              <a:t>100</a:t>
            </a:r>
            <a:r>
              <a:rPr kumimoji="1" lang="zh-CN" altLang="en-US" sz="3600" b="1">
                <a:latin typeface="宋体" charset="-122"/>
              </a:rPr>
              <a:t>倍，小数点 就     </a:t>
            </a:r>
          </a:p>
          <a:p>
            <a:r>
              <a:rPr kumimoji="1" lang="zh-CN" altLang="en-US" sz="3600" b="1">
                <a:latin typeface="宋体" charset="-122"/>
              </a:rPr>
              <a:t>  向（   ）移动（    ）位。</a:t>
            </a:r>
          </a:p>
        </p:txBody>
      </p:sp>
      <p:sp>
        <p:nvSpPr>
          <p:cNvPr id="172041" name="Text Box 9"/>
          <p:cNvSpPr txBox="1">
            <a:spLocks noChangeArrowheads="1"/>
          </p:cNvSpPr>
          <p:nvPr/>
        </p:nvSpPr>
        <p:spPr bwMode="auto">
          <a:xfrm>
            <a:off x="250825" y="4005263"/>
            <a:ext cx="95773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latin typeface="宋体" charset="-122"/>
              </a:rPr>
              <a:t>4</a:t>
            </a:r>
            <a:r>
              <a:rPr kumimoji="1" lang="zh-CN" altLang="en-US" sz="3600" b="1">
                <a:latin typeface="宋体" charset="-122"/>
              </a:rPr>
              <a:t>、把</a:t>
            </a:r>
            <a:r>
              <a:rPr kumimoji="1" lang="en-US" altLang="zh-CN" sz="3600" b="1">
                <a:latin typeface="宋体" charset="-122"/>
              </a:rPr>
              <a:t>0.73</a:t>
            </a:r>
            <a:r>
              <a:rPr kumimoji="1" lang="zh-CN" altLang="en-US" sz="3600" b="1">
                <a:latin typeface="宋体" charset="-122"/>
              </a:rPr>
              <a:t>的小数点向（  ）移动（  ）位，      </a:t>
            </a:r>
          </a:p>
          <a:p>
            <a:r>
              <a:rPr kumimoji="1" lang="zh-CN" altLang="en-US" sz="3600" b="1">
                <a:latin typeface="宋体" charset="-122"/>
              </a:rPr>
              <a:t>   这个数就缩小到原数的（   ）。</a:t>
            </a:r>
          </a:p>
        </p:txBody>
      </p:sp>
      <p:sp>
        <p:nvSpPr>
          <p:cNvPr id="172042" name="Text Box 10"/>
          <p:cNvSpPr txBox="1">
            <a:spLocks noChangeArrowheads="1"/>
          </p:cNvSpPr>
          <p:nvPr/>
        </p:nvSpPr>
        <p:spPr bwMode="auto">
          <a:xfrm>
            <a:off x="179388" y="5373688"/>
            <a:ext cx="95043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latin typeface="宋体" charset="-122"/>
              </a:rPr>
              <a:t>5</a:t>
            </a:r>
            <a:r>
              <a:rPr kumimoji="1" lang="zh-CN" altLang="en-US" sz="3600" b="1">
                <a:latin typeface="宋体" charset="-122"/>
              </a:rPr>
              <a:t>、把</a:t>
            </a:r>
            <a:r>
              <a:rPr kumimoji="1" lang="en-US" altLang="zh-CN" sz="3600" b="1">
                <a:latin typeface="宋体" charset="-122"/>
              </a:rPr>
              <a:t>30</a:t>
            </a:r>
            <a:r>
              <a:rPr kumimoji="1" lang="zh-CN" altLang="en-US" sz="3600" b="1">
                <a:latin typeface="宋体" charset="-122"/>
              </a:rPr>
              <a:t>的小数点向（   ）移动（  ）位，</a:t>
            </a:r>
          </a:p>
          <a:p>
            <a:r>
              <a:rPr kumimoji="1" lang="zh-CN" altLang="en-US" sz="3600" b="1">
                <a:latin typeface="宋体" charset="-122"/>
              </a:rPr>
              <a:t>   原数变成</a:t>
            </a:r>
            <a:r>
              <a:rPr kumimoji="1" lang="en-US" altLang="zh-CN" sz="3600" b="1">
                <a:latin typeface="宋体" charset="-122"/>
              </a:rPr>
              <a:t>0.03</a:t>
            </a:r>
            <a:r>
              <a:rPr kumimoji="1" lang="zh-CN" altLang="en-US" sz="3600" b="1">
                <a:latin typeface="宋体" charset="-122"/>
              </a:rPr>
              <a:t>。</a:t>
            </a:r>
          </a:p>
        </p:txBody>
      </p:sp>
      <p:sp>
        <p:nvSpPr>
          <p:cNvPr id="172047" name="Text Box 15"/>
          <p:cNvSpPr txBox="1">
            <a:spLocks noChangeArrowheads="1"/>
          </p:cNvSpPr>
          <p:nvPr/>
        </p:nvSpPr>
        <p:spPr bwMode="auto">
          <a:xfrm>
            <a:off x="755650" y="1739900"/>
            <a:ext cx="1098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扩大</a:t>
            </a:r>
          </a:p>
        </p:txBody>
      </p:sp>
      <p:sp>
        <p:nvSpPr>
          <p:cNvPr id="172048" name="Text Box 16"/>
          <p:cNvSpPr txBox="1">
            <a:spLocks noChangeArrowheads="1"/>
          </p:cNvSpPr>
          <p:nvPr/>
        </p:nvSpPr>
        <p:spPr bwMode="auto">
          <a:xfrm>
            <a:off x="4427538" y="1773238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10</a:t>
            </a:r>
          </a:p>
        </p:txBody>
      </p:sp>
      <p:sp>
        <p:nvSpPr>
          <p:cNvPr id="172049" name="Text Box 17"/>
          <p:cNvSpPr txBox="1">
            <a:spLocks noChangeArrowheads="1"/>
          </p:cNvSpPr>
          <p:nvPr/>
        </p:nvSpPr>
        <p:spPr bwMode="auto">
          <a:xfrm>
            <a:off x="1763713" y="3213100"/>
            <a:ext cx="642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右</a:t>
            </a:r>
          </a:p>
        </p:txBody>
      </p:sp>
      <p:sp>
        <p:nvSpPr>
          <p:cNvPr id="172050" name="Text Box 18"/>
          <p:cNvSpPr txBox="1">
            <a:spLocks noChangeArrowheads="1"/>
          </p:cNvSpPr>
          <p:nvPr/>
        </p:nvSpPr>
        <p:spPr bwMode="auto">
          <a:xfrm>
            <a:off x="4356100" y="3219450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两</a:t>
            </a:r>
          </a:p>
        </p:txBody>
      </p:sp>
      <p:sp>
        <p:nvSpPr>
          <p:cNvPr id="172051" name="Text Box 19"/>
          <p:cNvSpPr txBox="1">
            <a:spLocks noChangeArrowheads="1"/>
          </p:cNvSpPr>
          <p:nvPr/>
        </p:nvSpPr>
        <p:spPr bwMode="auto">
          <a:xfrm>
            <a:off x="5003800" y="4005263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左</a:t>
            </a:r>
          </a:p>
        </p:txBody>
      </p:sp>
      <p:sp>
        <p:nvSpPr>
          <p:cNvPr id="172052" name="Text Box 20"/>
          <p:cNvSpPr txBox="1">
            <a:spLocks noChangeArrowheads="1"/>
          </p:cNvSpPr>
          <p:nvPr/>
        </p:nvSpPr>
        <p:spPr bwMode="auto">
          <a:xfrm>
            <a:off x="7380288" y="4005263"/>
            <a:ext cx="6492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两</a:t>
            </a:r>
          </a:p>
        </p:txBody>
      </p:sp>
      <p:sp>
        <p:nvSpPr>
          <p:cNvPr id="172053" name="Text Box 21"/>
          <p:cNvSpPr txBox="1">
            <a:spLocks noChangeArrowheads="1"/>
          </p:cNvSpPr>
          <p:nvPr/>
        </p:nvSpPr>
        <p:spPr bwMode="auto">
          <a:xfrm>
            <a:off x="4572000" y="5445125"/>
            <a:ext cx="642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</a:rPr>
              <a:t>左</a:t>
            </a:r>
          </a:p>
        </p:txBody>
      </p:sp>
      <p:sp>
        <p:nvSpPr>
          <p:cNvPr id="172054" name="Text Box 22"/>
          <p:cNvSpPr txBox="1">
            <a:spLocks noChangeArrowheads="1"/>
          </p:cNvSpPr>
          <p:nvPr/>
        </p:nvSpPr>
        <p:spPr bwMode="auto">
          <a:xfrm>
            <a:off x="7019925" y="5373688"/>
            <a:ext cx="936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0066"/>
                </a:solidFill>
                <a:latin typeface="Times New Roman" pitchFamily="18" charset="0"/>
              </a:rPr>
              <a:t>三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1026" name="公式" r:id="rId5" imgW="114120" imgH="215640" progId="Equation.3">
              <p:embed/>
            </p:oleObj>
          </a:graphicData>
        </a:graphic>
      </p:graphicFrame>
      <p:sp>
        <p:nvSpPr>
          <p:cNvPr id="172056" name="Line 24"/>
          <p:cNvSpPr>
            <a:spLocks noChangeShapeType="1"/>
          </p:cNvSpPr>
          <p:nvPr/>
        </p:nvSpPr>
        <p:spPr bwMode="auto">
          <a:xfrm>
            <a:off x="6157913" y="4941888"/>
            <a:ext cx="5032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2057" name="Text Box 25"/>
          <p:cNvSpPr txBox="1">
            <a:spLocks noChangeArrowheads="1"/>
          </p:cNvSpPr>
          <p:nvPr/>
        </p:nvSpPr>
        <p:spPr bwMode="auto">
          <a:xfrm>
            <a:off x="6015038" y="4437063"/>
            <a:ext cx="7175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>
                <a:solidFill>
                  <a:srgbClr val="FF66FF"/>
                </a:solidFill>
                <a:latin typeface="Times New Roman" pitchFamily="18" charset="0"/>
                <a:ea typeface="黑体" pitchFamily="2" charset="-122"/>
              </a:rPr>
              <a:t>  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1</a:t>
            </a:r>
          </a:p>
          <a:p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100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2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2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2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2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2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039" grpId="0"/>
      <p:bldP spid="172040" grpId="0"/>
      <p:bldP spid="172041" grpId="0"/>
      <p:bldP spid="172042" grpId="0"/>
      <p:bldP spid="172047" grpId="0"/>
      <p:bldP spid="172048" grpId="0"/>
      <p:bldP spid="172049" grpId="0"/>
      <p:bldP spid="172050" grpId="0"/>
      <p:bldP spid="172051" grpId="0"/>
      <p:bldP spid="172052" grpId="0"/>
      <p:bldP spid="172053" grpId="0"/>
      <p:bldP spid="172054" grpId="0"/>
      <p:bldP spid="172056" grpId="0" animBg="1"/>
      <p:bldP spid="17205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188913"/>
            <a:ext cx="8991600" cy="8382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zh-CN" altLang="en-US" cap="none" smtClean="0">
                <a:effectLst/>
                <a:latin typeface="Franklin Gothic Medium" pitchFamily="34" charset="0"/>
                <a:ea typeface="隶书"/>
              </a:rPr>
              <a:t>课堂小结：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4294967295"/>
          </p:nvPr>
        </p:nvSpPr>
        <p:spPr>
          <a:xfrm>
            <a:off x="0" y="1196975"/>
            <a:ext cx="8991600" cy="5661025"/>
          </a:xfrm>
        </p:spPr>
        <p:txBody>
          <a:bodyPr/>
          <a:lstStyle/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b="1" smtClean="0">
              <a:solidFill>
                <a:schemeClr val="tx1"/>
              </a:solidFill>
              <a:latin typeface="Franklin Gothic Book"/>
              <a:ea typeface="华文楷体"/>
            </a:endParaRP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一个数扩大</a:t>
            </a:r>
            <a:r>
              <a:rPr lang="en-US" altLang="zh-CN" b="1" smtClean="0">
                <a:solidFill>
                  <a:srgbClr val="FF5050"/>
                </a:solidFill>
                <a:latin typeface="Franklin Gothic Book"/>
                <a:ea typeface="华文楷体"/>
              </a:rPr>
              <a:t>10</a:t>
            </a: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倍，小数点向右移动一位 ；</a:t>
            </a:r>
          </a:p>
          <a:p>
            <a:pPr>
              <a:buFont typeface="Wingdings 2" pitchFamily="18" charset="2"/>
              <a:buNone/>
            </a:pP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一个数扩大</a:t>
            </a:r>
            <a:r>
              <a:rPr lang="en-US" altLang="zh-CN" b="1" smtClean="0">
                <a:solidFill>
                  <a:srgbClr val="FF5050"/>
                </a:solidFill>
                <a:latin typeface="Franklin Gothic Book"/>
                <a:ea typeface="华文楷体"/>
              </a:rPr>
              <a:t>100</a:t>
            </a: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倍，小数点向右移动两位；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一个数扩大</a:t>
            </a:r>
            <a:r>
              <a:rPr lang="en-US" altLang="zh-CN" b="1" smtClean="0">
                <a:solidFill>
                  <a:srgbClr val="FF5050"/>
                </a:solidFill>
                <a:latin typeface="Franklin Gothic Book"/>
                <a:ea typeface="华文楷体"/>
              </a:rPr>
              <a:t>1000</a:t>
            </a: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倍，小数点向右移动三位；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 smtClean="0">
                <a:solidFill>
                  <a:schemeClr val="tx1"/>
                </a:solidFill>
                <a:latin typeface="Franklin Gothic Book"/>
                <a:ea typeface="华文楷体"/>
              </a:rPr>
              <a:t>   ……</a:t>
            </a:r>
          </a:p>
          <a:p>
            <a:pPr>
              <a:buFont typeface="Wingdings 2" pitchFamily="18" charset="2"/>
              <a:buNone/>
            </a:pP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一个数缩小</a:t>
            </a:r>
            <a:r>
              <a:rPr lang="en-US" altLang="zh-CN" b="1" smtClean="0">
                <a:solidFill>
                  <a:srgbClr val="FF5050"/>
                </a:solidFill>
                <a:latin typeface="Franklin Gothic Book"/>
                <a:ea typeface="华文楷体"/>
              </a:rPr>
              <a:t>10</a:t>
            </a:r>
            <a:r>
              <a:rPr lang="zh-CN" altLang="en-US" b="1" smtClean="0">
                <a:solidFill>
                  <a:srgbClr val="FF5050"/>
                </a:solidFill>
                <a:latin typeface="Franklin Gothic Book"/>
                <a:ea typeface="华文楷体"/>
              </a:rPr>
              <a:t>倍</a:t>
            </a: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，小数点向左移动一位 ；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一个数缩小</a:t>
            </a:r>
            <a:r>
              <a:rPr lang="zh-CN" altLang="en-US" b="1" smtClean="0">
                <a:solidFill>
                  <a:srgbClr val="FF5050"/>
                </a:solidFill>
                <a:latin typeface="Franklin Gothic Book"/>
                <a:ea typeface="华文楷体"/>
              </a:rPr>
              <a:t> </a:t>
            </a:r>
            <a:r>
              <a:rPr lang="en-US" altLang="zh-CN" b="1" smtClean="0">
                <a:solidFill>
                  <a:srgbClr val="FF5050"/>
                </a:solidFill>
                <a:latin typeface="Franklin Gothic Book"/>
                <a:ea typeface="华文楷体"/>
              </a:rPr>
              <a:t>100</a:t>
            </a:r>
            <a:r>
              <a:rPr lang="zh-CN" altLang="en-US" b="1" smtClean="0">
                <a:solidFill>
                  <a:srgbClr val="FF5050"/>
                </a:solidFill>
                <a:latin typeface="Franklin Gothic Book"/>
                <a:ea typeface="华文楷体"/>
              </a:rPr>
              <a:t>倍</a:t>
            </a: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，小数点向左移动两位；</a:t>
            </a:r>
          </a:p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一个数缩小</a:t>
            </a:r>
            <a:r>
              <a:rPr lang="zh-CN" altLang="en-US" b="1" smtClean="0">
                <a:solidFill>
                  <a:srgbClr val="FF5050"/>
                </a:solidFill>
                <a:latin typeface="Franklin Gothic Book"/>
                <a:ea typeface="华文楷体"/>
              </a:rPr>
              <a:t> </a:t>
            </a:r>
            <a:r>
              <a:rPr lang="en-US" altLang="zh-CN" b="1" smtClean="0">
                <a:solidFill>
                  <a:srgbClr val="FF5050"/>
                </a:solidFill>
                <a:latin typeface="Franklin Gothic Book"/>
                <a:ea typeface="华文楷体"/>
              </a:rPr>
              <a:t>1000</a:t>
            </a:r>
            <a:r>
              <a:rPr lang="zh-CN" altLang="en-US" b="1" smtClean="0">
                <a:solidFill>
                  <a:srgbClr val="FF5050"/>
                </a:solidFill>
                <a:latin typeface="Franklin Gothic Book"/>
                <a:ea typeface="华文楷体"/>
              </a:rPr>
              <a:t>倍</a:t>
            </a:r>
            <a:r>
              <a:rPr lang="zh-CN" altLang="en-US" b="1" smtClean="0">
                <a:solidFill>
                  <a:schemeClr val="tx1"/>
                </a:solidFill>
                <a:latin typeface="Franklin Gothic Book"/>
                <a:ea typeface="华文楷体"/>
              </a:rPr>
              <a:t>，小数点向左移动三位；</a:t>
            </a:r>
          </a:p>
          <a:p>
            <a:pPr>
              <a:buFont typeface="Wingdings 2" pitchFamily="18" charset="2"/>
              <a:buNone/>
            </a:pPr>
            <a:r>
              <a:rPr lang="en-US" altLang="zh-CN" b="1" smtClean="0">
                <a:solidFill>
                  <a:schemeClr val="tx1"/>
                </a:solidFill>
                <a:latin typeface="Franklin Gothic Book"/>
                <a:ea typeface="华文楷体"/>
              </a:rPr>
              <a:t>      ……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1"/>
          </p:nvPr>
        </p:nvSpPr>
        <p:spPr>
          <a:xfrm>
            <a:off x="381000" y="3567122"/>
            <a:ext cx="8458200" cy="1219200"/>
          </a:xfrm>
        </p:spPr>
        <p:txBody>
          <a:bodyPr/>
          <a:lstStyle/>
          <a:p>
            <a:pPr algn="ctr"/>
            <a:r>
              <a:rPr lang="zh-CN" altLang="en-US" sz="7200" dirty="0" smtClean="0">
                <a:solidFill>
                  <a:srgbClr val="FF0000"/>
                </a:solidFill>
              </a:rPr>
              <a:t>谢谢 使用</a:t>
            </a:r>
            <a:endParaRPr lang="zh-CN" altLang="en-US" sz="7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0" descr="122930e5797g2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1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sp>
        <p:nvSpPr>
          <p:cNvPr id="161807" name="Text Box 15"/>
          <p:cNvSpPr txBox="1">
            <a:spLocks noChangeArrowheads="1"/>
          </p:cNvSpPr>
          <p:nvPr/>
        </p:nvSpPr>
        <p:spPr bwMode="auto">
          <a:xfrm>
            <a:off x="500063" y="2428875"/>
            <a:ext cx="5780087" cy="1433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solidFill>
                  <a:srgbClr val="3333FF"/>
                </a:solidFill>
                <a:latin typeface="+mn-lt"/>
                <a:ea typeface="华文彩云" pitchFamily="2" charset="-122"/>
                <a:cs typeface="+mn-cs"/>
              </a:rPr>
              <a:t>小数点移动</a:t>
            </a:r>
          </a:p>
        </p:txBody>
      </p:sp>
      <p:grpSp>
        <p:nvGrpSpPr>
          <p:cNvPr id="15364" name="Group 16"/>
          <p:cNvGrpSpPr>
            <a:grpSpLocks/>
          </p:cNvGrpSpPr>
          <p:nvPr/>
        </p:nvGrpSpPr>
        <p:grpSpPr bwMode="auto">
          <a:xfrm>
            <a:off x="7991475" y="6569075"/>
            <a:ext cx="1152525" cy="288925"/>
            <a:chOff x="476" y="73"/>
            <a:chExt cx="726" cy="182"/>
          </a:xfrm>
        </p:grpSpPr>
        <p:sp>
          <p:nvSpPr>
            <p:cNvPr id="15366" name="AutoShape 17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15367" name="AutoShape 18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sp>
        <p:nvSpPr>
          <p:cNvPr id="15365" name="矩形 7"/>
          <p:cNvSpPr>
            <a:spLocks noChangeArrowheads="1"/>
          </p:cNvSpPr>
          <p:nvPr/>
        </p:nvSpPr>
        <p:spPr bwMode="auto">
          <a:xfrm>
            <a:off x="6072188" y="5619750"/>
            <a:ext cx="23383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Franklin Gothic Book"/>
              </a:rPr>
              <a:t>执教：张海珍</a:t>
            </a:r>
          </a:p>
        </p:txBody>
      </p:sp>
    </p:spTree>
  </p:cSld>
  <p:clrMapOvr>
    <a:masterClrMapping/>
  </p:clrMapOvr>
  <p:transition spd="med">
    <p:zoom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80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3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zh-CN" altLang="zh-CN">
              <a:cs typeface="+mj-cs"/>
            </a:endParaRPr>
          </a:p>
        </p:txBody>
      </p:sp>
      <p:pic>
        <p:nvPicPr>
          <p:cNvPr id="211972" name="例题5.avi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934" fill="hold"/>
                                        <p:tgtEl>
                                          <p:spTgt spid="2119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1197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19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119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197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2"/>
          <p:cNvGrpSpPr>
            <a:grpSpLocks/>
          </p:cNvGrpSpPr>
          <p:nvPr/>
        </p:nvGrpSpPr>
        <p:grpSpPr bwMode="auto">
          <a:xfrm>
            <a:off x="7991475" y="6569075"/>
            <a:ext cx="1152525" cy="288925"/>
            <a:chOff x="476" y="73"/>
            <a:chExt cx="726" cy="182"/>
          </a:xfrm>
        </p:grpSpPr>
        <p:sp>
          <p:nvSpPr>
            <p:cNvPr id="17415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7416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17410" name="Rectangle 5"/>
          <p:cNvSpPr>
            <a:spLocks noChangeArrowheads="1"/>
          </p:cNvSpPr>
          <p:nvPr/>
        </p:nvSpPr>
        <p:spPr bwMode="auto">
          <a:xfrm>
            <a:off x="684213" y="476250"/>
            <a:ext cx="8459787" cy="144463"/>
          </a:xfrm>
          <a:prstGeom prst="rect">
            <a:avLst/>
          </a:prstGeom>
          <a:solidFill>
            <a:srgbClr val="D79A1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3" y="119063"/>
            <a:ext cx="4321175" cy="3167062"/>
          </a:xfrm>
          <a:prstGeom prst="rect">
            <a:avLst/>
          </a:prstGeom>
          <a:noFill/>
          <a:ln w="25400">
            <a:solidFill>
              <a:srgbClr val="6666FF"/>
            </a:solidFill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5" y="133350"/>
            <a:ext cx="4714875" cy="3152775"/>
          </a:xfrm>
          <a:prstGeom prst="rect">
            <a:avLst/>
          </a:prstGeom>
          <a:noFill/>
          <a:ln w="25400">
            <a:solidFill>
              <a:srgbClr val="6666FF"/>
            </a:solidFill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8" y="3500438"/>
            <a:ext cx="4321175" cy="3143250"/>
          </a:xfrm>
          <a:prstGeom prst="rect">
            <a:avLst/>
          </a:prstGeom>
          <a:noFill/>
          <a:ln w="25400">
            <a:solidFill>
              <a:srgbClr val="6666FF"/>
            </a:solidFill>
            <a:miter lim="800000"/>
            <a:headEnd/>
            <a:tailEnd/>
          </a:ln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3" y="3500438"/>
            <a:ext cx="4643437" cy="3143250"/>
          </a:xfrm>
          <a:prstGeom prst="rect">
            <a:avLst/>
          </a:prstGeom>
          <a:noFill/>
          <a:ln w="25400">
            <a:solidFill>
              <a:srgbClr val="6666FF"/>
            </a:solidFill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Group 2"/>
          <p:cNvGrpSpPr>
            <a:grpSpLocks/>
          </p:cNvGrpSpPr>
          <p:nvPr/>
        </p:nvGrpSpPr>
        <p:grpSpPr bwMode="auto">
          <a:xfrm>
            <a:off x="7991475" y="6569075"/>
            <a:ext cx="1152525" cy="288925"/>
            <a:chOff x="476" y="73"/>
            <a:chExt cx="726" cy="182"/>
          </a:xfrm>
        </p:grpSpPr>
        <p:sp>
          <p:nvSpPr>
            <p:cNvPr id="18445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  <p:sp>
          <p:nvSpPr>
            <p:cNvPr id="18446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charset="-122"/>
              </a:endParaRPr>
            </a:p>
          </p:txBody>
        </p:sp>
      </p:grpSp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684213" y="476250"/>
            <a:ext cx="8459787" cy="144463"/>
          </a:xfrm>
          <a:prstGeom prst="rect">
            <a:avLst/>
          </a:prstGeom>
          <a:solidFill>
            <a:srgbClr val="D79A1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256213" cy="353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u=430249704,1789559022&amp;gp=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63" y="2195513"/>
            <a:ext cx="18573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4929188" y="642938"/>
            <a:ext cx="3429000" cy="1295400"/>
            <a:chOff x="2041" y="352"/>
            <a:chExt cx="2722" cy="816"/>
          </a:xfrm>
        </p:grpSpPr>
        <p:sp>
          <p:nvSpPr>
            <p:cNvPr id="18440" name="AutoShape 9"/>
            <p:cNvSpPr>
              <a:spLocks noChangeArrowheads="1"/>
            </p:cNvSpPr>
            <p:nvPr/>
          </p:nvSpPr>
          <p:spPr bwMode="auto">
            <a:xfrm>
              <a:off x="2041" y="352"/>
              <a:ext cx="2722" cy="816"/>
            </a:xfrm>
            <a:prstGeom prst="cloudCallout">
              <a:avLst>
                <a:gd name="adj1" fmla="val 21088"/>
                <a:gd name="adj2" fmla="val 117523"/>
              </a:avLst>
            </a:prstGeom>
            <a:solidFill>
              <a:srgbClr val="CCFF99"/>
            </a:solidFill>
            <a:ln w="9525">
              <a:solidFill>
                <a:srgbClr val="CC99FF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zh-CN" altLang="en-US" sz="2400" b="1">
                  <a:ea typeface="宋体" charset="-122"/>
                </a:rPr>
                <a:t>小数点移动与      的长短有什么关系？</a:t>
              </a:r>
            </a:p>
          </p:txBody>
        </p:sp>
        <p:grpSp>
          <p:nvGrpSpPr>
            <p:cNvPr id="18441" name="Group 10"/>
            <p:cNvGrpSpPr>
              <a:grpSpLocks/>
            </p:cNvGrpSpPr>
            <p:nvPr/>
          </p:nvGrpSpPr>
          <p:grpSpPr bwMode="auto">
            <a:xfrm rot="-2908094">
              <a:off x="3923" y="573"/>
              <a:ext cx="409" cy="45"/>
              <a:chOff x="204" y="3521"/>
              <a:chExt cx="1996" cy="91"/>
            </a:xfrm>
          </p:grpSpPr>
          <p:sp>
            <p:nvSpPr>
              <p:cNvPr id="18442" name="Rectangle 11"/>
              <p:cNvSpPr>
                <a:spLocks noChangeArrowheads="1"/>
              </p:cNvSpPr>
              <p:nvPr/>
            </p:nvSpPr>
            <p:spPr bwMode="auto">
              <a:xfrm>
                <a:off x="340" y="3521"/>
                <a:ext cx="1724" cy="91"/>
              </a:xfrm>
              <a:prstGeom prst="rect">
                <a:avLst/>
              </a:prstGeom>
              <a:solidFill>
                <a:srgbClr val="FF505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8443" name="Rectangle 12"/>
              <p:cNvSpPr>
                <a:spLocks noChangeArrowheads="1"/>
              </p:cNvSpPr>
              <p:nvPr/>
            </p:nvSpPr>
            <p:spPr bwMode="auto">
              <a:xfrm>
                <a:off x="2064" y="3521"/>
                <a:ext cx="136" cy="91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  <p:sp>
            <p:nvSpPr>
              <p:cNvPr id="18444" name="Rectangle 13"/>
              <p:cNvSpPr>
                <a:spLocks noChangeArrowheads="1"/>
              </p:cNvSpPr>
              <p:nvPr/>
            </p:nvSpPr>
            <p:spPr bwMode="auto">
              <a:xfrm>
                <a:off x="204" y="3521"/>
                <a:ext cx="136" cy="91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charset="-122"/>
                </a:endParaRPr>
              </a:p>
            </p:txBody>
          </p:sp>
        </p:grpSp>
      </p:grpSp>
      <p:pic>
        <p:nvPicPr>
          <p:cNvPr id="6158" name="Picture 14" descr="2006021121322517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3214688"/>
            <a:ext cx="17716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9" name="AutoShape 15"/>
          <p:cNvSpPr>
            <a:spLocks noChangeArrowheads="1"/>
          </p:cNvSpPr>
          <p:nvPr/>
        </p:nvSpPr>
        <p:spPr bwMode="auto">
          <a:xfrm>
            <a:off x="4211638" y="4770438"/>
            <a:ext cx="3889375" cy="1873250"/>
          </a:xfrm>
          <a:prstGeom prst="cloudCallout">
            <a:avLst>
              <a:gd name="adj1" fmla="val -78042"/>
              <a:gd name="adj2" fmla="val -79574"/>
            </a:avLst>
          </a:prstGeom>
          <a:solidFill>
            <a:srgbClr val="FFFF99"/>
          </a:solidFill>
          <a:ln w="9525">
            <a:solidFill>
              <a:srgbClr val="6666FF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zh-CN" altLang="en-US" sz="3200">
                <a:latin typeface="华文新魏"/>
                <a:ea typeface="华文新魏"/>
                <a:cs typeface="华文新魏"/>
              </a:rPr>
              <a:t>小数点</a:t>
            </a:r>
            <a:r>
              <a:rPr lang="zh-CN" altLang="en-US" sz="3200">
                <a:solidFill>
                  <a:srgbClr val="FF5050"/>
                </a:solidFill>
                <a:latin typeface="华文新魏"/>
                <a:ea typeface="华文新魏"/>
                <a:cs typeface="华文新魏"/>
              </a:rPr>
              <a:t>往右移</a:t>
            </a:r>
            <a:r>
              <a:rPr lang="zh-CN" altLang="en-US" sz="3200">
                <a:latin typeface="华文新魏"/>
                <a:ea typeface="华文新魏"/>
                <a:cs typeface="华文新魏"/>
              </a:rPr>
              <a:t>，金箍棒</a:t>
            </a:r>
            <a:r>
              <a:rPr lang="zh-CN" altLang="en-US" sz="3200">
                <a:solidFill>
                  <a:srgbClr val="FF5050"/>
                </a:solidFill>
                <a:latin typeface="华文新魏"/>
                <a:ea typeface="华文新魏"/>
                <a:cs typeface="华文新魏"/>
              </a:rPr>
              <a:t>越变越大</a:t>
            </a:r>
            <a:r>
              <a:rPr lang="en-US" altLang="zh-CN" sz="3200">
                <a:solidFill>
                  <a:srgbClr val="FF5050"/>
                </a:solidFill>
                <a:latin typeface="华文新魏"/>
                <a:ea typeface="华文新魏"/>
                <a:cs typeface="华文新魏"/>
              </a:rPr>
              <a:t>!</a:t>
            </a: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2"/>
          <p:cNvGrpSpPr>
            <a:grpSpLocks/>
          </p:cNvGrpSpPr>
          <p:nvPr/>
        </p:nvGrpSpPr>
        <p:grpSpPr bwMode="auto">
          <a:xfrm>
            <a:off x="7991475" y="6569075"/>
            <a:ext cx="1152525" cy="288925"/>
            <a:chOff x="476" y="73"/>
            <a:chExt cx="726" cy="182"/>
          </a:xfrm>
        </p:grpSpPr>
        <p:sp>
          <p:nvSpPr>
            <p:cNvPr id="19479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19480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sp>
        <p:nvSpPr>
          <p:cNvPr id="19458" name="Rectangle 5"/>
          <p:cNvSpPr>
            <a:spLocks noChangeArrowheads="1"/>
          </p:cNvSpPr>
          <p:nvPr/>
        </p:nvSpPr>
        <p:spPr bwMode="auto">
          <a:xfrm>
            <a:off x="684213" y="476250"/>
            <a:ext cx="8459787" cy="144463"/>
          </a:xfrm>
          <a:prstGeom prst="rect">
            <a:avLst/>
          </a:prstGeom>
          <a:solidFill>
            <a:srgbClr val="D79A1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Franklin Gothic Book"/>
            </a:endParaRPr>
          </a:p>
        </p:txBody>
      </p:sp>
      <p:pic>
        <p:nvPicPr>
          <p:cNvPr id="19459" name="Picture 6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620713"/>
            <a:ext cx="8785225" cy="594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80" name="Picture 8" descr="200602112131389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6650" y="2492375"/>
            <a:ext cx="2351088" cy="395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81" name="Text Box 9"/>
          <p:cNvSpPr txBox="1">
            <a:spLocks noChangeArrowheads="1"/>
          </p:cNvSpPr>
          <p:nvPr/>
        </p:nvSpPr>
        <p:spPr bwMode="auto">
          <a:xfrm>
            <a:off x="1762125" y="1169988"/>
            <a:ext cx="3171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0.009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米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=9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56682" name="Text Box 10"/>
          <p:cNvSpPr txBox="1">
            <a:spLocks noChangeArrowheads="1"/>
          </p:cNvSpPr>
          <p:nvPr/>
        </p:nvSpPr>
        <p:spPr bwMode="auto">
          <a:xfrm>
            <a:off x="1976438" y="1773238"/>
            <a:ext cx="156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0.09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156683" name="Text Box 11"/>
          <p:cNvSpPr txBox="1">
            <a:spLocks noChangeArrowheads="1"/>
          </p:cNvSpPr>
          <p:nvPr/>
        </p:nvSpPr>
        <p:spPr bwMode="auto">
          <a:xfrm>
            <a:off x="2195513" y="2376488"/>
            <a:ext cx="1333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0.9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156684" name="Text Box 12"/>
          <p:cNvSpPr txBox="1">
            <a:spLocks noChangeArrowheads="1"/>
          </p:cNvSpPr>
          <p:nvPr/>
        </p:nvSpPr>
        <p:spPr bwMode="auto">
          <a:xfrm>
            <a:off x="2690813" y="2979738"/>
            <a:ext cx="873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156685" name="Text Box 13"/>
          <p:cNvSpPr txBox="1">
            <a:spLocks noChangeArrowheads="1"/>
          </p:cNvSpPr>
          <p:nvPr/>
        </p:nvSpPr>
        <p:spPr bwMode="auto">
          <a:xfrm>
            <a:off x="3427413" y="1800225"/>
            <a:ext cx="17922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=90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56686" name="Text Box 14"/>
          <p:cNvSpPr txBox="1">
            <a:spLocks noChangeArrowheads="1"/>
          </p:cNvSpPr>
          <p:nvPr/>
        </p:nvSpPr>
        <p:spPr bwMode="auto">
          <a:xfrm>
            <a:off x="3471863" y="2403475"/>
            <a:ext cx="202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=900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56687" name="Text Box 15"/>
          <p:cNvSpPr txBox="1">
            <a:spLocks noChangeArrowheads="1"/>
          </p:cNvSpPr>
          <p:nvPr/>
        </p:nvSpPr>
        <p:spPr bwMode="auto">
          <a:xfrm>
            <a:off x="3492500" y="3013075"/>
            <a:ext cx="22526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=9000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56688" name="Freeform 16"/>
          <p:cNvSpPr>
            <a:spLocks/>
          </p:cNvSpPr>
          <p:nvPr/>
        </p:nvSpPr>
        <p:spPr bwMode="auto">
          <a:xfrm>
            <a:off x="2124075" y="1700213"/>
            <a:ext cx="431800" cy="144462"/>
          </a:xfrm>
          <a:custGeom>
            <a:avLst/>
            <a:gdLst>
              <a:gd name="T0" fmla="*/ 0 w 272"/>
              <a:gd name="T1" fmla="*/ 0 h 91"/>
              <a:gd name="T2" fmla="*/ 215900 w 272"/>
              <a:gd name="T3" fmla="*/ 144462 h 91"/>
              <a:gd name="T4" fmla="*/ 431800 w 272"/>
              <a:gd name="T5" fmla="*/ 0 h 91"/>
              <a:gd name="T6" fmla="*/ 0 60000 65536"/>
              <a:gd name="T7" fmla="*/ 0 60000 65536"/>
              <a:gd name="T8" fmla="*/ 0 60000 65536"/>
              <a:gd name="T9" fmla="*/ 0 w 272"/>
              <a:gd name="T10" fmla="*/ 0 h 91"/>
              <a:gd name="T11" fmla="*/ 272 w 272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6689" name="Freeform 17"/>
          <p:cNvSpPr>
            <a:spLocks/>
          </p:cNvSpPr>
          <p:nvPr/>
        </p:nvSpPr>
        <p:spPr bwMode="auto">
          <a:xfrm>
            <a:off x="2339975" y="2276475"/>
            <a:ext cx="431800" cy="144463"/>
          </a:xfrm>
          <a:custGeom>
            <a:avLst/>
            <a:gdLst>
              <a:gd name="T0" fmla="*/ 0 w 272"/>
              <a:gd name="T1" fmla="*/ 0 h 91"/>
              <a:gd name="T2" fmla="*/ 215900 w 272"/>
              <a:gd name="T3" fmla="*/ 144463 h 91"/>
              <a:gd name="T4" fmla="*/ 431800 w 272"/>
              <a:gd name="T5" fmla="*/ 0 h 91"/>
              <a:gd name="T6" fmla="*/ 0 60000 65536"/>
              <a:gd name="T7" fmla="*/ 0 60000 65536"/>
              <a:gd name="T8" fmla="*/ 0 60000 65536"/>
              <a:gd name="T9" fmla="*/ 0 w 272"/>
              <a:gd name="T10" fmla="*/ 0 h 91"/>
              <a:gd name="T11" fmla="*/ 272 w 272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6690" name="Freeform 18"/>
          <p:cNvSpPr>
            <a:spLocks/>
          </p:cNvSpPr>
          <p:nvPr/>
        </p:nvSpPr>
        <p:spPr bwMode="auto">
          <a:xfrm>
            <a:off x="2627313" y="2906713"/>
            <a:ext cx="360362" cy="144462"/>
          </a:xfrm>
          <a:custGeom>
            <a:avLst/>
            <a:gdLst>
              <a:gd name="T0" fmla="*/ 0 w 272"/>
              <a:gd name="T1" fmla="*/ 0 h 91"/>
              <a:gd name="T2" fmla="*/ 180181 w 272"/>
              <a:gd name="T3" fmla="*/ 144462 h 91"/>
              <a:gd name="T4" fmla="*/ 360362 w 272"/>
              <a:gd name="T5" fmla="*/ 0 h 91"/>
              <a:gd name="T6" fmla="*/ 0 60000 65536"/>
              <a:gd name="T7" fmla="*/ 0 60000 65536"/>
              <a:gd name="T8" fmla="*/ 0 60000 65536"/>
              <a:gd name="T9" fmla="*/ 0 w 272"/>
              <a:gd name="T10" fmla="*/ 0 h 91"/>
              <a:gd name="T11" fmla="*/ 272 w 272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6691" name="Line 19"/>
          <p:cNvSpPr>
            <a:spLocks noChangeShapeType="1"/>
          </p:cNvSpPr>
          <p:nvPr/>
        </p:nvSpPr>
        <p:spPr bwMode="auto">
          <a:xfrm flipH="1">
            <a:off x="1619250" y="1341438"/>
            <a:ext cx="0" cy="223202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6698" name="Text Box 26"/>
          <p:cNvSpPr txBox="1">
            <a:spLocks noChangeArrowheads="1"/>
          </p:cNvSpPr>
          <p:nvPr/>
        </p:nvSpPr>
        <p:spPr bwMode="auto">
          <a:xfrm>
            <a:off x="1008063" y="1268413"/>
            <a:ext cx="611187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Franklin Gothic Book"/>
                <a:ea typeface="华文新魏"/>
                <a:cs typeface="华文新魏"/>
              </a:rPr>
              <a:t>从上往下观察</a:t>
            </a:r>
          </a:p>
        </p:txBody>
      </p:sp>
      <p:sp>
        <p:nvSpPr>
          <p:cNvPr id="156715" name="AutoShape 43"/>
          <p:cNvSpPr>
            <a:spLocks noChangeArrowheads="1"/>
          </p:cNvSpPr>
          <p:nvPr/>
        </p:nvSpPr>
        <p:spPr bwMode="auto">
          <a:xfrm>
            <a:off x="611188" y="3716338"/>
            <a:ext cx="5616575" cy="244951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>
              <a:latin typeface="Franklin Gothic Book"/>
            </a:endParaRPr>
          </a:p>
        </p:txBody>
      </p:sp>
      <p:sp>
        <p:nvSpPr>
          <p:cNvPr id="156716" name="Text Box 44"/>
          <p:cNvSpPr txBox="1">
            <a:spLocks noChangeArrowheads="1"/>
          </p:cNvSpPr>
          <p:nvPr/>
        </p:nvSpPr>
        <p:spPr bwMode="auto">
          <a:xfrm>
            <a:off x="755650" y="3829050"/>
            <a:ext cx="1962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CC"/>
                </a:solidFill>
                <a:latin typeface="Franklin Gothic Book"/>
                <a:ea typeface="华文新魏"/>
                <a:cs typeface="华文新魏"/>
              </a:rPr>
              <a:t>小数点向右</a:t>
            </a:r>
          </a:p>
        </p:txBody>
      </p:sp>
      <p:sp>
        <p:nvSpPr>
          <p:cNvPr id="156717" name="Text Box 45"/>
          <p:cNvSpPr txBox="1">
            <a:spLocks noChangeArrowheads="1"/>
          </p:cNvSpPr>
          <p:nvPr/>
        </p:nvSpPr>
        <p:spPr bwMode="auto">
          <a:xfrm>
            <a:off x="684213" y="4292600"/>
            <a:ext cx="5426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Franklin Gothic Book"/>
              </a:rPr>
              <a:t>移动</a:t>
            </a:r>
            <a:r>
              <a:rPr lang="zh-CN" altLang="en-US" sz="2400" b="1">
                <a:solidFill>
                  <a:srgbClr val="3333FF"/>
                </a:solidFill>
                <a:latin typeface="Franklin Gothic Book"/>
              </a:rPr>
              <a:t>一位</a:t>
            </a:r>
            <a:r>
              <a:rPr lang="zh-CN" altLang="en-US" sz="2400" b="1">
                <a:latin typeface="Franklin Gothic Book"/>
              </a:rPr>
              <a:t>，小数就扩大到原数的</a:t>
            </a:r>
            <a:r>
              <a:rPr lang="en-US" altLang="zh-CN" sz="2400" b="1">
                <a:solidFill>
                  <a:srgbClr val="FF5050"/>
                </a:solidFill>
                <a:latin typeface="Franklin Gothic Book"/>
              </a:rPr>
              <a:t>10</a:t>
            </a:r>
            <a:r>
              <a:rPr lang="zh-CN" altLang="en-US" sz="2400" b="1">
                <a:latin typeface="Franklin Gothic Book"/>
              </a:rPr>
              <a:t>倍；</a:t>
            </a:r>
          </a:p>
        </p:txBody>
      </p:sp>
      <p:sp>
        <p:nvSpPr>
          <p:cNvPr id="156718" name="Text Box 46"/>
          <p:cNvSpPr txBox="1">
            <a:spLocks noChangeArrowheads="1"/>
          </p:cNvSpPr>
          <p:nvPr/>
        </p:nvSpPr>
        <p:spPr bwMode="auto">
          <a:xfrm>
            <a:off x="684213" y="4797425"/>
            <a:ext cx="55959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Franklin Gothic Book"/>
              </a:rPr>
              <a:t>移动</a:t>
            </a:r>
            <a:r>
              <a:rPr lang="zh-CN" altLang="en-US" sz="2400" b="1">
                <a:solidFill>
                  <a:srgbClr val="3333FF"/>
                </a:solidFill>
                <a:latin typeface="Franklin Gothic Book"/>
              </a:rPr>
              <a:t>两位</a:t>
            </a:r>
            <a:r>
              <a:rPr lang="zh-CN" altLang="en-US" sz="2400" b="1">
                <a:latin typeface="Franklin Gothic Book"/>
              </a:rPr>
              <a:t>，小数就扩大到原数的</a:t>
            </a:r>
            <a:r>
              <a:rPr lang="en-US" altLang="zh-CN" sz="2400" b="1">
                <a:solidFill>
                  <a:srgbClr val="FF5050"/>
                </a:solidFill>
                <a:latin typeface="Franklin Gothic Book"/>
              </a:rPr>
              <a:t>100</a:t>
            </a:r>
            <a:r>
              <a:rPr lang="zh-CN" altLang="en-US" sz="2400" b="1">
                <a:latin typeface="Franklin Gothic Book"/>
              </a:rPr>
              <a:t>倍；</a:t>
            </a:r>
          </a:p>
        </p:txBody>
      </p:sp>
      <p:sp>
        <p:nvSpPr>
          <p:cNvPr id="156719" name="Text Box 47"/>
          <p:cNvSpPr txBox="1">
            <a:spLocks noChangeArrowheads="1"/>
          </p:cNvSpPr>
          <p:nvPr/>
        </p:nvSpPr>
        <p:spPr bwMode="auto">
          <a:xfrm>
            <a:off x="684213" y="5300663"/>
            <a:ext cx="576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Franklin Gothic Book"/>
              </a:rPr>
              <a:t>移动</a:t>
            </a:r>
            <a:r>
              <a:rPr lang="zh-CN" altLang="en-US" sz="2400" b="1">
                <a:solidFill>
                  <a:srgbClr val="3333FF"/>
                </a:solidFill>
                <a:latin typeface="Franklin Gothic Book"/>
              </a:rPr>
              <a:t>三位</a:t>
            </a:r>
            <a:r>
              <a:rPr lang="zh-CN" altLang="en-US" sz="2400" b="1">
                <a:latin typeface="Franklin Gothic Book"/>
              </a:rPr>
              <a:t>，小数就扩大到原数的</a:t>
            </a:r>
            <a:r>
              <a:rPr lang="en-US" altLang="zh-CN" sz="2400" b="1">
                <a:solidFill>
                  <a:srgbClr val="FF5050"/>
                </a:solidFill>
                <a:latin typeface="Franklin Gothic Book"/>
              </a:rPr>
              <a:t>1000</a:t>
            </a:r>
            <a:r>
              <a:rPr lang="zh-CN" altLang="en-US" sz="2400" b="1">
                <a:latin typeface="Franklin Gothic Book"/>
              </a:rPr>
              <a:t>倍；</a:t>
            </a:r>
          </a:p>
        </p:txBody>
      </p:sp>
      <p:sp>
        <p:nvSpPr>
          <p:cNvPr id="156720" name="Text Box 48"/>
          <p:cNvSpPr txBox="1">
            <a:spLocks noChangeArrowheads="1"/>
          </p:cNvSpPr>
          <p:nvPr/>
        </p:nvSpPr>
        <p:spPr bwMode="auto">
          <a:xfrm>
            <a:off x="900113" y="5805488"/>
            <a:ext cx="874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Franklin Gothic Book"/>
              </a:rPr>
              <a:t>‥‥‥</a:t>
            </a:r>
          </a:p>
        </p:txBody>
      </p:sp>
    </p:spTree>
  </p:cSld>
  <p:clrMapOvr>
    <a:masterClrMapping/>
  </p:clrMapOvr>
  <p:transition spd="med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66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6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66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6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56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6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6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2" dur="500"/>
                                        <p:tgtEl>
                                          <p:spTgt spid="156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56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66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6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9" dur="500"/>
                                        <p:tgtEl>
                                          <p:spTgt spid="156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156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66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6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6" dur="500"/>
                                        <p:tgtEl>
                                          <p:spTgt spid="156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156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6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6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67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6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6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67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6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6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7" dur="80"/>
                                        <p:tgtEl>
                                          <p:spTgt spid="1567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/>
                                        <p:tgtEl>
                                          <p:spTgt spid="1567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/>
                                        <p:tgtEl>
                                          <p:spTgt spid="1567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4" dur="80"/>
                                        <p:tgtEl>
                                          <p:spTgt spid="1567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5" dur="80"/>
                                        <p:tgtEl>
                                          <p:spTgt spid="1567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80"/>
                                        <p:tgtEl>
                                          <p:spTgt spid="1567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1" dur="80"/>
                                        <p:tgtEl>
                                          <p:spTgt spid="1567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2" dur="80"/>
                                        <p:tgtEl>
                                          <p:spTgt spid="1567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80"/>
                                        <p:tgtEl>
                                          <p:spTgt spid="1567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40"/>
                            </p:stCondLst>
                            <p:childTnLst>
                              <p:par>
                                <p:cTn id="1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7" dur="80"/>
                                        <p:tgtEl>
                                          <p:spTgt spid="1567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8" dur="80"/>
                                        <p:tgtEl>
                                          <p:spTgt spid="1567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80"/>
                                        <p:tgtEl>
                                          <p:spTgt spid="1567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81" grpId="0"/>
      <p:bldP spid="156682" grpId="0"/>
      <p:bldP spid="156683" grpId="0"/>
      <p:bldP spid="156684" grpId="0"/>
      <p:bldP spid="156685" grpId="0"/>
      <p:bldP spid="156686" grpId="0"/>
      <p:bldP spid="156687" grpId="0"/>
      <p:bldP spid="156688" grpId="0" animBg="1"/>
      <p:bldP spid="156689" grpId="0" animBg="1"/>
      <p:bldP spid="156690" grpId="0" animBg="1"/>
      <p:bldP spid="156691" grpId="0" animBg="1"/>
      <p:bldP spid="156698" grpId="0"/>
      <p:bldP spid="156715" grpId="0" animBg="1"/>
      <p:bldP spid="156716" grpId="0"/>
      <p:bldP spid="156717" grpId="0"/>
      <p:bldP spid="156718" grpId="0"/>
      <p:bldP spid="156719" grpId="0"/>
      <p:bldP spid="1567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6"/>
          <p:cNvSpPr txBox="1">
            <a:spLocks noChangeArrowheads="1"/>
          </p:cNvSpPr>
          <p:nvPr/>
        </p:nvSpPr>
        <p:spPr bwMode="auto">
          <a:xfrm>
            <a:off x="0" y="1071563"/>
            <a:ext cx="91440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kumimoji="1" lang="en-US" altLang="zh-CN" sz="3600" b="1">
                <a:latin typeface="Franklin Gothic Book"/>
              </a:rPr>
              <a:t>1</a:t>
            </a:r>
            <a:r>
              <a:rPr kumimoji="1" lang="zh-CN" altLang="en-US" sz="3600" b="1">
                <a:latin typeface="Franklin Gothic Book"/>
              </a:rPr>
              <a:t>、</a:t>
            </a:r>
            <a:r>
              <a:rPr kumimoji="1" lang="en-US" altLang="zh-CN" sz="3600" b="1">
                <a:latin typeface="Franklin Gothic Book"/>
              </a:rPr>
              <a:t>0.08</a:t>
            </a:r>
            <a:r>
              <a:rPr kumimoji="1" lang="zh-CN" altLang="en-US" sz="3600" b="1">
                <a:latin typeface="Franklin Gothic Book"/>
              </a:rPr>
              <a:t>变成</a:t>
            </a:r>
            <a:r>
              <a:rPr kumimoji="1" lang="en-US" altLang="zh-CN" sz="3600" b="1">
                <a:latin typeface="Franklin Gothic Book"/>
              </a:rPr>
              <a:t>0.8,</a:t>
            </a:r>
            <a:r>
              <a:rPr kumimoji="1" lang="zh-CN" altLang="en-US" sz="3600" b="1">
                <a:latin typeface="Franklin Gothic Book"/>
              </a:rPr>
              <a:t>小数点向（     ）移动（    ）位</a:t>
            </a:r>
            <a:r>
              <a:rPr kumimoji="1" lang="en-US" altLang="zh-CN" sz="3600" b="1">
                <a:latin typeface="Franklin Gothic Book"/>
              </a:rPr>
              <a:t>,</a:t>
            </a:r>
            <a:r>
              <a:rPr kumimoji="1" lang="zh-CN" altLang="en-US" sz="3600" b="1">
                <a:latin typeface="Franklin Gothic Book"/>
              </a:rPr>
              <a:t>这个数就扩大到原数的</a:t>
            </a:r>
            <a:r>
              <a:rPr kumimoji="1" lang="en-US" altLang="zh-CN" sz="3600" b="1">
                <a:latin typeface="Franklin Gothic Book"/>
              </a:rPr>
              <a:t>(        )</a:t>
            </a:r>
            <a:r>
              <a:rPr kumimoji="1" lang="zh-CN" altLang="en-US" sz="3600" b="1">
                <a:latin typeface="Franklin Gothic Book"/>
              </a:rPr>
              <a:t>倍。</a:t>
            </a:r>
          </a:p>
        </p:txBody>
      </p:sp>
      <p:sp>
        <p:nvSpPr>
          <p:cNvPr id="20482" name="Text Box 9"/>
          <p:cNvSpPr txBox="1">
            <a:spLocks noChangeArrowheads="1"/>
          </p:cNvSpPr>
          <p:nvPr/>
        </p:nvSpPr>
        <p:spPr bwMode="auto">
          <a:xfrm>
            <a:off x="0" y="2857500"/>
            <a:ext cx="91440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kumimoji="1" lang="en-US" altLang="zh-CN" sz="3600" b="1">
                <a:latin typeface="Franklin Gothic Book"/>
              </a:rPr>
              <a:t>2</a:t>
            </a:r>
            <a:r>
              <a:rPr kumimoji="1" lang="zh-CN" altLang="en-US" sz="3600" b="1">
                <a:latin typeface="Franklin Gothic Book"/>
              </a:rPr>
              <a:t>、</a:t>
            </a:r>
            <a:r>
              <a:rPr kumimoji="1" lang="en-US" altLang="zh-CN" sz="3600" b="1">
                <a:latin typeface="Franklin Gothic Book"/>
              </a:rPr>
              <a:t>0.08</a:t>
            </a:r>
            <a:r>
              <a:rPr kumimoji="1" lang="zh-CN" altLang="en-US" sz="3600" b="1">
                <a:latin typeface="Franklin Gothic Book"/>
              </a:rPr>
              <a:t>变成</a:t>
            </a:r>
            <a:r>
              <a:rPr kumimoji="1" lang="en-US" altLang="zh-CN" sz="3600" b="1">
                <a:latin typeface="Franklin Gothic Book"/>
              </a:rPr>
              <a:t>8</a:t>
            </a:r>
            <a:r>
              <a:rPr kumimoji="1" lang="zh-CN" altLang="en-US" sz="3600" b="1">
                <a:latin typeface="Franklin Gothic Book"/>
              </a:rPr>
              <a:t>，小数点向（    ）移动（    ）位</a:t>
            </a:r>
            <a:r>
              <a:rPr kumimoji="1" lang="en-US" altLang="zh-CN" sz="3600" b="1">
                <a:latin typeface="Franklin Gothic Book"/>
              </a:rPr>
              <a:t>,</a:t>
            </a:r>
            <a:r>
              <a:rPr kumimoji="1" lang="zh-CN" altLang="en-US" sz="3600" b="1">
                <a:latin typeface="Franklin Gothic Book"/>
              </a:rPr>
              <a:t>这个数就扩大到原数的（      ）倍。</a:t>
            </a:r>
          </a:p>
        </p:txBody>
      </p:sp>
      <p:sp>
        <p:nvSpPr>
          <p:cNvPr id="20483" name="Text Box 10"/>
          <p:cNvSpPr txBox="1">
            <a:spLocks noChangeArrowheads="1"/>
          </p:cNvSpPr>
          <p:nvPr/>
        </p:nvSpPr>
        <p:spPr bwMode="auto">
          <a:xfrm>
            <a:off x="0" y="4911725"/>
            <a:ext cx="91440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5000"/>
              </a:lnSpc>
            </a:pPr>
            <a:r>
              <a:rPr kumimoji="1" lang="en-US" altLang="zh-CN" sz="3600" b="1">
                <a:latin typeface="Franklin Gothic Book"/>
              </a:rPr>
              <a:t>3</a:t>
            </a:r>
            <a:r>
              <a:rPr kumimoji="1" lang="zh-CN" altLang="en-US" sz="3600" b="1">
                <a:latin typeface="Franklin Gothic Book"/>
              </a:rPr>
              <a:t>、</a:t>
            </a:r>
            <a:r>
              <a:rPr kumimoji="1" lang="en-US" altLang="zh-CN" sz="3600" b="1">
                <a:latin typeface="Franklin Gothic Book"/>
              </a:rPr>
              <a:t>0.08</a:t>
            </a:r>
            <a:r>
              <a:rPr kumimoji="1" lang="zh-CN" altLang="en-US" sz="3600" b="1">
                <a:latin typeface="Franklin Gothic Book"/>
              </a:rPr>
              <a:t>变成</a:t>
            </a:r>
            <a:r>
              <a:rPr kumimoji="1" lang="en-US" altLang="zh-CN" sz="3600" b="1">
                <a:latin typeface="Franklin Gothic Book"/>
              </a:rPr>
              <a:t>80</a:t>
            </a:r>
            <a:r>
              <a:rPr kumimoji="1" lang="zh-CN" altLang="en-US" sz="3600" b="1">
                <a:latin typeface="Franklin Gothic Book"/>
              </a:rPr>
              <a:t>，小数点向（     ）移动</a:t>
            </a:r>
            <a:r>
              <a:rPr kumimoji="1" lang="en-US" altLang="zh-CN" sz="3600" b="1">
                <a:latin typeface="Franklin Gothic Book"/>
              </a:rPr>
              <a:t>(      )</a:t>
            </a:r>
            <a:r>
              <a:rPr kumimoji="1" lang="zh-CN" altLang="en-US" sz="3600" b="1">
                <a:latin typeface="Franklin Gothic Book"/>
              </a:rPr>
              <a:t>位</a:t>
            </a:r>
            <a:r>
              <a:rPr kumimoji="1" lang="en-US" altLang="zh-CN" sz="3600" b="1">
                <a:latin typeface="Franklin Gothic Book"/>
              </a:rPr>
              <a:t>,</a:t>
            </a:r>
            <a:r>
              <a:rPr kumimoji="1" lang="zh-CN" altLang="en-US" sz="3600" b="1">
                <a:latin typeface="Franklin Gothic Book"/>
              </a:rPr>
              <a:t>这个数就扩大到原数的（     ）倍。</a:t>
            </a:r>
          </a:p>
        </p:txBody>
      </p:sp>
      <p:sp>
        <p:nvSpPr>
          <p:cNvPr id="242699" name="WordArt 11"/>
          <p:cNvSpPr>
            <a:spLocks noChangeArrowheads="1" noChangeShapeType="1" noTextEdit="1"/>
          </p:cNvSpPr>
          <p:nvPr/>
        </p:nvSpPr>
        <p:spPr bwMode="auto">
          <a:xfrm>
            <a:off x="5867400" y="1214438"/>
            <a:ext cx="360363" cy="43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右</a:t>
            </a:r>
          </a:p>
        </p:txBody>
      </p:sp>
      <p:sp>
        <p:nvSpPr>
          <p:cNvPr id="242700" name="WordArt 12"/>
          <p:cNvSpPr>
            <a:spLocks noChangeArrowheads="1" noChangeShapeType="1" noTextEdit="1"/>
          </p:cNvSpPr>
          <p:nvPr/>
        </p:nvSpPr>
        <p:spPr bwMode="auto">
          <a:xfrm>
            <a:off x="8243888" y="1412875"/>
            <a:ext cx="360362" cy="73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一</a:t>
            </a:r>
          </a:p>
        </p:txBody>
      </p:sp>
      <p:sp>
        <p:nvSpPr>
          <p:cNvPr id="242701" name="WordArt 13"/>
          <p:cNvSpPr>
            <a:spLocks noChangeArrowheads="1" noChangeShapeType="1" noTextEdit="1"/>
          </p:cNvSpPr>
          <p:nvPr/>
        </p:nvSpPr>
        <p:spPr bwMode="auto">
          <a:xfrm>
            <a:off x="5795963" y="1989138"/>
            <a:ext cx="360362" cy="358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10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黑体"/>
              <a:ea typeface="黑体"/>
            </a:endParaRPr>
          </a:p>
        </p:txBody>
      </p:sp>
      <p:sp>
        <p:nvSpPr>
          <p:cNvPr id="242702" name="WordArt 14"/>
          <p:cNvSpPr>
            <a:spLocks noChangeArrowheads="1" noChangeShapeType="1" noTextEdit="1"/>
          </p:cNvSpPr>
          <p:nvPr/>
        </p:nvSpPr>
        <p:spPr bwMode="auto">
          <a:xfrm>
            <a:off x="5724525" y="2997200"/>
            <a:ext cx="360363" cy="43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右</a:t>
            </a:r>
          </a:p>
        </p:txBody>
      </p:sp>
      <p:sp>
        <p:nvSpPr>
          <p:cNvPr id="242704" name="WordArt 16"/>
          <p:cNvSpPr>
            <a:spLocks noChangeArrowheads="1" noChangeShapeType="1" noTextEdit="1"/>
          </p:cNvSpPr>
          <p:nvPr/>
        </p:nvSpPr>
        <p:spPr bwMode="auto">
          <a:xfrm>
            <a:off x="8053388" y="3068638"/>
            <a:ext cx="334962" cy="43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两</a:t>
            </a:r>
          </a:p>
        </p:txBody>
      </p:sp>
      <p:sp>
        <p:nvSpPr>
          <p:cNvPr id="242705" name="WordArt 17"/>
          <p:cNvSpPr>
            <a:spLocks noChangeArrowheads="1" noChangeShapeType="1" noTextEdit="1"/>
          </p:cNvSpPr>
          <p:nvPr/>
        </p:nvSpPr>
        <p:spPr bwMode="auto">
          <a:xfrm>
            <a:off x="5868988" y="3713163"/>
            <a:ext cx="503237" cy="358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100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黑体"/>
              <a:ea typeface="黑体"/>
            </a:endParaRPr>
          </a:p>
        </p:txBody>
      </p:sp>
      <p:sp>
        <p:nvSpPr>
          <p:cNvPr id="242706" name="WordArt 18"/>
          <p:cNvSpPr>
            <a:spLocks noChangeArrowheads="1" noChangeShapeType="1" noTextEdit="1"/>
          </p:cNvSpPr>
          <p:nvPr/>
        </p:nvSpPr>
        <p:spPr bwMode="auto">
          <a:xfrm>
            <a:off x="6011863" y="5068888"/>
            <a:ext cx="360362" cy="43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右</a:t>
            </a:r>
          </a:p>
        </p:txBody>
      </p:sp>
      <p:sp>
        <p:nvSpPr>
          <p:cNvPr id="242707" name="WordArt 19"/>
          <p:cNvSpPr>
            <a:spLocks noChangeArrowheads="1" noChangeShapeType="1" noTextEdit="1"/>
          </p:cNvSpPr>
          <p:nvPr/>
        </p:nvSpPr>
        <p:spPr bwMode="auto">
          <a:xfrm>
            <a:off x="8243888" y="5157788"/>
            <a:ext cx="360362" cy="4318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三</a:t>
            </a:r>
          </a:p>
        </p:txBody>
      </p:sp>
      <p:sp>
        <p:nvSpPr>
          <p:cNvPr id="242708" name="WordArt 20"/>
          <p:cNvSpPr>
            <a:spLocks noChangeArrowheads="1" noChangeShapeType="1" noTextEdit="1"/>
          </p:cNvSpPr>
          <p:nvPr/>
        </p:nvSpPr>
        <p:spPr bwMode="auto">
          <a:xfrm>
            <a:off x="5724525" y="5784850"/>
            <a:ext cx="647700" cy="358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1000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6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6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2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9" grpId="0" animBg="1"/>
      <p:bldP spid="242700" grpId="0" animBg="1"/>
      <p:bldP spid="242701" grpId="0" animBg="1"/>
      <p:bldP spid="242702" grpId="0" animBg="1"/>
      <p:bldP spid="242704" grpId="0" animBg="1"/>
      <p:bldP spid="242705" grpId="0" animBg="1"/>
      <p:bldP spid="242706" grpId="0" animBg="1"/>
      <p:bldP spid="242707" grpId="0" animBg="1"/>
      <p:bldP spid="24270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Group 2"/>
          <p:cNvGrpSpPr>
            <a:grpSpLocks/>
          </p:cNvGrpSpPr>
          <p:nvPr/>
        </p:nvGrpSpPr>
        <p:grpSpPr bwMode="auto">
          <a:xfrm>
            <a:off x="7991475" y="6569075"/>
            <a:ext cx="1152525" cy="288925"/>
            <a:chOff x="476" y="73"/>
            <a:chExt cx="726" cy="182"/>
          </a:xfrm>
        </p:grpSpPr>
        <p:sp>
          <p:nvSpPr>
            <p:cNvPr id="21541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  <p:sp>
          <p:nvSpPr>
            <p:cNvPr id="21542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atin typeface="Franklin Gothic Book"/>
              </a:endParaRPr>
            </a:p>
          </p:txBody>
        </p:sp>
      </p:grpSp>
      <p:pic>
        <p:nvPicPr>
          <p:cNvPr id="21506" name="Picture 6" descr="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33375"/>
            <a:ext cx="9144000" cy="616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7" descr="200602112131389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6650" y="2492375"/>
            <a:ext cx="2351088" cy="395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 Box 8"/>
          <p:cNvSpPr txBox="1">
            <a:spLocks noChangeArrowheads="1"/>
          </p:cNvSpPr>
          <p:nvPr/>
        </p:nvSpPr>
        <p:spPr bwMode="auto">
          <a:xfrm>
            <a:off x="1762125" y="1169988"/>
            <a:ext cx="31718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0.009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米</a:t>
            </a: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=9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21509" name="Text Box 9"/>
          <p:cNvSpPr txBox="1">
            <a:spLocks noChangeArrowheads="1"/>
          </p:cNvSpPr>
          <p:nvPr/>
        </p:nvSpPr>
        <p:spPr bwMode="auto">
          <a:xfrm>
            <a:off x="1976438" y="1773238"/>
            <a:ext cx="1563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0.09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1510" name="Text Box 10"/>
          <p:cNvSpPr txBox="1">
            <a:spLocks noChangeArrowheads="1"/>
          </p:cNvSpPr>
          <p:nvPr/>
        </p:nvSpPr>
        <p:spPr bwMode="auto">
          <a:xfrm>
            <a:off x="2195513" y="2376488"/>
            <a:ext cx="1333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0.9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1511" name="Text Box 11"/>
          <p:cNvSpPr txBox="1">
            <a:spLocks noChangeArrowheads="1"/>
          </p:cNvSpPr>
          <p:nvPr/>
        </p:nvSpPr>
        <p:spPr bwMode="auto">
          <a:xfrm>
            <a:off x="2690813" y="2979738"/>
            <a:ext cx="873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米</a:t>
            </a:r>
          </a:p>
        </p:txBody>
      </p:sp>
      <p:sp>
        <p:nvSpPr>
          <p:cNvPr id="21512" name="Text Box 12"/>
          <p:cNvSpPr txBox="1">
            <a:spLocks noChangeArrowheads="1"/>
          </p:cNvSpPr>
          <p:nvPr/>
        </p:nvSpPr>
        <p:spPr bwMode="auto">
          <a:xfrm>
            <a:off x="3427413" y="1800225"/>
            <a:ext cx="17922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=90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21513" name="Text Box 13"/>
          <p:cNvSpPr txBox="1">
            <a:spLocks noChangeArrowheads="1"/>
          </p:cNvSpPr>
          <p:nvPr/>
        </p:nvSpPr>
        <p:spPr bwMode="auto">
          <a:xfrm>
            <a:off x="3471863" y="2403475"/>
            <a:ext cx="2022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=900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21514" name="Text Box 14"/>
          <p:cNvSpPr txBox="1">
            <a:spLocks noChangeArrowheads="1"/>
          </p:cNvSpPr>
          <p:nvPr/>
        </p:nvSpPr>
        <p:spPr bwMode="auto">
          <a:xfrm>
            <a:off x="3492500" y="3013075"/>
            <a:ext cx="22526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=9000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毫米</a:t>
            </a:r>
          </a:p>
        </p:txBody>
      </p:sp>
      <p:sp>
        <p:nvSpPr>
          <p:cNvPr id="162831" name="Freeform 15"/>
          <p:cNvSpPr>
            <a:spLocks/>
          </p:cNvSpPr>
          <p:nvPr/>
        </p:nvSpPr>
        <p:spPr bwMode="auto">
          <a:xfrm flipH="1">
            <a:off x="2195513" y="1628775"/>
            <a:ext cx="360362" cy="144463"/>
          </a:xfrm>
          <a:custGeom>
            <a:avLst/>
            <a:gdLst>
              <a:gd name="T0" fmla="*/ 0 w 272"/>
              <a:gd name="T1" fmla="*/ 0 h 91"/>
              <a:gd name="T2" fmla="*/ 180181 w 272"/>
              <a:gd name="T3" fmla="*/ 144463 h 91"/>
              <a:gd name="T4" fmla="*/ 360362 w 272"/>
              <a:gd name="T5" fmla="*/ 0 h 91"/>
              <a:gd name="T6" fmla="*/ 0 60000 65536"/>
              <a:gd name="T7" fmla="*/ 0 60000 65536"/>
              <a:gd name="T8" fmla="*/ 0 60000 65536"/>
              <a:gd name="T9" fmla="*/ 0 w 272"/>
              <a:gd name="T10" fmla="*/ 0 h 91"/>
              <a:gd name="T11" fmla="*/ 272 w 272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2832" name="Freeform 16"/>
          <p:cNvSpPr>
            <a:spLocks/>
          </p:cNvSpPr>
          <p:nvPr/>
        </p:nvSpPr>
        <p:spPr bwMode="auto">
          <a:xfrm flipH="1">
            <a:off x="2411413" y="2276475"/>
            <a:ext cx="360362" cy="171450"/>
          </a:xfrm>
          <a:custGeom>
            <a:avLst/>
            <a:gdLst>
              <a:gd name="T0" fmla="*/ 0 w 272"/>
              <a:gd name="T1" fmla="*/ 0 h 91"/>
              <a:gd name="T2" fmla="*/ 180181 w 272"/>
              <a:gd name="T3" fmla="*/ 171450 h 91"/>
              <a:gd name="T4" fmla="*/ 360362 w 272"/>
              <a:gd name="T5" fmla="*/ 0 h 91"/>
              <a:gd name="T6" fmla="*/ 0 60000 65536"/>
              <a:gd name="T7" fmla="*/ 0 60000 65536"/>
              <a:gd name="T8" fmla="*/ 0 60000 65536"/>
              <a:gd name="T9" fmla="*/ 0 w 272"/>
              <a:gd name="T10" fmla="*/ 0 h 91"/>
              <a:gd name="T11" fmla="*/ 272 w 272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2833" name="Freeform 17"/>
          <p:cNvSpPr>
            <a:spLocks/>
          </p:cNvSpPr>
          <p:nvPr/>
        </p:nvSpPr>
        <p:spPr bwMode="auto">
          <a:xfrm flipH="1">
            <a:off x="2627313" y="2852738"/>
            <a:ext cx="358775" cy="127000"/>
          </a:xfrm>
          <a:custGeom>
            <a:avLst/>
            <a:gdLst>
              <a:gd name="T0" fmla="*/ 0 w 272"/>
              <a:gd name="T1" fmla="*/ 0 h 91"/>
              <a:gd name="T2" fmla="*/ 179388 w 272"/>
              <a:gd name="T3" fmla="*/ 127000 h 91"/>
              <a:gd name="T4" fmla="*/ 358775 w 272"/>
              <a:gd name="T5" fmla="*/ 0 h 91"/>
              <a:gd name="T6" fmla="*/ 0 60000 65536"/>
              <a:gd name="T7" fmla="*/ 0 60000 65536"/>
              <a:gd name="T8" fmla="*/ 0 60000 65536"/>
              <a:gd name="T9" fmla="*/ 0 w 272"/>
              <a:gd name="T10" fmla="*/ 0 h 91"/>
              <a:gd name="T11" fmla="*/ 272 w 272"/>
              <a:gd name="T12" fmla="*/ 91 h 9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2" h="91">
                <a:moveTo>
                  <a:pt x="0" y="0"/>
                </a:moveTo>
                <a:cubicBezTo>
                  <a:pt x="45" y="45"/>
                  <a:pt x="91" y="91"/>
                  <a:pt x="136" y="91"/>
                </a:cubicBezTo>
                <a:cubicBezTo>
                  <a:pt x="181" y="91"/>
                  <a:pt x="226" y="45"/>
                  <a:pt x="272" y="0"/>
                </a:cubicBezTo>
              </a:path>
            </a:pathLst>
          </a:custGeom>
          <a:noFill/>
          <a:ln w="25400">
            <a:solidFill>
              <a:srgbClr val="FF00FF"/>
            </a:solidFill>
            <a:round/>
            <a:headEnd/>
            <a:tailEnd type="arrow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2834" name="Line 18"/>
          <p:cNvSpPr>
            <a:spLocks noChangeShapeType="1"/>
          </p:cNvSpPr>
          <p:nvPr/>
        </p:nvSpPr>
        <p:spPr bwMode="auto">
          <a:xfrm flipH="1">
            <a:off x="1692275" y="1341438"/>
            <a:ext cx="0" cy="2232025"/>
          </a:xfrm>
          <a:prstGeom prst="line">
            <a:avLst/>
          </a:prstGeom>
          <a:noFill/>
          <a:ln w="50800">
            <a:solidFill>
              <a:srgbClr val="FF0000"/>
            </a:solidFill>
            <a:round/>
            <a:headEnd type="triangle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2841" name="Text Box 25"/>
          <p:cNvSpPr txBox="1">
            <a:spLocks noChangeArrowheads="1"/>
          </p:cNvSpPr>
          <p:nvPr/>
        </p:nvSpPr>
        <p:spPr bwMode="auto">
          <a:xfrm>
            <a:off x="1008063" y="1268413"/>
            <a:ext cx="611187" cy="226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2800" b="1">
                <a:solidFill>
                  <a:srgbClr val="3333FF"/>
                </a:solidFill>
                <a:latin typeface="Franklin Gothic Book"/>
                <a:ea typeface="华文新魏"/>
                <a:cs typeface="华文新魏"/>
              </a:rPr>
              <a:t>从下往上观察</a:t>
            </a:r>
          </a:p>
        </p:txBody>
      </p:sp>
      <p:sp>
        <p:nvSpPr>
          <p:cNvPr id="162848" name="AutoShape 32"/>
          <p:cNvSpPr>
            <a:spLocks noChangeArrowheads="1"/>
          </p:cNvSpPr>
          <p:nvPr/>
        </p:nvSpPr>
        <p:spPr bwMode="auto">
          <a:xfrm>
            <a:off x="611188" y="3716338"/>
            <a:ext cx="5616575" cy="2449512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505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b="1">
              <a:latin typeface="Franklin Gothic Book"/>
            </a:endParaRPr>
          </a:p>
        </p:txBody>
      </p:sp>
      <p:sp>
        <p:nvSpPr>
          <p:cNvPr id="162849" name="Text Box 33"/>
          <p:cNvSpPr txBox="1">
            <a:spLocks noChangeArrowheads="1"/>
          </p:cNvSpPr>
          <p:nvPr/>
        </p:nvSpPr>
        <p:spPr bwMode="auto">
          <a:xfrm>
            <a:off x="755650" y="3716338"/>
            <a:ext cx="1962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33CC"/>
                </a:solidFill>
                <a:latin typeface="Franklin Gothic Book"/>
                <a:ea typeface="华文新魏"/>
                <a:cs typeface="华文新魏"/>
              </a:rPr>
              <a:t>小数点向左</a:t>
            </a:r>
          </a:p>
        </p:txBody>
      </p:sp>
      <p:sp>
        <p:nvSpPr>
          <p:cNvPr id="162850" name="Text Box 34"/>
          <p:cNvSpPr txBox="1">
            <a:spLocks noChangeArrowheads="1"/>
          </p:cNvSpPr>
          <p:nvPr/>
        </p:nvSpPr>
        <p:spPr bwMode="auto">
          <a:xfrm>
            <a:off x="900113" y="5805488"/>
            <a:ext cx="8747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Franklin Gothic Book"/>
              </a:rPr>
              <a:t>‥‥‥</a:t>
            </a:r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684213" y="4005263"/>
            <a:ext cx="5368925" cy="769937"/>
            <a:chOff x="431" y="2523"/>
            <a:chExt cx="3382" cy="485"/>
          </a:xfrm>
        </p:grpSpPr>
        <p:sp>
          <p:nvSpPr>
            <p:cNvPr id="21536" name="Text Box 36"/>
            <p:cNvSpPr txBox="1">
              <a:spLocks noChangeArrowheads="1"/>
            </p:cNvSpPr>
            <p:nvPr/>
          </p:nvSpPr>
          <p:spPr bwMode="auto">
            <a:xfrm>
              <a:off x="431" y="2614"/>
              <a:ext cx="338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Franklin Gothic Book"/>
                </a:rPr>
                <a:t>移动</a:t>
              </a:r>
              <a:r>
                <a:rPr lang="zh-CN" altLang="en-US" sz="2400" b="1">
                  <a:solidFill>
                    <a:srgbClr val="3333FF"/>
                  </a:solidFill>
                  <a:latin typeface="Franklin Gothic Book"/>
                </a:rPr>
                <a:t>一位</a:t>
              </a:r>
              <a:r>
                <a:rPr lang="zh-CN" altLang="en-US" sz="2400" b="1">
                  <a:latin typeface="Franklin Gothic Book"/>
                </a:rPr>
                <a:t>，小数就缩小到原数的       ；</a:t>
              </a:r>
            </a:p>
          </p:txBody>
        </p:sp>
        <p:grpSp>
          <p:nvGrpSpPr>
            <p:cNvPr id="21537" name="Group 37"/>
            <p:cNvGrpSpPr>
              <a:grpSpLocks/>
            </p:cNvGrpSpPr>
            <p:nvPr/>
          </p:nvGrpSpPr>
          <p:grpSpPr bwMode="auto">
            <a:xfrm>
              <a:off x="3198" y="2523"/>
              <a:ext cx="330" cy="485"/>
              <a:chOff x="3198" y="2598"/>
              <a:chExt cx="330" cy="485"/>
            </a:xfrm>
          </p:grpSpPr>
          <p:sp>
            <p:nvSpPr>
              <p:cNvPr id="21538" name="Line 38"/>
              <p:cNvSpPr>
                <a:spLocks noChangeShapeType="1"/>
              </p:cNvSpPr>
              <p:nvPr/>
            </p:nvSpPr>
            <p:spPr bwMode="auto">
              <a:xfrm>
                <a:off x="3210" y="2840"/>
                <a:ext cx="318" cy="1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9" name="Text Box 39"/>
              <p:cNvSpPr txBox="1">
                <a:spLocks noChangeArrowheads="1"/>
              </p:cNvSpPr>
              <p:nvPr/>
            </p:nvSpPr>
            <p:spPr bwMode="auto">
              <a:xfrm>
                <a:off x="3198" y="2795"/>
                <a:ext cx="33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10</a:t>
                </a:r>
              </a:p>
            </p:txBody>
          </p:sp>
          <p:sp>
            <p:nvSpPr>
              <p:cNvPr id="21540" name="Text Box 40"/>
              <p:cNvSpPr txBox="1">
                <a:spLocks noChangeArrowheads="1"/>
              </p:cNvSpPr>
              <p:nvPr/>
            </p:nvSpPr>
            <p:spPr bwMode="auto">
              <a:xfrm>
                <a:off x="3241" y="2598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</a:t>
                </a:r>
              </a:p>
            </p:txBody>
          </p:sp>
        </p:grpSp>
      </p:grp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684213" y="5229225"/>
            <a:ext cx="5705475" cy="769938"/>
            <a:chOff x="431" y="3294"/>
            <a:chExt cx="3594" cy="485"/>
          </a:xfrm>
        </p:grpSpPr>
        <p:sp>
          <p:nvSpPr>
            <p:cNvPr id="21531" name="Text Box 42"/>
            <p:cNvSpPr txBox="1">
              <a:spLocks noChangeArrowheads="1"/>
            </p:cNvSpPr>
            <p:nvPr/>
          </p:nvSpPr>
          <p:spPr bwMode="auto">
            <a:xfrm>
              <a:off x="431" y="3430"/>
              <a:ext cx="359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Franklin Gothic Book"/>
                </a:rPr>
                <a:t>移动</a:t>
              </a:r>
              <a:r>
                <a:rPr lang="zh-CN" altLang="en-US" sz="2400" b="1">
                  <a:solidFill>
                    <a:srgbClr val="3333FF"/>
                  </a:solidFill>
                  <a:latin typeface="Franklin Gothic Book"/>
                </a:rPr>
                <a:t>三位</a:t>
              </a:r>
              <a:r>
                <a:rPr lang="zh-CN" altLang="en-US" sz="2400" b="1">
                  <a:latin typeface="Franklin Gothic Book"/>
                </a:rPr>
                <a:t>，小数就缩小到原数的           ；</a:t>
              </a:r>
            </a:p>
          </p:txBody>
        </p:sp>
        <p:grpSp>
          <p:nvGrpSpPr>
            <p:cNvPr id="21532" name="Group 43"/>
            <p:cNvGrpSpPr>
              <a:grpSpLocks/>
            </p:cNvGrpSpPr>
            <p:nvPr/>
          </p:nvGrpSpPr>
          <p:grpSpPr bwMode="auto">
            <a:xfrm>
              <a:off x="3198" y="3294"/>
              <a:ext cx="544" cy="485"/>
              <a:chOff x="4785" y="829"/>
              <a:chExt cx="544" cy="485"/>
            </a:xfrm>
          </p:grpSpPr>
          <p:sp>
            <p:nvSpPr>
              <p:cNvPr id="21533" name="Line 44"/>
              <p:cNvSpPr>
                <a:spLocks noChangeShapeType="1"/>
              </p:cNvSpPr>
              <p:nvPr/>
            </p:nvSpPr>
            <p:spPr bwMode="auto">
              <a:xfrm>
                <a:off x="4842" y="1071"/>
                <a:ext cx="442" cy="0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34" name="Text Box 45"/>
              <p:cNvSpPr txBox="1">
                <a:spLocks noChangeArrowheads="1"/>
              </p:cNvSpPr>
              <p:nvPr/>
            </p:nvSpPr>
            <p:spPr bwMode="auto">
              <a:xfrm>
                <a:off x="4785" y="1026"/>
                <a:ext cx="54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1000</a:t>
                </a:r>
              </a:p>
            </p:txBody>
          </p:sp>
          <p:sp>
            <p:nvSpPr>
              <p:cNvPr id="21535" name="Text Box 46"/>
              <p:cNvSpPr txBox="1">
                <a:spLocks noChangeArrowheads="1"/>
              </p:cNvSpPr>
              <p:nvPr/>
            </p:nvSpPr>
            <p:spPr bwMode="auto">
              <a:xfrm>
                <a:off x="4925" y="829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</a:t>
                </a:r>
              </a:p>
            </p:txBody>
          </p:sp>
        </p:grpSp>
      </p:grpSp>
      <p:grpSp>
        <p:nvGrpSpPr>
          <p:cNvPr id="7" name="Group 47"/>
          <p:cNvGrpSpPr>
            <a:grpSpLocks/>
          </p:cNvGrpSpPr>
          <p:nvPr/>
        </p:nvGrpSpPr>
        <p:grpSpPr bwMode="auto">
          <a:xfrm>
            <a:off x="684213" y="4581525"/>
            <a:ext cx="5537200" cy="817563"/>
            <a:chOff x="431" y="2886"/>
            <a:chExt cx="3488" cy="515"/>
          </a:xfrm>
        </p:grpSpPr>
        <p:sp>
          <p:nvSpPr>
            <p:cNvPr id="21526" name="Text Box 48"/>
            <p:cNvSpPr txBox="1">
              <a:spLocks noChangeArrowheads="1"/>
            </p:cNvSpPr>
            <p:nvPr/>
          </p:nvSpPr>
          <p:spPr bwMode="auto">
            <a:xfrm>
              <a:off x="431" y="3006"/>
              <a:ext cx="34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latin typeface="Franklin Gothic Book"/>
                </a:rPr>
                <a:t>移动</a:t>
              </a:r>
              <a:r>
                <a:rPr lang="zh-CN" altLang="en-US" sz="2400" b="1">
                  <a:solidFill>
                    <a:srgbClr val="3333FF"/>
                  </a:solidFill>
                  <a:latin typeface="Franklin Gothic Book"/>
                </a:rPr>
                <a:t>两位</a:t>
              </a:r>
              <a:r>
                <a:rPr lang="zh-CN" altLang="en-US" sz="2400" b="1">
                  <a:latin typeface="Franklin Gothic Book"/>
                </a:rPr>
                <a:t>，小数就缩小到原数的         ；</a:t>
              </a:r>
            </a:p>
          </p:txBody>
        </p:sp>
        <p:grpSp>
          <p:nvGrpSpPr>
            <p:cNvPr id="21527" name="Group 49"/>
            <p:cNvGrpSpPr>
              <a:grpSpLocks/>
            </p:cNvGrpSpPr>
            <p:nvPr/>
          </p:nvGrpSpPr>
          <p:grpSpPr bwMode="auto">
            <a:xfrm>
              <a:off x="3214" y="2886"/>
              <a:ext cx="437" cy="515"/>
              <a:chOff x="3969" y="799"/>
              <a:chExt cx="437" cy="515"/>
            </a:xfrm>
          </p:grpSpPr>
          <p:sp>
            <p:nvSpPr>
              <p:cNvPr id="21528" name="Line 50"/>
              <p:cNvSpPr>
                <a:spLocks noChangeShapeType="1"/>
              </p:cNvSpPr>
              <p:nvPr/>
            </p:nvSpPr>
            <p:spPr bwMode="auto">
              <a:xfrm>
                <a:off x="4026" y="1071"/>
                <a:ext cx="318" cy="1"/>
              </a:xfrm>
              <a:prstGeom prst="line">
                <a:avLst/>
              </a:prstGeom>
              <a:noFill/>
              <a:ln w="25400">
                <a:solidFill>
                  <a:srgbClr val="FF505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29" name="Text Box 51"/>
              <p:cNvSpPr txBox="1">
                <a:spLocks noChangeArrowheads="1"/>
              </p:cNvSpPr>
              <p:nvPr/>
            </p:nvSpPr>
            <p:spPr bwMode="auto">
              <a:xfrm>
                <a:off x="3969" y="1026"/>
                <a:ext cx="437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100</a:t>
                </a:r>
              </a:p>
            </p:txBody>
          </p:sp>
          <p:sp>
            <p:nvSpPr>
              <p:cNvPr id="21530" name="Text Box 52"/>
              <p:cNvSpPr txBox="1">
                <a:spLocks noChangeArrowheads="1"/>
              </p:cNvSpPr>
              <p:nvPr/>
            </p:nvSpPr>
            <p:spPr bwMode="auto">
              <a:xfrm>
                <a:off x="4057" y="799"/>
                <a:ext cx="22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>
                    <a:solidFill>
                      <a:srgbClr val="FF5050"/>
                    </a:solidFill>
                    <a:latin typeface="Franklin Gothic Book"/>
                  </a:rPr>
                  <a:t>1</a:t>
                </a:r>
              </a:p>
            </p:txBody>
          </p:sp>
        </p:grpSp>
      </p:grp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2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628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2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2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500"/>
                                        <p:tgtEl>
                                          <p:spTgt spid="162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3" dur="500"/>
                                        <p:tgtEl>
                                          <p:spTgt spid="162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162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2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2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2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28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2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2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1628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1628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1628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31" grpId="0" animBg="1"/>
      <p:bldP spid="162832" grpId="0" animBg="1"/>
      <p:bldP spid="162833" grpId="0" animBg="1"/>
      <p:bldP spid="162834" grpId="0" animBg="1"/>
      <p:bldP spid="162841" grpId="0"/>
      <p:bldP spid="162848" grpId="0" animBg="1"/>
      <p:bldP spid="162849" grpId="0"/>
      <p:bldP spid="1628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5"/>
          <p:cNvSpPr txBox="1">
            <a:spLocks noChangeArrowheads="1"/>
          </p:cNvSpPr>
          <p:nvPr/>
        </p:nvSpPr>
        <p:spPr bwMode="auto">
          <a:xfrm>
            <a:off x="0" y="1412875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latin typeface="Franklin Gothic Book"/>
              </a:rPr>
              <a:t>1</a:t>
            </a:r>
            <a:r>
              <a:rPr kumimoji="1" lang="zh-CN" altLang="en-US" sz="3600" b="1">
                <a:latin typeface="Franklin Gothic Book"/>
              </a:rPr>
              <a:t>、</a:t>
            </a:r>
            <a:r>
              <a:rPr kumimoji="1" lang="en-US" altLang="zh-CN" sz="3600" b="1">
                <a:latin typeface="Franklin Gothic Book"/>
              </a:rPr>
              <a:t>0.6</a:t>
            </a:r>
            <a:r>
              <a:rPr kumimoji="1" lang="zh-CN" altLang="en-US" sz="3600" b="1">
                <a:latin typeface="Franklin Gothic Book"/>
              </a:rPr>
              <a:t>变成</a:t>
            </a:r>
            <a:r>
              <a:rPr kumimoji="1" lang="en-US" altLang="zh-CN" sz="3600" b="1">
                <a:latin typeface="Franklin Gothic Book"/>
              </a:rPr>
              <a:t>0.06</a:t>
            </a:r>
            <a:r>
              <a:rPr kumimoji="1" lang="zh-CN" altLang="en-US" sz="3600" b="1">
                <a:latin typeface="Franklin Gothic Book"/>
              </a:rPr>
              <a:t>，小数点向（    ）移动（  ）位，这个数就缩小到原数</a:t>
            </a:r>
            <a:r>
              <a:rPr kumimoji="1" lang="zh-CN" altLang="en-US" sz="3000" b="1">
                <a:latin typeface="Franklin Gothic Book"/>
              </a:rPr>
              <a:t>（      ）。</a:t>
            </a:r>
          </a:p>
        </p:txBody>
      </p:sp>
      <p:sp>
        <p:nvSpPr>
          <p:cNvPr id="22530" name="Text Box 6"/>
          <p:cNvSpPr txBox="1">
            <a:spLocks noChangeArrowheads="1"/>
          </p:cNvSpPr>
          <p:nvPr/>
        </p:nvSpPr>
        <p:spPr bwMode="auto">
          <a:xfrm>
            <a:off x="250825" y="3044825"/>
            <a:ext cx="88931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latin typeface="Franklin Gothic Book"/>
              </a:rPr>
              <a:t>2</a:t>
            </a:r>
            <a:r>
              <a:rPr kumimoji="1" lang="zh-CN" altLang="en-US" sz="3600" b="1">
                <a:latin typeface="Franklin Gothic Book"/>
              </a:rPr>
              <a:t>、</a:t>
            </a:r>
            <a:r>
              <a:rPr kumimoji="1" lang="en-US" altLang="zh-CN" sz="3600" b="1">
                <a:latin typeface="Franklin Gothic Book"/>
              </a:rPr>
              <a:t>0.2</a:t>
            </a:r>
            <a:r>
              <a:rPr kumimoji="1" lang="zh-CN" altLang="en-US" sz="3600" b="1">
                <a:latin typeface="Franklin Gothic Book"/>
              </a:rPr>
              <a:t>变成</a:t>
            </a:r>
            <a:r>
              <a:rPr kumimoji="1" lang="en-US" altLang="zh-CN" sz="3600" b="1">
                <a:latin typeface="Franklin Gothic Book"/>
              </a:rPr>
              <a:t>0.002</a:t>
            </a:r>
            <a:r>
              <a:rPr kumimoji="1" lang="zh-CN" altLang="en-US" sz="3600" b="1">
                <a:latin typeface="Franklin Gothic Book"/>
              </a:rPr>
              <a:t>，小数点向（    ）移动（    ）位，这个数就缩小到原（     ）。</a:t>
            </a:r>
          </a:p>
        </p:txBody>
      </p:sp>
      <p:sp>
        <p:nvSpPr>
          <p:cNvPr id="22531" name="Text Box 7"/>
          <p:cNvSpPr txBox="1">
            <a:spLocks noChangeArrowheads="1"/>
          </p:cNvSpPr>
          <p:nvPr/>
        </p:nvSpPr>
        <p:spPr bwMode="auto">
          <a:xfrm>
            <a:off x="0" y="4799013"/>
            <a:ext cx="9144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600" b="1">
                <a:latin typeface="Franklin Gothic Book"/>
              </a:rPr>
              <a:t>3</a:t>
            </a:r>
            <a:r>
              <a:rPr kumimoji="1" lang="zh-CN" altLang="en-US" sz="3600" b="1">
                <a:latin typeface="Franklin Gothic Book"/>
              </a:rPr>
              <a:t>、</a:t>
            </a:r>
            <a:r>
              <a:rPr kumimoji="1" lang="en-US" altLang="zh-CN" sz="3600" b="1">
                <a:latin typeface="Franklin Gothic Book"/>
              </a:rPr>
              <a:t>0.7</a:t>
            </a:r>
            <a:r>
              <a:rPr kumimoji="1" lang="zh-CN" altLang="en-US" sz="3600" b="1">
                <a:latin typeface="Franklin Gothic Book"/>
              </a:rPr>
              <a:t>变成</a:t>
            </a:r>
            <a:r>
              <a:rPr kumimoji="1" lang="en-US" altLang="zh-CN" sz="3600" b="1">
                <a:latin typeface="Franklin Gothic Book"/>
              </a:rPr>
              <a:t>0.0007</a:t>
            </a:r>
            <a:r>
              <a:rPr kumimoji="1" lang="zh-CN" altLang="en-US" sz="3600" b="1">
                <a:latin typeface="Franklin Gothic Book"/>
              </a:rPr>
              <a:t>，小数点向（    ）移动（    ）位，这个数就缩小到原（      ）。</a:t>
            </a:r>
          </a:p>
        </p:txBody>
      </p:sp>
      <p:sp>
        <p:nvSpPr>
          <p:cNvPr id="243720" name="WordArt 8"/>
          <p:cNvSpPr>
            <a:spLocks noChangeArrowheads="1" noChangeShapeType="1" noTextEdit="1"/>
          </p:cNvSpPr>
          <p:nvPr/>
        </p:nvSpPr>
        <p:spPr bwMode="auto">
          <a:xfrm>
            <a:off x="6156325" y="1570038"/>
            <a:ext cx="266700" cy="3587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左</a:t>
            </a:r>
          </a:p>
        </p:txBody>
      </p:sp>
      <p:sp>
        <p:nvSpPr>
          <p:cNvPr id="243721" name="WordArt 9"/>
          <p:cNvSpPr>
            <a:spLocks noChangeArrowheads="1" noChangeShapeType="1" noTextEdit="1"/>
          </p:cNvSpPr>
          <p:nvPr/>
        </p:nvSpPr>
        <p:spPr bwMode="auto">
          <a:xfrm>
            <a:off x="8459788" y="1701800"/>
            <a:ext cx="360362" cy="714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一</a:t>
            </a:r>
          </a:p>
        </p:txBody>
      </p:sp>
      <p:sp>
        <p:nvSpPr>
          <p:cNvPr id="243722" name="WordArt 10"/>
          <p:cNvSpPr>
            <a:spLocks noChangeArrowheads="1" noChangeShapeType="1" noTextEdit="1"/>
          </p:cNvSpPr>
          <p:nvPr/>
        </p:nvSpPr>
        <p:spPr bwMode="auto">
          <a:xfrm>
            <a:off x="5651500" y="2066925"/>
            <a:ext cx="360363" cy="57626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1</a:t>
            </a:r>
          </a:p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—</a:t>
            </a:r>
          </a:p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10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黑体"/>
              <a:ea typeface="黑体"/>
            </a:endParaRPr>
          </a:p>
        </p:txBody>
      </p:sp>
      <p:sp>
        <p:nvSpPr>
          <p:cNvPr id="243723" name="WordArt 11"/>
          <p:cNvSpPr>
            <a:spLocks noChangeArrowheads="1" noChangeShapeType="1" noTextEdit="1"/>
          </p:cNvSpPr>
          <p:nvPr/>
        </p:nvSpPr>
        <p:spPr bwMode="auto">
          <a:xfrm>
            <a:off x="6588125" y="3214688"/>
            <a:ext cx="288925" cy="2873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左</a:t>
            </a:r>
          </a:p>
        </p:txBody>
      </p:sp>
      <p:sp>
        <p:nvSpPr>
          <p:cNvPr id="243724" name="WordArt 12"/>
          <p:cNvSpPr>
            <a:spLocks noChangeArrowheads="1" noChangeShapeType="1" noTextEdit="1"/>
          </p:cNvSpPr>
          <p:nvPr/>
        </p:nvSpPr>
        <p:spPr bwMode="auto">
          <a:xfrm>
            <a:off x="900113" y="3784600"/>
            <a:ext cx="288925" cy="2873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两</a:t>
            </a:r>
          </a:p>
        </p:txBody>
      </p:sp>
      <p:sp>
        <p:nvSpPr>
          <p:cNvPr id="243725" name="WordArt 13"/>
          <p:cNvSpPr>
            <a:spLocks noChangeArrowheads="1" noChangeShapeType="1" noTextEdit="1"/>
          </p:cNvSpPr>
          <p:nvPr/>
        </p:nvSpPr>
        <p:spPr bwMode="auto">
          <a:xfrm>
            <a:off x="6877050" y="3571875"/>
            <a:ext cx="503238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1</a:t>
            </a:r>
          </a:p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——</a:t>
            </a:r>
          </a:p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100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黑体"/>
              <a:ea typeface="黑体"/>
            </a:endParaRPr>
          </a:p>
        </p:txBody>
      </p:sp>
      <p:sp>
        <p:nvSpPr>
          <p:cNvPr id="243726" name="WordArt 14"/>
          <p:cNvSpPr>
            <a:spLocks noChangeArrowheads="1" noChangeShapeType="1" noTextEdit="1"/>
          </p:cNvSpPr>
          <p:nvPr/>
        </p:nvSpPr>
        <p:spPr bwMode="auto">
          <a:xfrm>
            <a:off x="6588125" y="4999038"/>
            <a:ext cx="288925" cy="2873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左</a:t>
            </a:r>
          </a:p>
        </p:txBody>
      </p:sp>
      <p:sp>
        <p:nvSpPr>
          <p:cNvPr id="243727" name="WordArt 15"/>
          <p:cNvSpPr>
            <a:spLocks noChangeArrowheads="1" noChangeShapeType="1" noTextEdit="1"/>
          </p:cNvSpPr>
          <p:nvPr/>
        </p:nvSpPr>
        <p:spPr bwMode="auto">
          <a:xfrm>
            <a:off x="684213" y="5570538"/>
            <a:ext cx="215900" cy="2873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三</a:t>
            </a:r>
          </a:p>
        </p:txBody>
      </p:sp>
      <p:sp>
        <p:nvSpPr>
          <p:cNvPr id="243728" name="WordArt 16"/>
          <p:cNvSpPr>
            <a:spLocks noChangeArrowheads="1" noChangeShapeType="1" noTextEdit="1"/>
          </p:cNvSpPr>
          <p:nvPr/>
        </p:nvSpPr>
        <p:spPr bwMode="auto">
          <a:xfrm>
            <a:off x="6659563" y="5357813"/>
            <a:ext cx="504825" cy="6492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1</a:t>
            </a:r>
          </a:p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——</a:t>
            </a:r>
          </a:p>
          <a:p>
            <a:pPr algn="ctr"/>
            <a:r>
              <a:rPr lang="en-US" altLang="zh-CN" sz="3600" b="1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1000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  <a:headEnd/>
                <a:tailEnd/>
              </a:ln>
              <a:solidFill>
                <a:srgbClr val="FF0000"/>
              </a:solidFill>
              <a:latin typeface="黑体"/>
              <a:ea typeface="黑体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3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20" grpId="0" animBg="1"/>
      <p:bldP spid="243721" grpId="0" animBg="1"/>
      <p:bldP spid="243722" grpId="0" animBg="1"/>
      <p:bldP spid="243723" grpId="0" animBg="1"/>
      <p:bldP spid="243724" grpId="0" animBg="1"/>
      <p:bldP spid="243725" grpId="0" animBg="1"/>
      <p:bldP spid="243726" grpId="0" animBg="1"/>
      <p:bldP spid="243727" grpId="0" animBg="1"/>
      <p:bldP spid="243728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"/>
        <a:ea typeface=""/>
        <a:cs typeface="隶书"/>
      </a:majorFont>
      <a:minorFont>
        <a:latin typeface=""/>
        <a:ea typeface=""/>
        <a:cs typeface="华文楷体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557</TotalTime>
  <Words>729</Words>
  <PresentationFormat>全屏显示(4:3)</PresentationFormat>
  <Paragraphs>140</Paragraphs>
  <Slides>16</Slides>
  <Notes>1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跋涉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课堂小结：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User</cp:lastModifiedBy>
  <cp:revision>28</cp:revision>
  <dcterms:modified xsi:type="dcterms:W3CDTF">2012-04-25T12:10:21Z</dcterms:modified>
</cp:coreProperties>
</file>