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6"/>
  </p:notesMasterIdLst>
  <p:sldIdLst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5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39217D-2006-4E62-B8CA-97A6EBF55D08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661A63-5C31-42B5-9416-58F09EDF0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718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019E40-D563-4ECF-AFDD-70D28D19248F}" type="slidenum"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教师可根据自身教学风格和学生特点任选其中一个导入</a:t>
            </a:r>
          </a:p>
        </p:txBody>
      </p:sp>
    </p:spTree>
    <p:extLst>
      <p:ext uri="{BB962C8B-B14F-4D97-AF65-F5344CB8AC3E}">
        <p14:creationId xmlns:p14="http://schemas.microsoft.com/office/powerpoint/2010/main" val="2358759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ABC65-BF07-45CF-8239-C5DB28D73CDB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F0D6-1C2A-45FD-90C6-4AB262DE38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712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ABC65-BF07-45CF-8239-C5DB28D73CDB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F0D6-1C2A-45FD-90C6-4AB262DE38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513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ABC65-BF07-45CF-8239-C5DB28D73CDB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F0D6-1C2A-45FD-90C6-4AB262DE38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350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AF2575-93FE-466F-836A-8D309DC49CB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24151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789F87-E858-4AA9-8754-FCBACF2E6F6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0949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EFE1E4-4282-4D33-B09E-9765159EDDC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5709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55015-59B2-480B-B1C5-C89D1BAC3DE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44339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E16AA4-39E5-40D9-A57A-5571C88237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74226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0F0634-BF8D-4890-B0F1-B52B8CD376D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83176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F6148-7D19-433B-AAD3-C48B3A71097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5620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D9FFF1-B886-4EE6-9682-C71D6939896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6098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ABC65-BF07-45CF-8239-C5DB28D73CDB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F0D6-1C2A-45FD-90C6-4AB262DE38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2604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644F2C-D5F7-4F20-B4EA-3F782E604C1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97164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B58E87-59E7-4081-A61F-BA1D96BB87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87047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D1F8E3-E84E-4A40-8F3E-D7247B8C28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74172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06BF99-00E2-4139-80B5-2B3DF8E415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85887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963B1D-5FDC-4DAF-97D6-EFCCF768A1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20471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22CF25-4A43-4EF0-85A6-A649637EC67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63762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07CA0C-2808-478F-A006-50B8644CAE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86243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EB3834-2915-470B-A224-98C110C104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08916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AE88AC-87F5-49F3-9C1B-9CD155EADC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25263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BC4CA-BFB7-4246-9BF8-128FEE8034E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6471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ABC65-BF07-45CF-8239-C5DB28D73CDB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F0D6-1C2A-45FD-90C6-4AB262DE38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8302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54543-4C07-4CA7-91C9-7750071A2E9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92132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55691B-8902-4672-A6B1-D5C580EBE1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1660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43CD27-BFD7-46B7-B664-5535653B061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51162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D01887-8E2D-4163-8F4A-4A6117A0324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0493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ABC65-BF07-45CF-8239-C5DB28D73CDB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F0D6-1C2A-45FD-90C6-4AB262DE38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230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ABC65-BF07-45CF-8239-C5DB28D73CDB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F0D6-1C2A-45FD-90C6-4AB262DE38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424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ABC65-BF07-45CF-8239-C5DB28D73CDB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F0D6-1C2A-45FD-90C6-4AB262DE38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540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ABC65-BF07-45CF-8239-C5DB28D73CDB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F0D6-1C2A-45FD-90C6-4AB262DE38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960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ABC65-BF07-45CF-8239-C5DB28D73CDB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F0D6-1C2A-45FD-90C6-4AB262DE38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438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ABC65-BF07-45CF-8239-C5DB28D73CDB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F0D6-1C2A-45FD-90C6-4AB262DE38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517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ABC65-BF07-45CF-8239-C5DB28D73CDB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2F0D6-1C2A-45FD-90C6-4AB262DE38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705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B1B000C-7693-4CF4-BE81-87AF644EBF9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07600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D4385F8-6135-4738-836B-1F7679D53C9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4999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C:\Documents%20and%20Settings\Administrator\&#26700;&#38754;\&#20844;&#24320;&#35838;\U3%20A%201b.mp3" TargetMode="Externa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.jpeg"/><Relationship Id="rId4" Type="http://schemas.openxmlformats.org/officeDocument/2006/relationships/hyperlink" Target="&#36208;&#36941;&#32654;&#22269;%20&#20013;&#33521;&#25991;&#23383;&#24149;%20&#20840;&#38598;02_&#26631;&#28165;%2000_00_49-00_01_35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0448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1774826" y="677863"/>
            <a:ext cx="4752975" cy="5403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653" tIns="42327" rIns="84653" bIns="42327">
            <a:spAutoFit/>
          </a:bodyPr>
          <a:lstStyle>
            <a:lvl1pPr defTabSz="11985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85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85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85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85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85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85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85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85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b="1" kern="0">
                <a:latin typeface="Times New Roman" panose="02020603050405020304" pitchFamily="18" charset="0"/>
              </a:rPr>
              <a:t>___ get some money</a:t>
            </a:r>
          </a:p>
          <a:p>
            <a:pPr>
              <a:lnSpc>
                <a:spcPct val="120000"/>
              </a:lnSpc>
            </a:pPr>
            <a:r>
              <a:rPr lang="en-US" altLang="zh-CN" sz="3200" b="1" kern="0">
                <a:latin typeface="Times New Roman" panose="02020603050405020304" pitchFamily="18" charset="0"/>
              </a:rPr>
              <a:t>___ get some magazines</a:t>
            </a:r>
          </a:p>
          <a:p>
            <a:pPr>
              <a:lnSpc>
                <a:spcPct val="120000"/>
              </a:lnSpc>
            </a:pPr>
            <a:r>
              <a:rPr lang="en-US" altLang="zh-CN" sz="3200" b="1" kern="0">
                <a:latin typeface="Times New Roman" panose="02020603050405020304" pitchFamily="18" charset="0"/>
              </a:rPr>
              <a:t>___ have dinner</a:t>
            </a:r>
          </a:p>
          <a:p>
            <a:pPr>
              <a:lnSpc>
                <a:spcPct val="120000"/>
              </a:lnSpc>
            </a:pPr>
            <a:r>
              <a:rPr lang="en-US" altLang="zh-CN" sz="3200" b="1" kern="0">
                <a:latin typeface="Times New Roman" panose="02020603050405020304" pitchFamily="18" charset="0"/>
              </a:rPr>
              <a:t>___ get a dictionary</a:t>
            </a:r>
          </a:p>
          <a:p>
            <a:pPr>
              <a:lnSpc>
                <a:spcPct val="120000"/>
              </a:lnSpc>
            </a:pPr>
            <a:r>
              <a:rPr lang="en-US" altLang="zh-CN" sz="3200" b="1" kern="0">
                <a:latin typeface="Times New Roman" panose="02020603050405020304" pitchFamily="18" charset="0"/>
              </a:rPr>
              <a:t>___ get some information             </a:t>
            </a:r>
          </a:p>
          <a:p>
            <a:pPr>
              <a:lnSpc>
                <a:spcPct val="120000"/>
              </a:lnSpc>
            </a:pPr>
            <a:r>
              <a:rPr lang="en-US" altLang="zh-CN" sz="3200" b="1" kern="0">
                <a:latin typeface="Times New Roman" panose="02020603050405020304" pitchFamily="18" charset="0"/>
              </a:rPr>
              <a:t>       about the town</a:t>
            </a:r>
          </a:p>
          <a:p>
            <a:pPr>
              <a:lnSpc>
                <a:spcPct val="120000"/>
              </a:lnSpc>
            </a:pPr>
            <a:r>
              <a:rPr lang="en-US" altLang="zh-CN" sz="3200" b="1" kern="0">
                <a:latin typeface="Times New Roman" panose="02020603050405020304" pitchFamily="18" charset="0"/>
              </a:rPr>
              <a:t>___ buy a newspaper</a:t>
            </a:r>
          </a:p>
          <a:p>
            <a:pPr>
              <a:lnSpc>
                <a:spcPct val="120000"/>
              </a:lnSpc>
            </a:pPr>
            <a:r>
              <a:rPr lang="en-US" altLang="zh-CN" sz="3200" b="1" kern="0">
                <a:latin typeface="Times New Roman" panose="02020603050405020304" pitchFamily="18" charset="0"/>
              </a:rPr>
              <a:t>___ buy some stamps</a:t>
            </a:r>
          </a:p>
          <a:p>
            <a:pPr>
              <a:lnSpc>
                <a:spcPct val="120000"/>
              </a:lnSpc>
            </a:pPr>
            <a:r>
              <a:rPr lang="en-US" altLang="zh-CN" sz="3200" b="1" kern="0">
                <a:latin typeface="Times New Roman" panose="02020603050405020304" pitchFamily="18" charset="0"/>
              </a:rPr>
              <a:t>___ get a pair of shoes</a:t>
            </a:r>
          </a:p>
        </p:txBody>
      </p:sp>
      <p:pic>
        <p:nvPicPr>
          <p:cNvPr id="31747" name="Picture 6" descr="5JEKGE9CKZYC68H2@@2G]D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1" y="1066800"/>
            <a:ext cx="42846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4266710"/>
      </p:ext>
    </p:extLst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8"/>
          <p:cNvSpPr txBox="1">
            <a:spLocks noChangeArrowheads="1"/>
          </p:cNvSpPr>
          <p:nvPr/>
        </p:nvSpPr>
        <p:spPr bwMode="auto">
          <a:xfrm>
            <a:off x="2424114" y="333375"/>
            <a:ext cx="7704137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9539" tIns="64765" rIns="129539" bIns="64765">
            <a:spAutoFit/>
          </a:bodyPr>
          <a:lstStyle>
            <a:lvl1pPr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kern="0">
                <a:solidFill>
                  <a:srgbClr val="0000FF"/>
                </a:solidFill>
              </a:rPr>
              <a:t>Listen and complete the conversation.</a:t>
            </a:r>
          </a:p>
        </p:txBody>
      </p:sp>
      <p:pic>
        <p:nvPicPr>
          <p:cNvPr id="32771" name="Picture 19" descr="11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04900"/>
            <a:ext cx="9144000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0" name="Oval 20"/>
          <p:cNvSpPr>
            <a:spLocks noChangeArrowheads="1"/>
          </p:cNvSpPr>
          <p:nvPr/>
        </p:nvSpPr>
        <p:spPr bwMode="auto">
          <a:xfrm>
            <a:off x="5159376" y="1916114"/>
            <a:ext cx="3097213" cy="2160587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29539" tIns="64765" rIns="129539" bIns="64765" anchor="ctr"/>
          <a:lstStyle>
            <a:lvl1pPr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kern="0">
                <a:latin typeface="Times New Roman" panose="02020603050405020304" pitchFamily="18" charset="0"/>
              </a:rPr>
              <a:t>Excuse me, </a:t>
            </a:r>
          </a:p>
          <a:p>
            <a:r>
              <a:rPr lang="en-US" altLang="zh-CN" sz="2800" b="1" kern="0">
                <a:latin typeface="Times New Roman" panose="02020603050405020304" pitchFamily="18" charset="0"/>
              </a:rPr>
              <a:t>do you know </a:t>
            </a:r>
          </a:p>
          <a:p>
            <a:r>
              <a:rPr lang="en-US" altLang="zh-CN" sz="2800" b="1" kern="0">
                <a:latin typeface="Times New Roman" panose="02020603050405020304" pitchFamily="18" charset="0"/>
              </a:rPr>
              <a:t>where I can </a:t>
            </a:r>
            <a:r>
              <a:rPr lang="en-US" altLang="zh-CN" sz="2800" b="1" u="sng" kern="0">
                <a:solidFill>
                  <a:srgbClr val="FF0000"/>
                </a:solidFill>
                <a:latin typeface="Times New Roman" panose="02020603050405020304" pitchFamily="18" charset="0"/>
              </a:rPr>
              <a:t>get</a:t>
            </a:r>
            <a:endParaRPr lang="en-US" altLang="zh-CN" sz="2800" b="1" kern="0">
              <a:latin typeface="Times New Roman" panose="02020603050405020304" pitchFamily="18" charset="0"/>
            </a:endParaRPr>
          </a:p>
          <a:p>
            <a:r>
              <a:rPr lang="en-US" altLang="zh-CN" sz="2800" b="1" u="sng" kern="0">
                <a:solidFill>
                  <a:srgbClr val="FF0000"/>
                </a:solidFill>
                <a:latin typeface="Times New Roman" panose="02020603050405020304" pitchFamily="18" charset="0"/>
              </a:rPr>
              <a:t>a dictionary</a:t>
            </a:r>
            <a:r>
              <a:rPr lang="en-US" altLang="zh-CN" sz="2800" b="1" kern="0"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15381" name="Oval 21"/>
          <p:cNvSpPr>
            <a:spLocks noChangeArrowheads="1"/>
          </p:cNvSpPr>
          <p:nvPr/>
        </p:nvSpPr>
        <p:spPr bwMode="auto">
          <a:xfrm>
            <a:off x="5664201" y="3860800"/>
            <a:ext cx="2951163" cy="16891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29539" tIns="64765" rIns="129539" bIns="64765" anchor="ctr"/>
          <a:lstStyle>
            <a:lvl1pPr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kern="0">
                <a:solidFill>
                  <a:schemeClr val="accent2"/>
                </a:solidFill>
                <a:latin typeface="Times New Roman" panose="02020603050405020304" pitchFamily="18" charset="0"/>
              </a:rPr>
              <a:t>Yes. There’s </a:t>
            </a:r>
          </a:p>
          <a:p>
            <a:pPr algn="ctr"/>
            <a:r>
              <a:rPr lang="en-US" altLang="zh-CN" sz="2800" b="1" kern="0">
                <a:solidFill>
                  <a:schemeClr val="accent2"/>
                </a:solidFill>
                <a:latin typeface="Times New Roman" panose="02020603050405020304" pitchFamily="18" charset="0"/>
              </a:rPr>
              <a:t>a </a:t>
            </a:r>
            <a:r>
              <a:rPr lang="en-US" altLang="zh-CN" sz="2800" b="1" u="sng" kern="0">
                <a:solidFill>
                  <a:srgbClr val="FF0000"/>
                </a:solidFill>
                <a:latin typeface="Times New Roman" panose="02020603050405020304" pitchFamily="18" charset="0"/>
              </a:rPr>
              <a:t>post office</a:t>
            </a:r>
            <a:r>
              <a:rPr lang="en-US" altLang="zh-CN" sz="2800" kern="0">
                <a:latin typeface="Times New Roman" panose="02020603050405020304" pitchFamily="18" charset="0"/>
              </a:rPr>
              <a:t> </a:t>
            </a:r>
            <a:r>
              <a:rPr lang="en-US" altLang="zh-CN" sz="2800" b="1" kern="0">
                <a:solidFill>
                  <a:schemeClr val="accent2"/>
                </a:solidFill>
                <a:latin typeface="Times New Roman" panose="02020603050405020304" pitchFamily="18" charset="0"/>
              </a:rPr>
              <a:t>on</a:t>
            </a:r>
            <a:r>
              <a:rPr lang="en-US" altLang="zh-CN" sz="2800" kern="0">
                <a:latin typeface="Times New Roman" panose="02020603050405020304" pitchFamily="18" charset="0"/>
              </a:rPr>
              <a:t> </a:t>
            </a:r>
            <a:endParaRPr lang="en-US" altLang="zh-CN" sz="2800" b="1" u="sng" ker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n-US" altLang="zh-CN" sz="2800" b="1" u="sng" kern="0">
                <a:solidFill>
                  <a:srgbClr val="FF0000"/>
                </a:solidFill>
                <a:latin typeface="Times New Roman" panose="02020603050405020304" pitchFamily="18" charset="0"/>
              </a:rPr>
              <a:t>Center Street.</a:t>
            </a:r>
          </a:p>
        </p:txBody>
      </p:sp>
      <p:sp>
        <p:nvSpPr>
          <p:cNvPr id="15382" name="Oval 22"/>
          <p:cNvSpPr>
            <a:spLocks noChangeArrowheads="1"/>
          </p:cNvSpPr>
          <p:nvPr/>
        </p:nvSpPr>
        <p:spPr bwMode="auto">
          <a:xfrm>
            <a:off x="8183564" y="1773238"/>
            <a:ext cx="2484437" cy="1871662"/>
          </a:xfrm>
          <a:prstGeom prst="ellipse">
            <a:avLst/>
          </a:prstGeom>
          <a:solidFill>
            <a:srgbClr val="BBE063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lIns="129539" tIns="64765" rIns="129539" bIns="64765" anchor="ctr"/>
          <a:lstStyle>
            <a:lvl1pPr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kern="0">
                <a:latin typeface="Times New Roman" panose="02020603050405020304" pitchFamily="18" charset="0"/>
              </a:rPr>
              <a:t>Sure. There’s</a:t>
            </a:r>
          </a:p>
          <a:p>
            <a:pPr algn="ctr"/>
            <a:r>
              <a:rPr lang="en-US" altLang="zh-CN" sz="2800" b="1" kern="0">
                <a:latin typeface="Times New Roman" panose="02020603050405020304" pitchFamily="18" charset="0"/>
              </a:rPr>
              <a:t>a</a:t>
            </a:r>
            <a:r>
              <a:rPr lang="en-US" altLang="zh-CN" sz="2800" b="1" kern="0">
                <a:solidFill>
                  <a:srgbClr val="00CC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u="sng" kern="0">
                <a:solidFill>
                  <a:srgbClr val="FF0000"/>
                </a:solidFill>
                <a:latin typeface="Times New Roman" panose="02020603050405020304" pitchFamily="18" charset="0"/>
              </a:rPr>
              <a:t>bookstore</a:t>
            </a:r>
            <a:r>
              <a:rPr lang="en-US" altLang="zh-CN" sz="2800" b="1" u="sng" kern="0">
                <a:solidFill>
                  <a:srgbClr val="00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kern="0">
                <a:latin typeface="Times New Roman" panose="02020603050405020304" pitchFamily="18" charset="0"/>
              </a:rPr>
              <a:t>on</a:t>
            </a:r>
            <a:r>
              <a:rPr lang="en-US" altLang="zh-CN" sz="2800" b="1" kern="0">
                <a:solidFill>
                  <a:srgbClr val="00CCFF"/>
                </a:solidFill>
                <a:latin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zh-CN" sz="2800" b="1" u="sng" kern="0">
                <a:solidFill>
                  <a:srgbClr val="00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u="sng" kern="0">
                <a:solidFill>
                  <a:srgbClr val="FF0000"/>
                </a:solidFill>
                <a:latin typeface="Times New Roman" panose="02020603050405020304" pitchFamily="18" charset="0"/>
              </a:rPr>
              <a:t>Main Street.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2351089" y="3716338"/>
            <a:ext cx="3457575" cy="2341562"/>
            <a:chOff x="0" y="0"/>
            <a:chExt cx="1904" cy="1225"/>
          </a:xfrm>
        </p:grpSpPr>
        <p:sp>
          <p:nvSpPr>
            <p:cNvPr id="32776" name="Oval 24"/>
            <p:cNvSpPr>
              <a:spLocks noChangeArrowheads="1"/>
            </p:cNvSpPr>
            <p:nvPr/>
          </p:nvSpPr>
          <p:spPr bwMode="auto">
            <a:xfrm>
              <a:off x="0" y="0"/>
              <a:ext cx="1904" cy="1225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 sz="3600" b="1" kern="0">
                <a:latin typeface="Times New Roman" panose="02020603050405020304" pitchFamily="18" charset="0"/>
              </a:endParaRPr>
            </a:p>
          </p:txBody>
        </p:sp>
        <p:sp>
          <p:nvSpPr>
            <p:cNvPr id="32777" name="Text Box 25"/>
            <p:cNvSpPr txBox="1">
              <a:spLocks noChangeArrowheads="1"/>
            </p:cNvSpPr>
            <p:nvPr/>
          </p:nvSpPr>
          <p:spPr bwMode="auto">
            <a:xfrm>
              <a:off x="100" y="240"/>
              <a:ext cx="1636" cy="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9539" tIns="64765" rIns="129539" bIns="64765">
              <a:spAutoFit/>
            </a:bodyPr>
            <a:lstStyle>
              <a:lvl1pPr defTabSz="1293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293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293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293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293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293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293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293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293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 kern="0">
                  <a:solidFill>
                    <a:schemeClr val="bg1"/>
                  </a:solidFill>
                  <a:latin typeface="Times New Roman" panose="02020603050405020304" pitchFamily="18" charset="0"/>
                </a:rPr>
                <a:t>Excuse me, could </a:t>
              </a:r>
            </a:p>
            <a:p>
              <a:pPr algn="ctr"/>
              <a:r>
                <a:rPr lang="en-US" altLang="zh-CN" sz="2800" b="1" kern="0">
                  <a:solidFill>
                    <a:schemeClr val="bg1"/>
                  </a:solidFill>
                  <a:latin typeface="Times New Roman" panose="02020603050405020304" pitchFamily="18" charset="0"/>
                </a:rPr>
                <a:t>you tell me where I can </a:t>
              </a:r>
              <a:r>
                <a:rPr lang="en-US" altLang="zh-CN" sz="2800" b="1" u="sng" kern="0">
                  <a:solidFill>
                    <a:srgbClr val="FF0000"/>
                  </a:solidFill>
                  <a:latin typeface="Times New Roman" panose="02020603050405020304" pitchFamily="18" charset="0"/>
                </a:rPr>
                <a:t>buy some                 </a:t>
              </a:r>
            </a:p>
            <a:p>
              <a:pPr algn="ctr"/>
              <a:r>
                <a:rPr lang="en-US" altLang="zh-CN" sz="2800" b="1" kern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 </a:t>
              </a:r>
              <a:r>
                <a:rPr lang="en-US" altLang="zh-CN" sz="2800" b="1" u="sng" kern="0">
                  <a:solidFill>
                    <a:srgbClr val="FF0000"/>
                  </a:solidFill>
                  <a:latin typeface="Times New Roman" panose="02020603050405020304" pitchFamily="18" charset="0"/>
                </a:rPr>
                <a:t>stamps</a:t>
              </a:r>
              <a:r>
                <a:rPr lang="en-US" altLang="zh-CN" sz="2800" b="1" kern="0">
                  <a:solidFill>
                    <a:schemeClr val="bg1"/>
                  </a:solidFill>
                  <a:latin typeface="Times New Roman" panose="02020603050405020304" pitchFamily="18" charset="0"/>
                </a:rPr>
                <a:t>?</a:t>
              </a:r>
            </a:p>
          </p:txBody>
        </p:sp>
      </p:grpSp>
      <p:sp>
        <p:nvSpPr>
          <p:cNvPr id="32779" name="Oval 2"/>
          <p:cNvSpPr>
            <a:spLocks noChangeArrowheads="1"/>
          </p:cNvSpPr>
          <p:nvPr/>
        </p:nvSpPr>
        <p:spPr bwMode="auto">
          <a:xfrm>
            <a:off x="1630364" y="260351"/>
            <a:ext cx="720725" cy="7921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21" tIns="45709" rIns="91421" bIns="4570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100" b="1" kern="0">
                <a:latin typeface="Times New Roman" panose="02020603050405020304" pitchFamily="18" charset="0"/>
              </a:rPr>
              <a:t>1b</a:t>
            </a:r>
          </a:p>
        </p:txBody>
      </p:sp>
      <p:pic>
        <p:nvPicPr>
          <p:cNvPr id="32780" name="U3 A 1b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0" y="76200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6148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7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76644" fill="hold"/>
                                        <p:tgtEl>
                                          <p:spTgt spid="327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80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80"/>
                </p:tgtEl>
              </p:cMediaNode>
            </p:audio>
          </p:childTnLst>
        </p:cTn>
      </p:par>
    </p:tnLst>
    <p:bldLst>
      <p:bldP spid="15380" grpId="0" animBg="1"/>
      <p:bldP spid="15381" grpId="0" animBg="1"/>
      <p:bldP spid="1538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WordArt 2"/>
          <p:cNvSpPr>
            <a:spLocks noChangeArrowheads="1" noChangeShapeType="1"/>
          </p:cNvSpPr>
          <p:nvPr/>
        </p:nvSpPr>
        <p:spPr bwMode="auto">
          <a:xfrm>
            <a:off x="4038601" y="609601"/>
            <a:ext cx="3933825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问路的常用句型</a:t>
            </a: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524000" y="1219201"/>
            <a:ext cx="9144000" cy="518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Excuse me. Could/Can you tell me </a:t>
            </a:r>
            <a:r>
              <a:rPr lang="en-US" altLang="zh-CN" sz="3200" b="1" kern="0">
                <a:solidFill>
                  <a:srgbClr val="0000FF"/>
                </a:solidFill>
                <a:latin typeface="Times New Roman" panose="02020603050405020304" pitchFamily="18" charset="0"/>
              </a:rPr>
              <a:t>the way to</a:t>
            </a: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…?</a:t>
            </a:r>
          </a:p>
          <a:p>
            <a:pPr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Excuse me. Could/Can you tell me </a:t>
            </a:r>
            <a:r>
              <a:rPr lang="en-US" altLang="zh-CN" sz="3200" b="1" kern="0">
                <a:solidFill>
                  <a:srgbClr val="0000FF"/>
                </a:solidFill>
                <a:latin typeface="Times New Roman" panose="02020603050405020304" pitchFamily="18" charset="0"/>
              </a:rPr>
              <a:t>how I can get  </a:t>
            </a:r>
          </a:p>
          <a:p>
            <a:pPr>
              <a:lnSpc>
                <a:spcPct val="115000"/>
              </a:lnSpc>
            </a:pPr>
            <a:r>
              <a:rPr lang="en-US" altLang="zh-CN" sz="3200" b="1" kern="0">
                <a:solidFill>
                  <a:srgbClr val="0000FF"/>
                </a:solidFill>
                <a:latin typeface="Times New Roman" panose="02020603050405020304" pitchFamily="18" charset="0"/>
              </a:rPr>
              <a:t>  to</a:t>
            </a: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…?</a:t>
            </a:r>
          </a:p>
          <a:p>
            <a:pPr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Excuse me. Could/Can you tell me </a:t>
            </a:r>
            <a:r>
              <a:rPr lang="en-US" altLang="zh-CN" sz="3200" b="1" kern="0">
                <a:solidFill>
                  <a:srgbClr val="0000FF"/>
                </a:solidFill>
                <a:latin typeface="Times New Roman" panose="02020603050405020304" pitchFamily="18" charset="0"/>
              </a:rPr>
              <a:t>how to get to</a:t>
            </a: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…?</a:t>
            </a:r>
          </a:p>
          <a:p>
            <a:pPr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Excuse me. Could/Can you tell me </a:t>
            </a:r>
            <a:r>
              <a:rPr lang="en-US" altLang="zh-CN" sz="3200" b="1" kern="0">
                <a:solidFill>
                  <a:srgbClr val="0000FF"/>
                </a:solidFill>
                <a:latin typeface="Times New Roman" panose="02020603050405020304" pitchFamily="18" charset="0"/>
              </a:rPr>
              <a:t>where…is/are</a:t>
            </a: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?</a:t>
            </a:r>
          </a:p>
          <a:p>
            <a:pPr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Excuse me. </a:t>
            </a:r>
            <a:r>
              <a:rPr lang="en-US" altLang="zh-CN" sz="3200" b="1" kern="0">
                <a:solidFill>
                  <a:srgbClr val="0000FF"/>
                </a:solidFill>
                <a:latin typeface="Times New Roman" panose="02020603050405020304" pitchFamily="18" charset="0"/>
              </a:rPr>
              <a:t>Do you know</a:t>
            </a: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b="1" kern="0">
                <a:solidFill>
                  <a:srgbClr val="0000FF"/>
                </a:solidFill>
                <a:latin typeface="Times New Roman" panose="02020603050405020304" pitchFamily="18" charset="0"/>
              </a:rPr>
              <a:t>where/how</a:t>
            </a: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…?</a:t>
            </a:r>
          </a:p>
          <a:p>
            <a:pPr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Excuse me. </a:t>
            </a:r>
            <a:r>
              <a:rPr lang="en-US" altLang="zh-CN" sz="3200" b="1" kern="0">
                <a:solidFill>
                  <a:srgbClr val="0000FF"/>
                </a:solidFill>
                <a:latin typeface="Times New Roman" panose="02020603050405020304" pitchFamily="18" charset="0"/>
              </a:rPr>
              <a:t>Which is the way to…, please</a:t>
            </a: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?</a:t>
            </a:r>
          </a:p>
          <a:p>
            <a:pPr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Excuse me. </a:t>
            </a:r>
            <a:r>
              <a:rPr lang="en-US" altLang="zh-CN" sz="3200" b="1" kern="0">
                <a:solidFill>
                  <a:srgbClr val="0000FF"/>
                </a:solidFill>
                <a:latin typeface="Times New Roman" panose="02020603050405020304" pitchFamily="18" charset="0"/>
              </a:rPr>
              <a:t>Where is …, please</a:t>
            </a:r>
            <a:r>
              <a:rPr lang="zh-CN" altLang="en-US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？</a:t>
            </a:r>
          </a:p>
          <a:p>
            <a:pPr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Excuse me. </a:t>
            </a:r>
            <a:r>
              <a:rPr lang="en-US" altLang="zh-CN" sz="3200" b="1" kern="0">
                <a:solidFill>
                  <a:srgbClr val="0000FF"/>
                </a:solidFill>
                <a:latin typeface="Times New Roman" panose="02020603050405020304" pitchFamily="18" charset="0"/>
              </a:rPr>
              <a:t>Is there a/an…near here</a:t>
            </a: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6755245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5" descr="20090423175425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1" y="1"/>
            <a:ext cx="91408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81200" y="-228600"/>
            <a:ext cx="8229600" cy="1143000"/>
          </a:xfrm>
        </p:spPr>
        <p:txBody>
          <a:bodyPr/>
          <a:lstStyle/>
          <a:p>
            <a:r>
              <a:rPr lang="zh-CN" altLang="en-US" b="1">
                <a:solidFill>
                  <a:srgbClr val="FF0066"/>
                </a:solidFill>
              </a:rPr>
              <a:t>合作拓展</a:t>
            </a:r>
          </a:p>
        </p:txBody>
      </p:sp>
      <p:sp>
        <p:nvSpPr>
          <p:cNvPr id="6758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0" y="685800"/>
            <a:ext cx="9372600" cy="5867400"/>
          </a:xfrm>
        </p:spPr>
        <p:txBody>
          <a:bodyPr/>
          <a:lstStyle/>
          <a:p>
            <a:pPr marL="609600" indent="-609600">
              <a:buNone/>
            </a:pPr>
            <a:r>
              <a:rPr lang="en-US" altLang="zh-CN" sz="3600"/>
              <a:t> </a:t>
            </a:r>
          </a:p>
          <a:p>
            <a:pPr marL="609600" indent="-609600">
              <a:buNone/>
            </a:pPr>
            <a:r>
              <a:rPr lang="en-US" altLang="zh-CN" sz="3600" b="1">
                <a:solidFill>
                  <a:srgbClr val="FF0066"/>
                </a:solidFill>
              </a:rPr>
              <a:t>    </a:t>
            </a:r>
          </a:p>
          <a:p>
            <a:pPr marL="609600" indent="-609600">
              <a:buNone/>
            </a:pPr>
            <a:r>
              <a:rPr lang="en-US" altLang="zh-CN" sz="3600" b="1">
                <a:solidFill>
                  <a:srgbClr val="FF0066"/>
                </a:solidFill>
              </a:rPr>
              <a:t>    Make your own conversations with your partner</a:t>
            </a:r>
            <a:r>
              <a:rPr lang="zh-CN" altLang="en-US" sz="3600" b="1">
                <a:solidFill>
                  <a:srgbClr val="FF0066"/>
                </a:solidFill>
              </a:rPr>
              <a:t>，</a:t>
            </a:r>
            <a:r>
              <a:rPr lang="en-US" altLang="zh-CN" sz="3600" b="1">
                <a:solidFill>
                  <a:srgbClr val="FF0066"/>
                </a:solidFill>
              </a:rPr>
              <a:t>asking for information politely.</a:t>
            </a:r>
          </a:p>
          <a:p>
            <a:pPr marL="609600" indent="-609600">
              <a:buNone/>
            </a:pPr>
            <a:r>
              <a:rPr lang="en-US" altLang="zh-CN" sz="3600" b="1">
                <a:solidFill>
                  <a:srgbClr val="FF0066"/>
                </a:solidFill>
              </a:rPr>
              <a:t>     we can talk about our city.</a:t>
            </a:r>
          </a:p>
          <a:p>
            <a:pPr marL="609600" indent="-609600">
              <a:buNone/>
            </a:pPr>
            <a:r>
              <a:rPr lang="en-US" altLang="zh-CN" sz="3600" b="1">
                <a:solidFill>
                  <a:srgbClr val="FF0066"/>
                </a:solidFill>
              </a:rPr>
              <a:t>  </a:t>
            </a:r>
            <a:r>
              <a:rPr lang="zh-CN" altLang="en-US" sz="3600" b="1">
                <a:solidFill>
                  <a:srgbClr val="FF0066"/>
                </a:solidFill>
              </a:rPr>
              <a:t>根据本堂课所学内容，发挥你的想象力</a:t>
            </a:r>
          </a:p>
          <a:p>
            <a:pPr marL="609600" indent="-609600">
              <a:buNone/>
            </a:pPr>
            <a:r>
              <a:rPr lang="zh-CN" altLang="en-US" sz="3600" b="1">
                <a:solidFill>
                  <a:srgbClr val="FF0066"/>
                </a:solidFill>
              </a:rPr>
              <a:t>  自由交流与展示。</a:t>
            </a:r>
          </a:p>
          <a:p>
            <a:pPr marL="609600" indent="-609600">
              <a:buNone/>
            </a:pPr>
            <a:endParaRPr lang="zh-CN" altLang="en-US" sz="3600" b="1">
              <a:solidFill>
                <a:srgbClr val="FF0066"/>
              </a:solidFill>
            </a:endParaRPr>
          </a:p>
          <a:p>
            <a:pPr marL="609600" indent="-609600">
              <a:buNone/>
            </a:pPr>
            <a:endParaRPr lang="en-US" altLang="zh-CN" sz="3600"/>
          </a:p>
        </p:txBody>
      </p:sp>
      <p:pic>
        <p:nvPicPr>
          <p:cNvPr id="67589" name="Picture 5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014" y="6045200"/>
            <a:ext cx="1754187" cy="1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1470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WordArt 2"/>
          <p:cNvSpPr>
            <a:spLocks noChangeArrowheads="1" noChangeShapeType="1"/>
          </p:cNvSpPr>
          <p:nvPr/>
        </p:nvSpPr>
        <p:spPr bwMode="auto">
          <a:xfrm>
            <a:off x="1752601" y="381001"/>
            <a:ext cx="2341563" cy="608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中考链接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2057400" y="1295400"/>
            <a:ext cx="8229600" cy="4610100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65000"/>
              </a:lnSpc>
              <a:spcBef>
                <a:spcPct val="50000"/>
              </a:spcBef>
            </a:pP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【2011•</a:t>
            </a:r>
            <a:r>
              <a:rPr lang="zh-CN" altLang="en-US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盐城</a:t>
            </a: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en-GB" altLang="en-US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Excuse me. Could you tell me _______?</a:t>
            </a:r>
          </a:p>
          <a:p>
            <a:pPr algn="just">
              <a:lnSpc>
                <a:spcPct val="65000"/>
              </a:lnSpc>
              <a:spcBef>
                <a:spcPct val="50000"/>
              </a:spcBef>
            </a:pPr>
            <a:r>
              <a:rPr lang="en-GB" altLang="en-US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— It will leave at 4:00 p.m.</a:t>
            </a:r>
          </a:p>
          <a:p>
            <a:pPr algn="just">
              <a:lnSpc>
                <a:spcPct val="65000"/>
              </a:lnSpc>
              <a:spcBef>
                <a:spcPct val="50000"/>
              </a:spcBef>
            </a:pPr>
            <a:r>
              <a:rPr lang="en-GB" altLang="en-US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A. how will you go Shanghai            </a:t>
            </a:r>
          </a:p>
          <a:p>
            <a:pPr algn="just">
              <a:lnSpc>
                <a:spcPct val="65000"/>
              </a:lnSpc>
              <a:spcBef>
                <a:spcPct val="50000"/>
              </a:spcBef>
            </a:pPr>
            <a:r>
              <a:rPr lang="en-GB" altLang="en-US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B. how you will go to Shanghai</a:t>
            </a:r>
          </a:p>
          <a:p>
            <a:pPr algn="just">
              <a:lnSpc>
                <a:spcPct val="65000"/>
              </a:lnSpc>
              <a:spcBef>
                <a:spcPct val="50000"/>
              </a:spcBef>
            </a:pPr>
            <a:r>
              <a:rPr lang="en-GB" altLang="en-US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C. when will the bus leave for Shanghai    </a:t>
            </a:r>
          </a:p>
          <a:p>
            <a:pPr algn="just">
              <a:lnSpc>
                <a:spcPct val="65000"/>
              </a:lnSpc>
              <a:spcBef>
                <a:spcPct val="50000"/>
              </a:spcBef>
            </a:pPr>
            <a:r>
              <a:rPr lang="en-GB" altLang="en-US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D. when the bus will leave for Shanghai</a:t>
            </a: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en-US" altLang="zh-CN" sz="3200" b="1" kern="0">
                <a:solidFill>
                  <a:schemeClr val="hlink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 sz="3200" b="1" kern="0">
                <a:solidFill>
                  <a:schemeClr val="hlink"/>
                </a:solidFill>
                <a:latin typeface="Times New Roman" panose="02020603050405020304" pitchFamily="18" charset="0"/>
              </a:rPr>
              <a:t>解析</a:t>
            </a:r>
            <a:r>
              <a:rPr lang="en-US" altLang="zh-CN" sz="3200" b="1" kern="0">
                <a:solidFill>
                  <a:schemeClr val="hlink"/>
                </a:solidFill>
                <a:latin typeface="Times New Roman" panose="02020603050405020304" pitchFamily="18" charset="0"/>
              </a:rPr>
              <a:t>】</a:t>
            </a:r>
            <a:r>
              <a:rPr lang="zh-CN" altLang="en-US" sz="3200" b="1" ker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从答句知问的应该是时间，排除</a:t>
            </a:r>
            <a:r>
              <a:rPr lang="en-US" altLang="zh-CN" sz="3200" b="1" ker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3200" b="1" ker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3200" b="1" ker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3200" b="1" ker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。又因为宾语从句必须用陈述语序，故选</a:t>
            </a:r>
            <a:r>
              <a:rPr lang="en-US" altLang="zh-CN" sz="3200" b="1" ker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3200" b="1" ker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4495800" y="304800"/>
            <a:ext cx="2514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kern="0">
                <a:solidFill>
                  <a:srgbClr val="FF0066"/>
                </a:solidFill>
              </a:rPr>
              <a:t>(</a:t>
            </a:r>
            <a:r>
              <a:rPr lang="zh-CN" altLang="en-US" sz="3600" kern="0">
                <a:solidFill>
                  <a:srgbClr val="FF0066"/>
                </a:solidFill>
              </a:rPr>
              <a:t>当堂检测）</a:t>
            </a:r>
          </a:p>
        </p:txBody>
      </p:sp>
    </p:spTree>
    <p:extLst>
      <p:ext uri="{BB962C8B-B14F-4D97-AF65-F5344CB8AC3E}">
        <p14:creationId xmlns:p14="http://schemas.microsoft.com/office/powerpoint/2010/main" val="13478522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1905000" y="990600"/>
            <a:ext cx="8534400" cy="501675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kern="0">
                <a:latin typeface="Times New Roman" panose="02020603050405020304" pitchFamily="18" charset="0"/>
              </a:rPr>
              <a:t>【2011</a:t>
            </a:r>
            <a:r>
              <a:rPr lang="zh-CN" altLang="en-US" sz="3200" b="1" kern="0">
                <a:latin typeface="Times New Roman" panose="02020603050405020304" pitchFamily="18" charset="0"/>
              </a:rPr>
              <a:t>安徽芜湖</a:t>
            </a:r>
            <a:r>
              <a:rPr lang="en-US" altLang="zh-CN" sz="3200" b="1" kern="0">
                <a:latin typeface="Times New Roman" panose="02020603050405020304" pitchFamily="18" charset="0"/>
              </a:rPr>
              <a:t>】--- Could you tell me _________?                                                          --- You can take No. 16 bus. </a:t>
            </a:r>
          </a:p>
          <a:p>
            <a:r>
              <a:rPr lang="en-US" altLang="zh-CN" sz="3200" b="1" kern="0">
                <a:latin typeface="Times New Roman" panose="02020603050405020304" pitchFamily="18" charset="0"/>
              </a:rPr>
              <a:t>   A. how can we get to the Olympic Park	</a:t>
            </a:r>
          </a:p>
          <a:p>
            <a:r>
              <a:rPr lang="en-US" altLang="zh-CN" sz="3200" b="1" kern="0">
                <a:latin typeface="Times New Roman" panose="02020603050405020304" pitchFamily="18" charset="0"/>
              </a:rPr>
              <a:t>   B. how we can get to the Olympic Park</a:t>
            </a:r>
          </a:p>
          <a:p>
            <a:r>
              <a:rPr lang="en-US" altLang="zh-CN" sz="3200" b="1" kern="0">
                <a:latin typeface="Times New Roman" panose="02020603050405020304" pitchFamily="18" charset="0"/>
              </a:rPr>
              <a:t>   C. how did we get to the Olympic Park</a:t>
            </a:r>
          </a:p>
          <a:p>
            <a:r>
              <a:rPr lang="en-US" altLang="zh-CN" sz="3200" b="1" kern="0">
                <a:latin typeface="Times New Roman" panose="02020603050405020304" pitchFamily="18" charset="0"/>
              </a:rPr>
              <a:t>   D. how we got to the Olympic Park </a:t>
            </a:r>
          </a:p>
          <a:p>
            <a:r>
              <a:rPr lang="en-US" altLang="zh-CN" sz="3200" b="1" kern="0">
                <a:solidFill>
                  <a:schemeClr val="hlink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 sz="3200" b="1" kern="0">
                <a:solidFill>
                  <a:schemeClr val="hlink"/>
                </a:solidFill>
                <a:latin typeface="Times New Roman" panose="02020603050405020304" pitchFamily="18" charset="0"/>
              </a:rPr>
              <a:t>解析</a:t>
            </a:r>
            <a:r>
              <a:rPr lang="en-US" altLang="zh-CN" sz="3200" b="1" kern="0">
                <a:solidFill>
                  <a:schemeClr val="hlink"/>
                </a:solidFill>
                <a:latin typeface="Times New Roman" panose="02020603050405020304" pitchFamily="18" charset="0"/>
              </a:rPr>
              <a:t>】</a:t>
            </a:r>
            <a:r>
              <a:rPr lang="zh-CN" altLang="en-US" sz="3200" b="1" kern="0">
                <a:solidFill>
                  <a:schemeClr val="hlink"/>
                </a:solidFill>
                <a:latin typeface="Times New Roman" panose="02020603050405020304" pitchFamily="18" charset="0"/>
              </a:rPr>
              <a:t>特殊疑问句做宾语从句时，用陈述语序；可排除</a:t>
            </a:r>
            <a:r>
              <a:rPr lang="en-US" altLang="zh-CN" sz="3200" b="1" kern="0">
                <a:solidFill>
                  <a:schemeClr val="hlink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3200" b="1" kern="0">
                <a:solidFill>
                  <a:schemeClr val="hlink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 b="1" kern="0">
                <a:solidFill>
                  <a:schemeClr val="hlink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3200" b="1" kern="0">
                <a:solidFill>
                  <a:schemeClr val="hlink"/>
                </a:solidFill>
                <a:latin typeface="Times New Roman" panose="02020603050405020304" pitchFamily="18" charset="0"/>
              </a:rPr>
              <a:t>；根据答语可知问句用一般现在时，可排除</a:t>
            </a:r>
            <a:r>
              <a:rPr lang="en-US" altLang="zh-CN" sz="3200" b="1" kern="0">
                <a:solidFill>
                  <a:schemeClr val="hlink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3200" b="1" kern="0">
                <a:solidFill>
                  <a:schemeClr val="hlink"/>
                </a:solidFill>
                <a:latin typeface="Times New Roman" panose="02020603050405020304" pitchFamily="18" charset="0"/>
              </a:rPr>
              <a:t>；故</a:t>
            </a:r>
            <a:r>
              <a:rPr lang="en-US" altLang="zh-CN" sz="3200" b="1" kern="0">
                <a:solidFill>
                  <a:schemeClr val="hlink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3200" b="1" kern="0">
                <a:solidFill>
                  <a:schemeClr val="hlink"/>
                </a:solidFill>
                <a:latin typeface="Times New Roman" panose="02020603050405020304" pitchFamily="18" charset="0"/>
              </a:rPr>
              <a:t>为正确答案。</a:t>
            </a:r>
          </a:p>
        </p:txBody>
      </p:sp>
    </p:spTree>
    <p:extLst>
      <p:ext uri="{BB962C8B-B14F-4D97-AF65-F5344CB8AC3E}">
        <p14:creationId xmlns:p14="http://schemas.microsoft.com/office/powerpoint/2010/main" val="5004522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2286000" y="1295401"/>
            <a:ext cx="7696200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【2013</a:t>
            </a:r>
            <a:r>
              <a:rPr lang="zh-CN" altLang="en-US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铜仁</a:t>
            </a: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】— I wonder _______ at 8:00 last night?       </a:t>
            </a:r>
          </a:p>
          <a:p>
            <a:pPr>
              <a:spcBef>
                <a:spcPct val="20000"/>
              </a:spcBef>
            </a:pP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    — I was watching NBA.  </a:t>
            </a:r>
          </a:p>
          <a:p>
            <a:pPr>
              <a:spcBef>
                <a:spcPct val="20000"/>
              </a:spcBef>
            </a:pP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   A. what were you doing       </a:t>
            </a:r>
          </a:p>
          <a:p>
            <a:pPr>
              <a:spcBef>
                <a:spcPct val="20000"/>
              </a:spcBef>
            </a:pP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   B. what did you do              </a:t>
            </a:r>
          </a:p>
          <a:p>
            <a:pPr>
              <a:spcBef>
                <a:spcPct val="20000"/>
              </a:spcBef>
            </a:pP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   C. what you were doing       </a:t>
            </a:r>
          </a:p>
          <a:p>
            <a:pPr>
              <a:spcBef>
                <a:spcPct val="20000"/>
              </a:spcBef>
            </a:pP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   D. what are you doing </a:t>
            </a:r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7467600" y="1219200"/>
            <a:ext cx="4778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ker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3807720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2362201" y="1066800"/>
            <a:ext cx="7483475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【2013</a:t>
            </a:r>
            <a:r>
              <a:rPr lang="zh-CN" altLang="en-US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北京</a:t>
            </a: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】I don't remember ______ the book yesterday.  </a:t>
            </a:r>
          </a:p>
          <a:p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   A. where I put            </a:t>
            </a:r>
          </a:p>
          <a:p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   B. where did I put </a:t>
            </a:r>
          </a:p>
          <a:p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   C. where will I put       </a:t>
            </a:r>
          </a:p>
          <a:p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   D. where l will put</a:t>
            </a:r>
          </a:p>
          <a:p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【2013</a:t>
            </a:r>
            <a:r>
              <a:rPr lang="zh-CN" altLang="en-US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漳州</a:t>
            </a:r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】They wonder _______ robots will make humans lose their jobs </a:t>
            </a:r>
          </a:p>
          <a:p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or not.      </a:t>
            </a:r>
          </a:p>
          <a:p>
            <a:r>
              <a:rPr lang="en-US" altLang="zh-CN" sz="32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    A. that           B. if             C. whether</a:t>
            </a:r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8382000" y="1066800"/>
            <a:ext cx="4778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ker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7696200" y="3962400"/>
            <a:ext cx="4778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ker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41422705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utoUpdateAnimBg="0"/>
      <p:bldP spid="5632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127250" y="260350"/>
            <a:ext cx="8540750" cy="1143000"/>
          </a:xfrm>
        </p:spPr>
        <p:txBody>
          <a:bodyPr/>
          <a:lstStyle/>
          <a:p>
            <a:r>
              <a:rPr lang="zh-CN" altLang="en-US" sz="4000" b="1"/>
              <a:t>完成句子：</a:t>
            </a:r>
            <a:br>
              <a:rPr lang="zh-CN" altLang="en-US" sz="4000" b="1"/>
            </a:br>
            <a:endParaRPr lang="zh-CN" altLang="en-US" sz="4000" b="1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1" y="908051"/>
            <a:ext cx="8964613" cy="48307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3600" b="1"/>
              <a:t>1.</a:t>
            </a:r>
            <a:r>
              <a:rPr lang="zh-CN" altLang="en-US" sz="3600" b="1"/>
              <a:t>沿着这条路直走，然后左转。</a:t>
            </a:r>
          </a:p>
          <a:p>
            <a:pPr>
              <a:lnSpc>
                <a:spcPct val="90000"/>
              </a:lnSpc>
            </a:pPr>
            <a:r>
              <a:rPr lang="en-US" altLang="zh-CN" sz="3600" b="1"/>
              <a:t>Go along/down this street and _______  _________.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zh-CN" sz="3600" b="1"/>
          </a:p>
          <a:p>
            <a:pPr>
              <a:lnSpc>
                <a:spcPct val="90000"/>
              </a:lnSpc>
            </a:pPr>
            <a:r>
              <a:rPr lang="en-US" altLang="zh-CN" sz="4000" b="1"/>
              <a:t>2. </a:t>
            </a:r>
            <a:r>
              <a:rPr lang="zh-CN" altLang="en-US" sz="4000" b="1"/>
              <a:t>你能告诉我到邮局怎么走吗？ </a:t>
            </a:r>
            <a:r>
              <a:rPr lang="en-US" altLang="zh-CN" sz="4000" b="1"/>
              <a:t>______ you _____ me ______ ______ ______ _____the post office?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zh-CN" sz="3600" b="1"/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2711451" y="1916114"/>
            <a:ext cx="35290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b="1" kern="0">
                <a:solidFill>
                  <a:schemeClr val="hlink"/>
                </a:solidFill>
              </a:rPr>
              <a:t>turn     left</a:t>
            </a: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2286000" y="3641726"/>
            <a:ext cx="6985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b="1" kern="0">
                <a:solidFill>
                  <a:schemeClr val="hlink"/>
                </a:solidFill>
              </a:rPr>
              <a:t>Can            tell            how    </a:t>
            </a: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2549526" y="4251326"/>
            <a:ext cx="4537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b="1" kern="0">
                <a:solidFill>
                  <a:schemeClr val="hlink"/>
                </a:solidFill>
              </a:rPr>
              <a:t>to     get        to</a:t>
            </a:r>
          </a:p>
        </p:txBody>
      </p:sp>
    </p:spTree>
    <p:extLst>
      <p:ext uri="{BB962C8B-B14F-4D97-AF65-F5344CB8AC3E}">
        <p14:creationId xmlns:p14="http://schemas.microsoft.com/office/powerpoint/2010/main" val="27630186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autoUpdateAnimBg="0"/>
      <p:bldP spid="59399" grpId="0" autoUpdateAnimBg="0"/>
      <p:bldP spid="59400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0" y="228600"/>
            <a:ext cx="9144000" cy="55499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4000" b="1"/>
              <a:t>3. </a:t>
            </a:r>
            <a:r>
              <a:rPr lang="zh-CN" altLang="en-US" sz="4000" b="1"/>
              <a:t>你能告诉我在哪里能买到字典吗？</a:t>
            </a:r>
          </a:p>
          <a:p>
            <a:pPr>
              <a:lnSpc>
                <a:spcPct val="90000"/>
              </a:lnSpc>
            </a:pPr>
            <a:r>
              <a:rPr lang="zh-CN" altLang="en-US" sz="4000" b="1"/>
              <a:t>  </a:t>
            </a:r>
            <a:r>
              <a:rPr lang="en-US" altLang="zh-CN" sz="4000" b="1"/>
              <a:t>_______ you _______ tell me ______ _______ _______ a dictionary?</a:t>
            </a:r>
          </a:p>
          <a:p>
            <a:pPr>
              <a:lnSpc>
                <a:spcPct val="90000"/>
              </a:lnSpc>
            </a:pPr>
            <a:endParaRPr lang="en-US" altLang="zh-CN" sz="4000" b="1"/>
          </a:p>
          <a:p>
            <a:pPr>
              <a:lnSpc>
                <a:spcPct val="90000"/>
              </a:lnSpc>
            </a:pPr>
            <a:r>
              <a:rPr lang="en-US" altLang="zh-CN" sz="4000" b="1"/>
              <a:t>4. </a:t>
            </a:r>
            <a:r>
              <a:rPr lang="zh-CN" altLang="en-US" sz="4000" b="1"/>
              <a:t>你能告诉我中心街在那吗？</a:t>
            </a:r>
          </a:p>
          <a:p>
            <a:pPr>
              <a:lnSpc>
                <a:spcPct val="90000"/>
              </a:lnSpc>
            </a:pPr>
            <a:r>
              <a:rPr lang="en-US" altLang="zh-CN" sz="4000" b="1"/>
              <a:t>Can you ______ ______ _______ Center Street _____?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zh-CN" sz="4000" b="1"/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2667001" y="765176"/>
            <a:ext cx="43481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b="1" kern="0">
                <a:solidFill>
                  <a:schemeClr val="hlink"/>
                </a:solidFill>
              </a:rPr>
              <a:t>Could        please</a:t>
            </a: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1992314" y="1371601"/>
            <a:ext cx="86756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b="1" kern="0">
                <a:solidFill>
                  <a:schemeClr val="hlink"/>
                </a:solidFill>
              </a:rPr>
              <a:t>where       I      can     get</a:t>
            </a: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4151314" y="3962401"/>
            <a:ext cx="86756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b="1" kern="0">
                <a:solidFill>
                  <a:schemeClr val="hlink"/>
                </a:solidFill>
              </a:rPr>
              <a:t>tell    me     where   the </a:t>
            </a: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5519739" y="4556126"/>
            <a:ext cx="10810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b="1" kern="0">
                <a:solidFill>
                  <a:schemeClr val="hlink"/>
                </a:solidFill>
              </a:rPr>
              <a:t>is</a:t>
            </a:r>
          </a:p>
        </p:txBody>
      </p:sp>
    </p:spTree>
    <p:extLst>
      <p:ext uri="{BB962C8B-B14F-4D97-AF65-F5344CB8AC3E}">
        <p14:creationId xmlns:p14="http://schemas.microsoft.com/office/powerpoint/2010/main" val="29465240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autoUpdateAnimBg="0"/>
      <p:bldP spid="61444" grpId="0" autoUpdateAnimBg="0"/>
      <p:bldP spid="61445" grpId="0" autoUpdateAnimBg="0"/>
      <p:bldP spid="6144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1524000" y="990600"/>
            <a:ext cx="8229600" cy="4419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Welcome to my class!</a:t>
            </a:r>
            <a:endParaRPr lang="zh-CN" alt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26584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xinsrc_5620803291605578239781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1" y="692151"/>
            <a:ext cx="2087563" cy="208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2495551" y="2924175"/>
            <a:ext cx="6264275" cy="1920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54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Summarize what we’ve learned today</a:t>
            </a:r>
          </a:p>
        </p:txBody>
      </p:sp>
      <p:pic>
        <p:nvPicPr>
          <p:cNvPr id="69637" name="Picture 5" descr="心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3141664"/>
            <a:ext cx="34925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8" name="Picture 6" descr="心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4941889"/>
            <a:ext cx="34925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8135737"/>
      </p:ext>
    </p:extLst>
  </p:cSld>
  <p:clrMapOvr>
    <a:masterClrMapping/>
  </p:clrMapOvr>
  <p:transition>
    <p:wedg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xinsrc_5620803291605578239781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1" y="692151"/>
            <a:ext cx="2087563" cy="208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2495551" y="2924175"/>
            <a:ext cx="6264275" cy="372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To recite new words and expressions</a:t>
            </a:r>
          </a:p>
          <a:p>
            <a:pPr>
              <a:lnSpc>
                <a:spcPct val="110000"/>
              </a:lnSpc>
            </a:pPr>
            <a:endParaRPr lang="en-US" altLang="zh-CN" sz="3600" b="1" kern="0">
              <a:solidFill>
                <a:sysClr val="windowText" lastClr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36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To preview section A 2d and 3a</a:t>
            </a:r>
          </a:p>
          <a:p>
            <a:pPr>
              <a:lnSpc>
                <a:spcPct val="110000"/>
              </a:lnSpc>
            </a:pPr>
            <a:endParaRPr lang="en-US" altLang="zh-CN" sz="3600" b="1" kern="0">
              <a:solidFill>
                <a:sysClr val="windowText" lastClr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8613" name="Picture 5" descr="心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3141664"/>
            <a:ext cx="34925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4" name="Picture 6" descr="心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4941889"/>
            <a:ext cx="34925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5" name="WordArt 7"/>
          <p:cNvSpPr>
            <a:spLocks noChangeArrowheads="1" noChangeShapeType="1" noTextEdit="1"/>
          </p:cNvSpPr>
          <p:nvPr/>
        </p:nvSpPr>
        <p:spPr bwMode="auto">
          <a:xfrm>
            <a:off x="4191000" y="228600"/>
            <a:ext cx="5257800" cy="1447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homework</a:t>
            </a:r>
            <a:endParaRPr lang="zh-CN" altLang="en-US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2138655"/>
      </p:ext>
    </p:extLst>
  </p:cSld>
  <p:clrMapOvr>
    <a:masterClrMapping/>
  </p:clrMapOvr>
  <p:transition>
    <p:wedg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966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走遍美国 中英文字幕 全集02_标清 00_00_49-00_01_35[17201406111839GMT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76" y="1412875"/>
            <a:ext cx="5832475" cy="437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IconsLand_018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75" y="4941888"/>
            <a:ext cx="787400" cy="78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703389" y="115888"/>
            <a:ext cx="29162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kern="0">
                <a:solidFill>
                  <a:sysClr val="windowText" lastClr="000000"/>
                </a:solidFill>
              </a:rPr>
              <a:t>Lead in 1</a:t>
            </a:r>
            <a:r>
              <a:rPr lang="en-US" altLang="zh-CN" kern="0">
                <a:solidFill>
                  <a:sysClr val="windowText" lastClr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58832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2063750" y="1773238"/>
            <a:ext cx="311150" cy="330200"/>
          </a:xfrm>
          <a:prstGeom prst="star5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4339" name="WordArt 15"/>
          <p:cNvSpPr>
            <a:spLocks noChangeArrowheads="1" noChangeShapeType="1" noTextEdit="1"/>
          </p:cNvSpPr>
          <p:nvPr/>
        </p:nvSpPr>
        <p:spPr bwMode="auto">
          <a:xfrm>
            <a:off x="4892675" y="469900"/>
            <a:ext cx="3219450" cy="922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Objectives</a:t>
            </a:r>
            <a:endParaRPr lang="zh-CN" altLang="en-US" sz="3600" b="1" kern="10">
              <a:ln w="19050">
                <a:solidFill>
                  <a:srgbClr val="FF66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4340" name="Picture 4" descr="女英语教师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650" y="109538"/>
            <a:ext cx="16002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422525" y="1628775"/>
            <a:ext cx="6986588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To ask for information politely</a:t>
            </a:r>
          </a:p>
          <a:p>
            <a:r>
              <a:rPr lang="en-US" altLang="zh-CN" sz="3600" b="1" kern="0">
                <a:solidFill>
                  <a:srgbClr val="0033CC"/>
                </a:solidFill>
                <a:latin typeface="Times New Roman" panose="02020603050405020304" pitchFamily="18" charset="0"/>
              </a:rPr>
              <a:t>--Excuse me, do you know where I can...?</a:t>
            </a:r>
          </a:p>
          <a:p>
            <a:r>
              <a:rPr lang="en-US" altLang="zh-CN" sz="3600" b="1" kern="0">
                <a:solidFill>
                  <a:srgbClr val="0033CC"/>
                </a:solidFill>
                <a:latin typeface="Times New Roman" panose="02020603050405020304" pitchFamily="18" charset="0"/>
              </a:rPr>
              <a:t>--Sure, there is a ... on ....</a:t>
            </a:r>
            <a:endParaRPr lang="en-US" altLang="zh-CN" sz="3600" b="1" i="1" kern="0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To learn some new words and expressions</a:t>
            </a:r>
          </a:p>
          <a:p>
            <a:r>
              <a:rPr lang="en-US" altLang="zh-CN" sz="3600" b="1" kern="0">
                <a:solidFill>
                  <a:sysClr val="windowText" lastClr="000000"/>
                </a:solidFill>
                <a:latin typeface="Times New Roman" panose="02020603050405020304" pitchFamily="18" charset="0"/>
              </a:rPr>
              <a:t>To learn Objective Clause</a:t>
            </a:r>
          </a:p>
          <a:p>
            <a:r>
              <a:rPr lang="en-US" altLang="zh-CN" sz="3600" b="1" kern="0">
                <a:solidFill>
                  <a:srgbClr val="3333FF"/>
                </a:solidFill>
                <a:latin typeface="Times New Roman" panose="02020603050405020304" pitchFamily="18" charset="0"/>
              </a:rPr>
              <a:t>Could you please tell me where the restrooms are?</a:t>
            </a:r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2063750" y="4005263"/>
            <a:ext cx="311150" cy="330200"/>
          </a:xfrm>
          <a:prstGeom prst="star5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auto">
          <a:xfrm>
            <a:off x="2057400" y="5029200"/>
            <a:ext cx="311150" cy="330200"/>
          </a:xfrm>
          <a:prstGeom prst="star5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8035926" y="990600"/>
            <a:ext cx="2555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kern="0">
                <a:solidFill>
                  <a:srgbClr val="FF0066"/>
                </a:solidFill>
              </a:rPr>
              <a:t>商讨教学目标</a:t>
            </a:r>
          </a:p>
        </p:txBody>
      </p:sp>
    </p:spTree>
    <p:extLst>
      <p:ext uri="{BB962C8B-B14F-4D97-AF65-F5344CB8AC3E}">
        <p14:creationId xmlns:p14="http://schemas.microsoft.com/office/powerpoint/2010/main" val="2290071895"/>
      </p:ext>
    </p:extLst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4008439" y="3357563"/>
            <a:ext cx="4321175" cy="2430462"/>
            <a:chOff x="294" y="76"/>
            <a:chExt cx="2405" cy="1168"/>
          </a:xfrm>
        </p:grpSpPr>
        <p:pic>
          <p:nvPicPr>
            <p:cNvPr id="78851" name="Picture 3" descr="图片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" y="76"/>
              <a:ext cx="2359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8852" name="Text Box 4"/>
            <p:cNvSpPr txBox="1">
              <a:spLocks noChangeArrowheads="1"/>
            </p:cNvSpPr>
            <p:nvPr/>
          </p:nvSpPr>
          <p:spPr bwMode="auto">
            <a:xfrm>
              <a:off x="521" y="572"/>
              <a:ext cx="2178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3600" b="1" kern="0">
                  <a:solidFill>
                    <a:srgbClr val="CC0099"/>
                  </a:solidFill>
                  <a:latin typeface="Verdana" panose="020B0604030504040204" pitchFamily="34" charset="0"/>
                </a:rPr>
                <a:t>Section A</a:t>
              </a:r>
            </a:p>
            <a:p>
              <a:pPr algn="ctr"/>
              <a:r>
                <a:rPr lang="en-US" altLang="zh-CN" sz="3600" b="1" kern="0">
                  <a:solidFill>
                    <a:srgbClr val="CC0099"/>
                  </a:solidFill>
                  <a:latin typeface="Verdana" panose="020B0604030504040204" pitchFamily="34" charset="0"/>
                </a:rPr>
                <a:t>Period One</a:t>
              </a:r>
            </a:p>
          </p:txBody>
        </p:sp>
      </p:grpSp>
      <p:sp>
        <p:nvSpPr>
          <p:cNvPr id="5125" name="WordArt 3"/>
          <p:cNvSpPr>
            <a:spLocks noChangeArrowheads="1" noChangeShapeType="1" noTextEdit="1"/>
          </p:cNvSpPr>
          <p:nvPr/>
        </p:nvSpPr>
        <p:spPr bwMode="auto">
          <a:xfrm>
            <a:off x="2135189" y="1341439"/>
            <a:ext cx="7812087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i="1" kern="1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 Narrow" panose="020B0606020202030204" pitchFamily="34" charset="0"/>
              </a:rPr>
              <a:t>Could you please tell me</a:t>
            </a:r>
          </a:p>
          <a:p>
            <a:pPr algn="ctr"/>
            <a:r>
              <a:rPr lang="en-US" altLang="zh-CN" sz="3600" b="1" i="1" kern="10">
                <a:ln w="1905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 Narrow" panose="020B0606020202030204" pitchFamily="34" charset="0"/>
              </a:rPr>
              <a:t>where the restrooms are?</a:t>
            </a:r>
            <a:endParaRPr lang="zh-CN" altLang="en-US" sz="3600" b="1" i="1" kern="10">
              <a:ln w="19050">
                <a:solidFill>
                  <a:srgbClr val="00CCFF"/>
                </a:solidFill>
                <a:round/>
                <a:headEnd/>
                <a:tailEnd/>
              </a:ln>
              <a:solidFill>
                <a:srgbClr val="00FF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5126" name="WordArt 2"/>
          <p:cNvSpPr>
            <a:spLocks noChangeArrowheads="1" noChangeShapeType="1" noTextEdit="1"/>
          </p:cNvSpPr>
          <p:nvPr/>
        </p:nvSpPr>
        <p:spPr bwMode="auto">
          <a:xfrm>
            <a:off x="4943475" y="333375"/>
            <a:ext cx="2286000" cy="723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 panose="020B0A04020102020204" pitchFamily="34" charset="0"/>
              </a:rPr>
              <a:t>Unit 3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127" name="Picture 7" descr="公厕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188913"/>
            <a:ext cx="1871662" cy="109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公厕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5762">
            <a:off x="1774825" y="3429000"/>
            <a:ext cx="2089150" cy="141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公厕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3007">
            <a:off x="8802689" y="3405188"/>
            <a:ext cx="1470025" cy="196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公厕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588" y="131763"/>
            <a:ext cx="1655762" cy="1185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公厕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4" y="5373688"/>
            <a:ext cx="1512887" cy="120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学英语报社社标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3" y="6245226"/>
            <a:ext cx="863600" cy="33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6918325" y="5813426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52610"/>
      </p:ext>
    </p:extLst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 rot="248530">
            <a:off x="5664200" y="1700213"/>
            <a:ext cx="3455988" cy="641350"/>
          </a:xfrm>
          <a:prstGeom prst="rect">
            <a:avLst/>
          </a:prstGeom>
          <a:gradFill rotWithShape="1">
            <a:gsLst>
              <a:gs pos="0">
                <a:srgbClr val="A9EEF5">
                  <a:alpha val="67999"/>
                </a:srgbClr>
              </a:gs>
              <a:gs pos="100000">
                <a:schemeClr val="bg1">
                  <a:alpha val="70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kern="0">
                <a:solidFill>
                  <a:srgbClr val="0066FF"/>
                </a:solidFill>
                <a:latin typeface="Comic Sans MS" panose="030F0702030302020204" pitchFamily="66" charset="0"/>
              </a:rPr>
              <a:t>restaurant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 rot="258270">
            <a:off x="1816100" y="1401763"/>
            <a:ext cx="3455988" cy="1573212"/>
          </a:xfrm>
          <a:prstGeom prst="rect">
            <a:avLst/>
          </a:prstGeom>
          <a:gradFill rotWithShape="1">
            <a:gsLst>
              <a:gs pos="0">
                <a:srgbClr val="A9EEF5">
                  <a:alpha val="70000"/>
                </a:srgbClr>
              </a:gs>
              <a:gs pos="100000">
                <a:schemeClr val="bg1">
                  <a:alpha val="67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b="1" kern="0">
                <a:solidFill>
                  <a:srgbClr val="0066FF"/>
                </a:solidFill>
                <a:latin typeface="Comic Sans MS" panose="030F0702030302020204" pitchFamily="66" charset="0"/>
              </a:rPr>
              <a:t>daily’s department store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 rot="248530">
            <a:off x="6096000" y="908050"/>
            <a:ext cx="3455988" cy="641350"/>
          </a:xfrm>
          <a:prstGeom prst="rect">
            <a:avLst/>
          </a:prstGeom>
          <a:gradFill rotWithShape="1">
            <a:gsLst>
              <a:gs pos="0">
                <a:srgbClr val="A9EEF5">
                  <a:alpha val="67999"/>
                </a:srgbClr>
              </a:gs>
              <a:gs pos="100000">
                <a:schemeClr val="bg1">
                  <a:alpha val="70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kern="0">
                <a:solidFill>
                  <a:srgbClr val="0066FF"/>
                </a:solidFill>
                <a:latin typeface="Comic Sans MS" panose="030F0702030302020204" pitchFamily="66" charset="0"/>
              </a:rPr>
              <a:t>book store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 rot="367630">
            <a:off x="4511675" y="4437063"/>
            <a:ext cx="2014538" cy="641350"/>
          </a:xfrm>
          <a:prstGeom prst="rect">
            <a:avLst/>
          </a:prstGeom>
          <a:gradFill rotWithShape="1">
            <a:gsLst>
              <a:gs pos="0">
                <a:srgbClr val="A9EEF5">
                  <a:alpha val="67999"/>
                </a:srgbClr>
              </a:gs>
              <a:gs pos="100000">
                <a:schemeClr val="bg1">
                  <a:alpha val="70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kern="0">
                <a:solidFill>
                  <a:srgbClr val="0066FF"/>
                </a:solidFill>
                <a:latin typeface="Comic Sans MS" panose="030F0702030302020204" pitchFamily="66" charset="0"/>
              </a:rPr>
              <a:t>library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6743700" y="6100763"/>
            <a:ext cx="3455988" cy="641350"/>
          </a:xfrm>
          <a:prstGeom prst="rect">
            <a:avLst/>
          </a:prstGeom>
          <a:gradFill rotWithShape="1">
            <a:gsLst>
              <a:gs pos="0">
                <a:srgbClr val="A9EEF5">
                  <a:alpha val="67999"/>
                </a:srgbClr>
              </a:gs>
              <a:gs pos="100000">
                <a:schemeClr val="bg1">
                  <a:alpha val="70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kern="0">
                <a:solidFill>
                  <a:srgbClr val="0066FF"/>
                </a:solidFill>
                <a:latin typeface="Comic Sans MS" panose="030F0702030302020204" pitchFamily="66" charset="0"/>
              </a:rPr>
              <a:t>post office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143250" y="6027738"/>
            <a:ext cx="1873250" cy="641350"/>
          </a:xfrm>
          <a:prstGeom prst="rect">
            <a:avLst/>
          </a:prstGeom>
          <a:gradFill rotWithShape="1">
            <a:gsLst>
              <a:gs pos="0">
                <a:srgbClr val="A9EEF5">
                  <a:alpha val="67999"/>
                </a:srgbClr>
              </a:gs>
              <a:gs pos="100000">
                <a:schemeClr val="bg1">
                  <a:alpha val="70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kern="0">
                <a:solidFill>
                  <a:srgbClr val="0066FF"/>
                </a:solidFill>
                <a:latin typeface="Comic Sans MS" panose="030F0702030302020204" pitchFamily="66" charset="0"/>
              </a:rPr>
              <a:t>bank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774825" y="260350"/>
            <a:ext cx="4333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kern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9912350" y="188913"/>
            <a:ext cx="4333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kern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1703389" y="4221163"/>
            <a:ext cx="4333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kern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10056814" y="1989138"/>
            <a:ext cx="4333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kern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1703389" y="4941888"/>
            <a:ext cx="4333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kern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9983789" y="3860800"/>
            <a:ext cx="4333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kern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182880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CC66FF"/>
              </a:gs>
              <a:gs pos="100000">
                <a:srgbClr val="CC99FF">
                  <a:alpha val="67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kern="0">
              <a:solidFill>
                <a:sysClr val="windowText" lastClr="000000"/>
              </a:solidFill>
            </a:endParaRPr>
          </a:p>
        </p:txBody>
      </p:sp>
      <p:pic>
        <p:nvPicPr>
          <p:cNvPr id="15375" name="Picture 15" descr="th (8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4581526"/>
            <a:ext cx="2857500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76" name="AutoShape 16"/>
          <p:cNvSpPr>
            <a:spLocks noChangeArrowheads="1"/>
          </p:cNvSpPr>
          <p:nvPr/>
        </p:nvSpPr>
        <p:spPr bwMode="auto">
          <a:xfrm rot="184871">
            <a:off x="2132013" y="841375"/>
            <a:ext cx="8534400" cy="4419600"/>
          </a:xfrm>
          <a:prstGeom prst="cloudCallout">
            <a:avLst>
              <a:gd name="adj1" fmla="val -20880"/>
              <a:gd name="adj2" fmla="val 35005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3600" b="1" kern="0">
                <a:solidFill>
                  <a:sysClr val="windowText" lastClr="000000"/>
                </a:solidFill>
              </a:rPr>
              <a:t>1.New words and expressions</a:t>
            </a:r>
          </a:p>
          <a:p>
            <a:pPr algn="ctr"/>
            <a:endParaRPr lang="en-US" altLang="zh-CN" sz="3600" b="1" kern="0">
              <a:solidFill>
                <a:sysClr val="windowText" lastClr="000000"/>
              </a:solidFill>
            </a:endParaRPr>
          </a:p>
          <a:p>
            <a:pPr algn="ctr"/>
            <a:r>
              <a:rPr lang="en-US" altLang="zh-CN" sz="3600" b="1" kern="0">
                <a:solidFill>
                  <a:sysClr val="windowText" lastClr="000000"/>
                </a:solidFill>
              </a:rPr>
              <a:t>2.Important sentences patterns(</a:t>
            </a:r>
            <a:r>
              <a:rPr lang="zh-CN" altLang="en-US" sz="3600" b="1" kern="0">
                <a:solidFill>
                  <a:sysClr val="windowText" lastClr="000000"/>
                </a:solidFill>
              </a:rPr>
              <a:t>宾语从句）</a:t>
            </a:r>
          </a:p>
        </p:txBody>
      </p:sp>
      <p:pic>
        <p:nvPicPr>
          <p:cNvPr id="15378" name="Picture 18" descr="th (14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5" r="14703" b="6796"/>
          <a:stretch>
            <a:fillRect/>
          </a:stretch>
        </p:blipFill>
        <p:spPr bwMode="auto">
          <a:xfrm>
            <a:off x="1703389" y="141288"/>
            <a:ext cx="2555875" cy="206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9" name="Picture 19" descr="th (13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1" y="4005264"/>
            <a:ext cx="1878013" cy="226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4343400" y="119063"/>
            <a:ext cx="236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kern="0">
                <a:solidFill>
                  <a:sysClr val="windowText" lastClr="000000"/>
                </a:solidFill>
              </a:rPr>
              <a:t>Self study</a:t>
            </a:r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6765926" y="249238"/>
            <a:ext cx="1844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kern="0">
                <a:solidFill>
                  <a:sysClr val="windowText" lastClr="000000"/>
                </a:solidFill>
              </a:rPr>
              <a:t>自主学习</a:t>
            </a:r>
          </a:p>
        </p:txBody>
      </p:sp>
    </p:spTree>
    <p:extLst>
      <p:ext uri="{BB962C8B-B14F-4D97-AF65-F5344CB8AC3E}">
        <p14:creationId xmlns:p14="http://schemas.microsoft.com/office/powerpoint/2010/main" val="22731280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2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2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20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20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2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8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3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8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animBg="1"/>
      <p:bldP spid="15364" grpId="0" animBg="1"/>
      <p:bldP spid="15365" grpId="0" animBg="1"/>
      <p:bldP spid="15366" grpId="0" animBg="1"/>
      <p:bldP spid="15367" grpId="0" animBg="1"/>
      <p:bldP spid="1537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3863976" y="2492376"/>
            <a:ext cx="47529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9526" tIns="64757" rIns="129526" bIns="64757">
            <a:spAutoFit/>
          </a:bodyPr>
          <a:lstStyle>
            <a:lvl1pPr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kern="0">
                <a:solidFill>
                  <a:srgbClr val="FF0066"/>
                </a:solidFill>
              </a:rPr>
              <a:t>Guessing game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2424114" y="3573463"/>
            <a:ext cx="7488237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9526" tIns="64757" rIns="129526" bIns="64757">
            <a:spAutoFit/>
          </a:bodyPr>
          <a:lstStyle>
            <a:lvl1pPr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 kern="0">
                <a:solidFill>
                  <a:srgbClr val="0000FF"/>
                </a:solidFill>
              </a:rPr>
              <a:t>One student explains the place in English and  the other student guesses what place it is.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7908925" y="192089"/>
            <a:ext cx="22225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kern="0">
                <a:solidFill>
                  <a:srgbClr val="FF0066"/>
                </a:solidFill>
              </a:rPr>
              <a:t>交流反馈</a:t>
            </a:r>
          </a:p>
        </p:txBody>
      </p:sp>
    </p:spTree>
    <p:extLst>
      <p:ext uri="{BB962C8B-B14F-4D97-AF65-F5344CB8AC3E}">
        <p14:creationId xmlns:p14="http://schemas.microsoft.com/office/powerpoint/2010/main" val="4237617456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  <p:bldP spid="122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279650" y="5184775"/>
            <a:ext cx="7131050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9512" tIns="64750" rIns="129512" bIns="64750">
            <a:spAutoFit/>
          </a:bodyPr>
          <a:lstStyle>
            <a:lvl1pPr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600" b="1" kern="0">
                <a:solidFill>
                  <a:schemeClr val="tx2"/>
                </a:solidFill>
                <a:latin typeface="Times New Roman" panose="02020603050405020304" pitchFamily="18" charset="0"/>
              </a:rPr>
              <a:t>Could you tell me </a:t>
            </a:r>
          </a:p>
          <a:p>
            <a:pPr>
              <a:lnSpc>
                <a:spcPct val="110000"/>
              </a:lnSpc>
            </a:pPr>
            <a:r>
              <a:rPr lang="en-US" altLang="zh-CN" sz="3600" b="1" kern="0">
                <a:solidFill>
                  <a:srgbClr val="FF0066"/>
                </a:solidFill>
                <a:latin typeface="Times New Roman" panose="02020603050405020304" pitchFamily="18" charset="0"/>
              </a:rPr>
              <a:t>        where I can buy some stamps?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135438" y="4581525"/>
            <a:ext cx="412115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9512" tIns="64750" rIns="129512" bIns="64750">
            <a:spAutoFit/>
          </a:bodyPr>
          <a:lstStyle>
            <a:lvl1pPr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9381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93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kern="0">
                <a:solidFill>
                  <a:srgbClr val="FF0000"/>
                </a:solidFill>
              </a:rPr>
              <a:t>buy some stamps</a:t>
            </a:r>
          </a:p>
        </p:txBody>
      </p:sp>
      <p:sp>
        <p:nvSpPr>
          <p:cNvPr id="29700" name="WordArt 5"/>
          <p:cNvSpPr>
            <a:spLocks noChangeArrowheads="1" noChangeShapeType="1" noTextEdit="1"/>
          </p:cNvSpPr>
          <p:nvPr/>
        </p:nvSpPr>
        <p:spPr bwMode="auto">
          <a:xfrm>
            <a:off x="1847851" y="763589"/>
            <a:ext cx="4392613" cy="865187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en-US" altLang="zh-CN" sz="40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66FF"/>
                </a:solidFill>
                <a:effectLst>
                  <a:outerShdw dist="35921" dir="2700000" algn="ctr" rotWithShape="0">
                    <a:srgbClr val="9999FF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Presentation</a:t>
            </a:r>
            <a:endParaRPr lang="zh-CN" altLang="en-US" sz="4000" b="1" kern="1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66FF"/>
              </a:solidFill>
              <a:effectLst>
                <a:outerShdw dist="35921" dir="2700000" algn="ctr" rotWithShape="0">
                  <a:srgbClr val="9999FF">
                    <a:alpha val="79999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153" name="Picture 9" descr="201108231119585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9" b="3635"/>
          <a:stretch>
            <a:fillRect/>
          </a:stretch>
        </p:blipFill>
        <p:spPr bwMode="auto">
          <a:xfrm>
            <a:off x="4295776" y="1773238"/>
            <a:ext cx="3744913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637162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3071814" y="1557338"/>
            <a:ext cx="6696075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9984" tIns="59988" rIns="119984" bIns="59988">
            <a:spAutoFit/>
          </a:bodyPr>
          <a:lstStyle>
            <a:lvl1pPr defTabSz="11985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1985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1985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1985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1985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985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985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985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985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 kern="0">
                <a:solidFill>
                  <a:srgbClr val="0000FF"/>
                </a:solidFill>
              </a:rPr>
              <a:t>Where can you do the things below? Match each thing with a place in the picture. Many different answers are possible.</a:t>
            </a:r>
          </a:p>
        </p:txBody>
      </p:sp>
      <p:sp>
        <p:nvSpPr>
          <p:cNvPr id="30723" name="Oval 2"/>
          <p:cNvSpPr>
            <a:spLocks noChangeArrowheads="1"/>
          </p:cNvSpPr>
          <p:nvPr/>
        </p:nvSpPr>
        <p:spPr bwMode="auto">
          <a:xfrm>
            <a:off x="2135188" y="1701801"/>
            <a:ext cx="792162" cy="7921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21" tIns="45709" rIns="91421" bIns="4570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100" b="1" kern="0">
                <a:latin typeface="Times New Roman" panose="02020603050405020304" pitchFamily="18" charset="0"/>
              </a:rPr>
              <a:t>1a</a:t>
            </a:r>
          </a:p>
        </p:txBody>
      </p:sp>
    </p:spTree>
    <p:extLst>
      <p:ext uri="{BB962C8B-B14F-4D97-AF65-F5344CB8AC3E}">
        <p14:creationId xmlns:p14="http://schemas.microsoft.com/office/powerpoint/2010/main" val="3103880168"/>
      </p:ext>
    </p:extLst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">
  <a:themeElements>
    <a:clrScheme name="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752</Words>
  <Application>Microsoft Office PowerPoint</Application>
  <PresentationFormat>宽屏</PresentationFormat>
  <Paragraphs>138</Paragraphs>
  <Slides>22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等线</vt:lpstr>
      <vt:lpstr>等线 Light</vt:lpstr>
      <vt:lpstr>华文行楷</vt:lpstr>
      <vt:lpstr>宋体</vt:lpstr>
      <vt:lpstr>Arial</vt:lpstr>
      <vt:lpstr>Arial Black</vt:lpstr>
      <vt:lpstr>Arial Narrow</vt:lpstr>
      <vt:lpstr>Comic Sans MS</vt:lpstr>
      <vt:lpstr>Times New Roman</vt:lpstr>
      <vt:lpstr>Verdana</vt:lpstr>
      <vt:lpstr>Office 主题​​</vt:lpstr>
      <vt:lpstr>5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合作拓展</vt:lpstr>
      <vt:lpstr>PowerPoint 演示文稿</vt:lpstr>
      <vt:lpstr>PowerPoint 演示文稿</vt:lpstr>
      <vt:lpstr>PowerPoint 演示文稿</vt:lpstr>
      <vt:lpstr>PowerPoint 演示文稿</vt:lpstr>
      <vt:lpstr>完成句子： 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zxc</dc:creator>
  <cp:lastModifiedBy>zxc</cp:lastModifiedBy>
  <cp:revision>3</cp:revision>
  <dcterms:created xsi:type="dcterms:W3CDTF">2016-08-26T03:39:11Z</dcterms:created>
  <dcterms:modified xsi:type="dcterms:W3CDTF">2016-11-02T14:34:38Z</dcterms:modified>
</cp:coreProperties>
</file>