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58" r:id="rId4"/>
    <p:sldId id="259" r:id="rId5"/>
    <p:sldId id="260" r:id="rId6"/>
    <p:sldId id="262" r:id="rId7"/>
    <p:sldId id="270" r:id="rId8"/>
    <p:sldId id="272" r:id="rId9"/>
    <p:sldId id="273" r:id="rId10"/>
    <p:sldId id="264" r:id="rId11"/>
    <p:sldId id="265" r:id="rId12"/>
    <p:sldId id="263" r:id="rId13"/>
    <p:sldId id="274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0066FF"/>
    <a:srgbClr val="6699FF"/>
    <a:srgbClr val="3366FF"/>
    <a:srgbClr val="0000FF"/>
    <a:srgbClr val="FFFF66"/>
    <a:srgbClr val="CC33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9" autoAdjust="0"/>
    <p:restoredTop sz="83418" autoAdjust="0"/>
  </p:normalViewPr>
  <p:slideViewPr>
    <p:cSldViewPr>
      <p:cViewPr varScale="1">
        <p:scale>
          <a:sx n="59" d="100"/>
          <a:sy n="59" d="100"/>
        </p:scale>
        <p:origin x="-7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6E49F85-4C81-47A6-80D0-1582ED1159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835328-7BE0-4C0C-92AD-26D7FC3B5D19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006660-6A97-4118-8E96-801C09C73A17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6E8281-58E6-4981-A30A-BA823D9150DB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FC3697-7AF4-438B-B7A3-B5BD6E4F164F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979FCD-B025-4E0B-B0A9-E7B7E979014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6F109F-ED42-46A2-B01F-3E9ECAE4D4E0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8CD30-FEBD-4521-A621-495C75B7D45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326F8-AD15-4AE6-8371-731A9DF5A9C5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请点击进入银河网环保站点：</a:t>
            </a:r>
            <a:r>
              <a:rPr lang="en-US" altLang="zh-CN"/>
              <a:t>http://focus.inhe.net/huanbao/show.asp#</a:t>
            </a:r>
            <a:r>
              <a:rPr lang="zh-CN" altLang="en-US"/>
              <a:t>欣赏</a:t>
            </a:r>
            <a:r>
              <a:rPr lang="en-US" altLang="zh-CN"/>
              <a:t>flash</a:t>
            </a:r>
            <a:r>
              <a:rPr lang="zh-CN" altLang="en-US"/>
              <a:t>环保大赛作品。很有启发性和教育性。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4E72-7D72-4994-8A65-100E60412A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83027-96D5-49D4-9703-1F88BAB3EC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59D86-0146-4738-8BE5-925A82C7445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AE7FA-80BD-4D0D-B233-F6C8394E03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B6DFF-579B-4D1A-8769-5A40D0A0D7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79DF0-229B-4A3C-B4AF-7000F58DFA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6BDF8-7340-4049-B0B2-920844F4060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0E1B3-2258-4E98-8FD1-11B8C2CA57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74D4D-B717-4178-A689-152E688D3C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6E9DF-9C0D-4D3F-84D2-A5961E1D35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34716-34CA-48D9-9597-F753E483B4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119316-36A6-4EDB-AEE3-C7BC5FA77C0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PowerPoint_97-2003_____2.pp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____1.pp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地球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495550"/>
            <a:ext cx="3408362" cy="4362450"/>
          </a:xfrm>
          <a:prstGeom prst="rect">
            <a:avLst/>
          </a:prstGeom>
          <a:noFill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051050" y="1052513"/>
            <a:ext cx="5184775" cy="14398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只有一个地球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地球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611188" y="2806700"/>
            <a:ext cx="8208962" cy="1676400"/>
          </a:xfrm>
          <a:prstGeom prst="rect">
            <a:avLst/>
          </a:prstGeom>
          <a:solidFill>
            <a:srgbClr val="FFFFFF">
              <a:alpha val="5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>
                <a:ea typeface="楷体_GB2312" pitchFamily="49" charset="-122"/>
              </a:rPr>
              <a:t>　　“我们这个地球太可爱了，同时又太容易破碎了！”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地球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2708275"/>
            <a:ext cx="3240088" cy="4149725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50825" y="404813"/>
            <a:ext cx="8370888" cy="223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ea typeface="楷体_GB2312" pitchFamily="49" charset="-122"/>
              </a:rPr>
              <a:t>　　我们要精心地保护地球，保护地球的生态环境。让地球更好地造福于我们的子孙后代吧！ 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380288" y="2060575"/>
            <a:ext cx="10064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</a:rPr>
              <a:t>只有一个地球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684213" y="766763"/>
            <a:ext cx="7775575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ea typeface="楷体_GB2312" pitchFamily="49" charset="-122"/>
              </a:rPr>
              <a:t>　　我们不要过分陶醉于我们人类对自然界的胜利当中，对于每一次的胜利，自然界都会进行报复的。</a:t>
            </a:r>
          </a:p>
          <a:p>
            <a:pPr algn="r">
              <a:lnSpc>
                <a:spcPct val="130000"/>
              </a:lnSpc>
            </a:pPr>
            <a:r>
              <a:rPr lang="en-US" altLang="zh-CN" sz="3600">
                <a:ea typeface="楷体_GB2312" pitchFamily="49" charset="-122"/>
              </a:rPr>
              <a:t>——</a:t>
            </a:r>
            <a:r>
              <a:rPr lang="zh-CN" altLang="en-US" sz="3600">
                <a:ea typeface="楷体_GB2312" pitchFamily="49" charset="-122"/>
              </a:rPr>
              <a:t>恩格斯</a:t>
            </a:r>
          </a:p>
        </p:txBody>
      </p:sp>
      <p:graphicFrame>
        <p:nvGraphicFramePr>
          <p:cNvPr id="9223" name="Object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84438" y="3644900"/>
          <a:ext cx="3816350" cy="2863850"/>
        </p:xfrm>
        <a:graphic>
          <a:graphicData uri="http://schemas.openxmlformats.org/presentationml/2006/ole">
            <p:oleObj spid="_x0000_s9223" name="演示文稿" r:id="rId4" imgW="5076972" imgH="3809947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213" y="476250"/>
            <a:ext cx="3311525" cy="1143000"/>
          </a:xfrm>
        </p:spPr>
        <p:txBody>
          <a:bodyPr/>
          <a:lstStyle/>
          <a:p>
            <a:r>
              <a:rPr lang="zh-CN" altLang="en-US" b="1"/>
              <a:t>说明方法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459787" cy="37449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举例子    作比较     打比方     列数字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引资料    作假设     下定义     作诠释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列图表    摹状貌     分类别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sz="40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549275"/>
            <a:ext cx="8496300" cy="168433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/>
              <a:t>　地球，这位人类的母亲，这个生命的摇篮，是那么的美丽壮观，和蔼可亲。但是，同茫茫宇宙相比，地球是渺小的。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55650" y="2562225"/>
            <a:ext cx="698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地球所拥有的自然资源也是有限的。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55650" y="3716338"/>
            <a:ext cx="7920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人类不能指望在破坏了地球以后再移居到别的星球。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55650" y="5157788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我们要精心地保护地球，保护地球的生态环境。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011863" y="1554163"/>
            <a:ext cx="3132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99"/>
                </a:solidFill>
              </a:rPr>
              <a:t>（美丽而渺小）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084888" y="422116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99"/>
                </a:solidFill>
              </a:rPr>
              <a:t>（不可能移居）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6084888" y="3068638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</a:rPr>
              <a:t>（资源很有限）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6069013" y="580231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99"/>
                </a:solidFill>
              </a:rPr>
              <a:t>（要精心保护）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/>
      <p:bldP spid="25605" grpId="0"/>
      <p:bldP spid="25606" grpId="0"/>
      <p:bldP spid="25607" grpId="0"/>
      <p:bldP spid="25608" grpId="0"/>
      <p:bldP spid="25609" grpId="0"/>
      <p:bldP spid="256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地球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地球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地球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0"/>
            <a:ext cx="7164387" cy="69008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3028950" cy="519112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66FF"/>
                </a:solidFill>
                <a:latin typeface="黑体" pitchFamily="2" charset="-122"/>
                <a:ea typeface="黑体" pitchFamily="2" charset="-122"/>
              </a:rPr>
              <a:t>地球：生命的摇篮</a:t>
            </a:r>
          </a:p>
        </p:txBody>
      </p:sp>
      <p:graphicFrame>
        <p:nvGraphicFramePr>
          <p:cNvPr id="8199" name="Object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68538" y="1125538"/>
          <a:ext cx="4248150" cy="3189287"/>
        </p:xfrm>
        <a:graphic>
          <a:graphicData uri="http://schemas.openxmlformats.org/presentationml/2006/ole">
            <p:oleObj spid="_x0000_s8199" name="演示文稿" r:id="rId4" imgW="7258145" imgH="5448234" progId="PowerPoint.Show.8">
              <p:embed/>
            </p:oleObj>
          </a:graphicData>
        </a:graphic>
      </p:graphicFrame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44463" y="4437063"/>
            <a:ext cx="92519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400">
                <a:latin typeface="楷体_GB2312" pitchFamily="49" charset="-122"/>
                <a:ea typeface="楷体_GB2312" pitchFamily="49" charset="-122"/>
              </a:rPr>
              <a:t>地球，这位人类的母亲，这个生命的摇篮，是那样的美丽壮观，和蔼可亲。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619250" y="1654175"/>
            <a:ext cx="45878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/>
              <a:t>点击图片播放  </a:t>
            </a: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3132138" y="5013325"/>
            <a:ext cx="5761037" cy="0"/>
            <a:chOff x="1746" y="754"/>
            <a:chExt cx="3629" cy="0"/>
          </a:xfrm>
        </p:grpSpPr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1746" y="754"/>
              <a:ext cx="14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3968" y="754"/>
              <a:ext cx="14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1547813" y="5713413"/>
            <a:ext cx="6624637" cy="1100137"/>
            <a:chOff x="748" y="3657"/>
            <a:chExt cx="4173" cy="693"/>
          </a:xfrm>
        </p:grpSpPr>
        <p:sp>
          <p:nvSpPr>
            <p:cNvPr id="8206" name="AutoShape 14"/>
            <p:cNvSpPr>
              <a:spLocks noChangeArrowheads="1"/>
            </p:cNvSpPr>
            <p:nvPr/>
          </p:nvSpPr>
          <p:spPr bwMode="auto">
            <a:xfrm>
              <a:off x="793" y="3657"/>
              <a:ext cx="4082" cy="663"/>
            </a:xfrm>
            <a:prstGeom prst="wedgeRectCallout">
              <a:avLst>
                <a:gd name="adj1" fmla="val 44315"/>
                <a:gd name="adj2" fmla="val -11033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748" y="3686"/>
              <a:ext cx="4173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/>
                <a:t>通过比喻与拟人修辞手法，说明地球是人类及万物生存繁衍的地方，阐明了地球与人类及万物生存的密切关系。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08025" y="404813"/>
            <a:ext cx="8435975" cy="792162"/>
          </a:xfrm>
        </p:spPr>
        <p:txBody>
          <a:bodyPr/>
          <a:lstStyle/>
          <a:p>
            <a:pPr algn="l"/>
            <a:r>
              <a:rPr lang="zh-CN" altLang="en-US" sz="3400" b="1"/>
              <a:t>但是，同茫茫宇宙相比，地球是渺小的。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1775" y="1700213"/>
            <a:ext cx="3754438" cy="16129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500"/>
              <a:t>居住　　　遨游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500"/>
              <a:t>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500"/>
              <a:t>扁舟　　　枯竭</a:t>
            </a: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6804025" y="1125538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95288" y="4437063"/>
            <a:ext cx="8604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/>
              <a:t>注意</a:t>
            </a:r>
            <a:r>
              <a:rPr lang="zh-CN" altLang="en-US" sz="2500"/>
              <a:t>：这些词语前后两个字意思相近。我们可以用其中一个字的意思来解释它。如：</a:t>
            </a:r>
            <a:r>
              <a:rPr lang="zh-CN" altLang="en-US" sz="2500" b="1">
                <a:solidFill>
                  <a:srgbClr val="CC3399"/>
                </a:solidFill>
              </a:rPr>
              <a:t>踌躇，疼痛，猜测，奔腾，丑陋，长久，模仿，固定，寒冷，恐惧，奇怪，整齐，漂浮</a:t>
            </a:r>
            <a:r>
              <a:rPr lang="en-US" altLang="zh-CN" sz="2500" b="1">
                <a:solidFill>
                  <a:srgbClr val="CC3399"/>
                </a:solidFill>
              </a:rPr>
              <a:t>……</a:t>
            </a:r>
            <a:r>
              <a:rPr lang="en-US" altLang="zh-CN" sz="25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b_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95288" y="69215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地球是无私的，它向人类慷慨地提供矿产资源。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914400" y="23495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自然资源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2124075" y="1844675"/>
            <a:ext cx="1200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8000">
                <a:latin typeface="Times New Roman" pitchFamily="18" charset="0"/>
              </a:rPr>
              <a:t>｛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5508625" y="17700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矿物资源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5508625" y="2781300"/>
            <a:ext cx="3352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水资源、森林资源、生物资源、大气资源</a:t>
            </a:r>
            <a:r>
              <a:rPr kumimoji="1" lang="zh-CN" altLang="en-US" sz="2400" b="1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275013" y="1773238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宋体" pitchFamily="2" charset="-122"/>
              </a:rPr>
              <a:t>不可再生</a:t>
            </a:r>
            <a:endParaRPr kumimoji="1" lang="zh-CN" altLang="en-US" sz="3200" b="1">
              <a:latin typeface="Times New Roman" pitchFamily="18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3276600" y="2852738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宋体" pitchFamily="2" charset="-122"/>
              </a:rPr>
              <a:t>可以再生</a:t>
            </a:r>
            <a:r>
              <a:rPr kumimoji="1" lang="zh-CN" altLang="en-US" sz="32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 autoUpdateAnimBg="0"/>
      <p:bldP spid="52229" grpId="0" autoUpdateAnimBg="0"/>
      <p:bldP spid="52230" grpId="0" autoUpdateAnimBg="0"/>
      <p:bldP spid="52231" grpId="0" autoUpdateAnimBg="0"/>
      <p:bldP spid="52233" grpId="0" autoUpdateAnimBg="0"/>
      <p:bldP spid="5223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b_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295400" y="12954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pic>
        <p:nvPicPr>
          <p:cNvPr id="53253" name="Picture 5" descr="u=3340780942,1329497521&amp;gp=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3068638"/>
            <a:ext cx="2160588" cy="2000250"/>
          </a:xfrm>
          <a:prstGeom prst="rect">
            <a:avLst/>
          </a:prstGeom>
          <a:noFill/>
        </p:spPr>
      </p:pic>
      <p:pic>
        <p:nvPicPr>
          <p:cNvPr id="53254" name="Picture 6" descr="u=848581926,2867644783&amp;gp=-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0550" y="0"/>
            <a:ext cx="3025775" cy="2708275"/>
          </a:xfrm>
          <a:prstGeom prst="rect">
            <a:avLst/>
          </a:prstGeom>
          <a:noFill/>
        </p:spPr>
      </p:pic>
      <p:pic>
        <p:nvPicPr>
          <p:cNvPr id="53255" name="Picture 7" descr="u=2835572498,69276033&amp;gp=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3141663"/>
            <a:ext cx="2087563" cy="1879600"/>
          </a:xfrm>
          <a:prstGeom prst="rect">
            <a:avLst/>
          </a:prstGeom>
          <a:noFill/>
        </p:spPr>
      </p:pic>
      <p:pic>
        <p:nvPicPr>
          <p:cNvPr id="53256" name="Picture 8" descr="u=3802528146,4182607646&amp;gp=4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0"/>
            <a:ext cx="2987675" cy="2708275"/>
          </a:xfrm>
          <a:prstGeom prst="rect">
            <a:avLst/>
          </a:prstGeom>
          <a:noFill/>
        </p:spPr>
      </p:pic>
      <p:pic>
        <p:nvPicPr>
          <p:cNvPr id="53257" name="Picture 9" descr="u=3388784585,2032222534&amp;gp=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3141663"/>
            <a:ext cx="2519363" cy="1889125"/>
          </a:xfrm>
          <a:prstGeom prst="rect">
            <a:avLst/>
          </a:prstGeom>
          <a:noFill/>
        </p:spPr>
      </p:pic>
      <p:pic>
        <p:nvPicPr>
          <p:cNvPr id="53258" name="Picture 10" descr="200752815311155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3132138" cy="2708275"/>
          </a:xfrm>
          <a:prstGeom prst="rect">
            <a:avLst/>
          </a:prstGeom>
          <a:noFill/>
        </p:spPr>
      </p:pic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179388" y="5445125"/>
            <a:ext cx="26273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>
                <a:latin typeface="黑体" pitchFamily="2" charset="-122"/>
                <a:ea typeface="黑体" pitchFamily="2" charset="-122"/>
              </a:rPr>
              <a:t>不加节制地开采，加速了地球上矿产资源的枯竭。</a:t>
            </a:r>
            <a:r>
              <a:rPr kumimoji="1" lang="zh-CN" altLang="en-US" sz="2000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3492500" y="5445125"/>
            <a:ext cx="25923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>
                <a:latin typeface="黑体" pitchFamily="2" charset="-122"/>
                <a:ea typeface="黑体" pitchFamily="2" charset="-122"/>
              </a:rPr>
              <a:t>随意毁坏森林资源，影响了再生资源的再生。</a:t>
            </a:r>
            <a:r>
              <a:rPr kumimoji="1" lang="zh-CN" altLang="en-US" sz="2000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6477000" y="5445125"/>
            <a:ext cx="2667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>
                <a:latin typeface="黑体" pitchFamily="2" charset="-122"/>
                <a:ea typeface="黑体" pitchFamily="2" charset="-122"/>
              </a:rPr>
              <a:t>不顾后果地滥用化学品，造成了一系列生态灾难。</a:t>
            </a:r>
            <a:r>
              <a:rPr kumimoji="1" lang="zh-CN" altLang="en-US" sz="20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 autoUpdateAnimBg="0"/>
      <p:bldP spid="53260" grpId="0" autoUpdateAnimBg="0"/>
      <p:bldP spid="5326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462</Words>
  <Application>Microsoft Office PowerPoint</Application>
  <PresentationFormat>全屏显示(4:3)</PresentationFormat>
  <Paragraphs>55</Paragraphs>
  <Slides>13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黑体</vt:lpstr>
      <vt:lpstr>楷体_GB2312</vt:lpstr>
      <vt:lpstr>Times New Roman</vt:lpstr>
      <vt:lpstr>默认设计模板</vt:lpstr>
      <vt:lpstr>Microsoft PowerPoint 演示文稿</vt:lpstr>
      <vt:lpstr>幻灯片 1</vt:lpstr>
      <vt:lpstr>幻灯片 2</vt:lpstr>
      <vt:lpstr>幻灯片 3</vt:lpstr>
      <vt:lpstr>幻灯片 4</vt:lpstr>
      <vt:lpstr>幻灯片 5</vt:lpstr>
      <vt:lpstr>幻灯片 6</vt:lpstr>
      <vt:lpstr>但是，同茫茫宇宙相比，地球是渺小的。</vt:lpstr>
      <vt:lpstr>幻灯片 8</vt:lpstr>
      <vt:lpstr>幻灯片 9</vt:lpstr>
      <vt:lpstr>幻灯片 10</vt:lpstr>
      <vt:lpstr>幻灯片 11</vt:lpstr>
      <vt:lpstr>幻灯片 12</vt:lpstr>
      <vt:lpstr>说明方法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刘明飞</cp:lastModifiedBy>
  <cp:revision>34</cp:revision>
  <dcterms:created xsi:type="dcterms:W3CDTF">2008-06-25T08:05:22Z</dcterms:created>
  <dcterms:modified xsi:type="dcterms:W3CDTF">2011-10-22T14:03:52Z</dcterms:modified>
</cp:coreProperties>
</file>