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859282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83"/>
        <p:guide pos="270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5530" y="1143000"/>
            <a:ext cx="38669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90783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50308" y="1826040"/>
            <a:ext cx="3652110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 wrap="square" numCol="1" anchorCtr="0" compatLnSpc="1"/>
          <a:lstStyle>
            <a:lvl1pPr>
              <a:defRPr>
                <a:solidFill>
                  <a:srgbClr val="898989"/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252FD-6872-4D66-8A8C-2E5CF13ACDB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917" y="3279309"/>
            <a:ext cx="6388507" cy="18466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4490" y="2130425"/>
            <a:ext cx="7304220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8980" y="3886200"/>
            <a:ext cx="601524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72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5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1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17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64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372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0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827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72183" y="952627"/>
            <a:ext cx="7648905" cy="184666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72149" y="2588600"/>
            <a:ext cx="7648905" cy="899279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075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456" y="228600"/>
            <a:ext cx="8026288" cy="36933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83456" y="1600203"/>
            <a:ext cx="8026288" cy="36933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83461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936010" y="6245227"/>
            <a:ext cx="2721180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158465" y="6245227"/>
            <a:ext cx="2151284" cy="36933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4BD07F-AA4D-445C-88B4-A7EBF2A827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3693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2966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68210" y="1600200"/>
            <a:ext cx="3795330" cy="2790508"/>
          </a:xfrm>
        </p:spPr>
        <p:txBody>
          <a:bodyPr/>
          <a:lstStyle>
            <a:lvl1pPr>
              <a:defRPr sz="3510"/>
            </a:lvl1pPr>
            <a:lvl2pPr>
              <a:defRPr sz="3005"/>
            </a:lvl2pPr>
            <a:lvl3pPr>
              <a:defRPr sz="2505"/>
            </a:lvl3pPr>
            <a:lvl4pPr>
              <a:defRPr sz="2255"/>
            </a:lvl4pPr>
            <a:lvl5pPr>
              <a:defRPr sz="2255"/>
            </a:lvl5pPr>
            <a:lvl6pPr>
              <a:defRPr sz="2255"/>
            </a:lvl6pPr>
            <a:lvl7pPr>
              <a:defRPr sz="2255"/>
            </a:lvl7pPr>
            <a:lvl8pPr>
              <a:defRPr sz="2255"/>
            </a:lvl8pPr>
            <a:lvl9pPr>
              <a:defRPr sz="225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54917" y="13259816"/>
            <a:ext cx="1632618" cy="369332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3435" y="13259816"/>
            <a:ext cx="2271469" cy="36933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110806" y="13259816"/>
            <a:ext cx="1632618" cy="369332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1600647"/>
            <a:ext cx="7733768" cy="184666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6" Type="http://schemas.openxmlformats.org/officeDocument/2006/relationships/theme" Target="../theme/theme1.xml"/><Relationship Id="rId85" Type="http://schemas.openxmlformats.org/officeDocument/2006/relationships/slideLayout" Target="../slideLayouts/slideLayout85.xml"/><Relationship Id="rId84" Type="http://schemas.openxmlformats.org/officeDocument/2006/relationships/slideLayout" Target="../slideLayouts/slideLayout84.xml"/><Relationship Id="rId83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82.xml"/><Relationship Id="rId81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80.xml"/><Relationship Id="rId8" Type="http://schemas.openxmlformats.org/officeDocument/2006/relationships/slideLayout" Target="../slideLayouts/slideLayout8.xml"/><Relationship Id="rId79" Type="http://schemas.openxmlformats.org/officeDocument/2006/relationships/slideLayout" Target="../slideLayouts/slideLayout79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4917" y="570313"/>
            <a:ext cx="6388507" cy="22812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4917" y="3279309"/>
            <a:ext cx="6388507" cy="9410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413435" y="13259816"/>
            <a:ext cx="2271469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54917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110806" y="13259816"/>
            <a:ext cx="1632618" cy="71289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  <p:sldLayoutId id="2147483727" r:id="rId79"/>
    <p:sldLayoutId id="2147483728" r:id="rId80"/>
    <p:sldLayoutId id="2147483729" r:id="rId81"/>
    <p:sldLayoutId id="2147483730" r:id="rId82"/>
    <p:sldLayoutId id="2147483731" r:id="rId83"/>
    <p:sldLayoutId id="2147483732" r:id="rId84"/>
    <p:sldLayoutId id="2147483733" r:id="rId8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572770">
        <a:defRPr>
          <a:latin typeface="+mn-lt"/>
          <a:ea typeface="+mn-ea"/>
          <a:cs typeface="+mn-cs"/>
        </a:defRPr>
      </a:lvl2pPr>
      <a:lvl3pPr marL="1145540">
        <a:defRPr>
          <a:latin typeface="+mn-lt"/>
          <a:ea typeface="+mn-ea"/>
          <a:cs typeface="+mn-cs"/>
        </a:defRPr>
      </a:lvl3pPr>
      <a:lvl4pPr marL="1718945">
        <a:defRPr>
          <a:latin typeface="+mn-lt"/>
          <a:ea typeface="+mn-ea"/>
          <a:cs typeface="+mn-cs"/>
        </a:defRPr>
      </a:lvl4pPr>
      <a:lvl5pPr marL="2291715">
        <a:defRPr>
          <a:latin typeface="+mn-lt"/>
          <a:ea typeface="+mn-ea"/>
          <a:cs typeface="+mn-cs"/>
        </a:defRPr>
      </a:lvl5pPr>
      <a:lvl6pPr marL="2864485">
        <a:defRPr>
          <a:latin typeface="+mn-lt"/>
          <a:ea typeface="+mn-ea"/>
          <a:cs typeface="+mn-cs"/>
        </a:defRPr>
      </a:lvl6pPr>
      <a:lvl7pPr marL="3437255">
        <a:defRPr>
          <a:latin typeface="+mn-lt"/>
          <a:ea typeface="+mn-ea"/>
          <a:cs typeface="+mn-cs"/>
        </a:defRPr>
      </a:lvl7pPr>
      <a:lvl8pPr marL="4010025">
        <a:defRPr>
          <a:latin typeface="+mn-lt"/>
          <a:ea typeface="+mn-ea"/>
          <a:cs typeface="+mn-cs"/>
        </a:defRPr>
      </a:lvl8pPr>
      <a:lvl9pPr marL="4582795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57875" y="842645"/>
            <a:ext cx="1659890" cy="5915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65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9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960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落   花  生</a:t>
            </a:r>
            <a:endParaRPr lang="zh-CN" altLang="en-US" sz="9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5407" y="5319081"/>
            <a:ext cx="2266197" cy="872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75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许地山</a:t>
            </a:r>
            <a:endParaRPr lang="zh-CN" altLang="en-US" sz="5075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2672" y="275521"/>
            <a:ext cx="1854200" cy="380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80" dirty="0" smtClean="0">
                <a:latin typeface="微软雅黑" panose="020B0503020204020204" charset="-122"/>
                <a:ea typeface="微软雅黑" panose="020B0503020204020204" charset="-122"/>
              </a:rPr>
              <a:t>部编五年级上册</a:t>
            </a:r>
            <a:endParaRPr lang="zh-CN" altLang="en-US" sz="188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1163" y="1031510"/>
            <a:ext cx="4464436" cy="334821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102237" y="1074681"/>
            <a:ext cx="5892113" cy="4987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2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．想一想第三部分课文讲了几层意思？</a:t>
            </a:r>
            <a:endParaRPr kumimoji="0" 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讲了两层意思</a:t>
            </a:r>
            <a:r>
              <a:rPr kumimoji="0" lang="zh-CN" altLang="en-US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：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第一层（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3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－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11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自然段）讲议论花生的好处。</a:t>
            </a:r>
            <a:r>
              <a:rPr kumimoji="0" lang="en-US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</a:t>
            </a:r>
            <a:endParaRPr kumimoji="0" lang="en-US" altLang="zh-CN" sz="40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</a:t>
            </a:r>
            <a:r>
              <a:rPr lang="en-US" altLang="zh-CN" sz="4000" b="1" dirty="0" smtClean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第二层（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12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－</a:t>
            </a:r>
            <a:r>
              <a:rPr kumimoji="0" lang="zh-CN" alt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15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自然段）讲从谈花生到论人生</a:t>
            </a:r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</a:rPr>
              <a:t>。</a:t>
            </a:r>
            <a:endParaRPr kumimoji="0" lang="zh-CN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90241" y="194177"/>
            <a:ext cx="1621967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35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精读重</a:t>
            </a:r>
            <a:r>
              <a:rPr lang="zh-CN" altLang="en-US" sz="2635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点 </a:t>
            </a:r>
            <a:endParaRPr lang="zh-CN" altLang="en-US" sz="2635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85" y="1351714"/>
            <a:ext cx="3970178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1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100" b="1" dirty="0">
                <a:latin typeface="黑体" panose="02010609060101010101" pitchFamily="49" charset="-122"/>
                <a:ea typeface="黑体" panose="02010609060101010101" pitchFamily="49" charset="-122"/>
              </a:rPr>
              <a:t>．自读课文，画出父亲说的话，谈谈你的理解，体会文中对花生好处的议论以及从谈花生怎么到论人生</a:t>
            </a:r>
            <a:r>
              <a:rPr lang="zh-CN" altLang="en-US" sz="3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QJ8107927965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360" y="1018130"/>
            <a:ext cx="4681504" cy="476624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73586" y="1617640"/>
            <a:ext cx="6143890" cy="35775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53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重点理解父亲的话</a:t>
            </a:r>
            <a:endParaRPr kumimoji="0" lang="zh-CN" sz="253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253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  </a:t>
            </a:r>
            <a:r>
              <a:rPr kumimoji="0" lang="zh-CN" sz="2535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</a:rPr>
              <a:t>①</a:t>
            </a:r>
            <a:r>
              <a:rPr lang="zh-CN" altLang="en-US" sz="253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“花生的用处固然很多，但是有一样是很可贵的。它的果实埋在地里，不像桃子、石榴、苹果那样，把鲜红嫩绿的果实高高地挂在枝头上，使人一见就生爱慕之心。你们看它矮矮地长在地上，等到成熟了，也不能立刻分辨出来它有没有果实，必须挖起来才知道。</a:t>
            </a:r>
            <a:endParaRPr lang="zh-CN" altLang="en-US" sz="2535" dirty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53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35442" y="1012165"/>
            <a:ext cx="3273397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2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</a:rPr>
              <a:t>小组讨论  全班</a:t>
            </a:r>
            <a:r>
              <a:rPr lang="zh-CN" altLang="en-US" sz="282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</a:rPr>
              <a:t>交流</a:t>
            </a:r>
            <a:endParaRPr lang="zh-CN" altLang="en-US" sz="2535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34777" y="2145366"/>
            <a:ext cx="8199345" cy="319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读父亲的话，然后完成如下填空</a:t>
            </a:r>
            <a:r>
              <a:rPr kumimoji="0" lang="zh-CN" sz="338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： </a:t>
            </a:r>
            <a:endParaRPr kumimoji="0" lang="zh-CN" sz="3385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sz="338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父亲的话中提到了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、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、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、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四种事物，父亲认为虽然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、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、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让人一见就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________</a:t>
            </a:r>
            <a:r>
              <a:rPr kumimoji="0" lang="zh-CN" altLang="zh-CN" sz="3385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，但是和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________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相比，还是</a:t>
            </a:r>
            <a:r>
              <a:rPr kumimoji="0" lang="zh-CN" alt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_______</a:t>
            </a:r>
            <a:r>
              <a:rPr kumimoji="0" lang="zh-CN" altLang="zh-CN" sz="3385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           </a:t>
            </a:r>
            <a:r>
              <a:rPr kumimoji="0" lang="zh-CN" sz="3385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最可贵。</a:t>
            </a:r>
            <a:endParaRPr kumimoji="0" lang="zh-CN" sz="338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06229" y="2732595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花生</a:t>
            </a:r>
            <a:endParaRPr lang="zh-CN" altLang="en-US" sz="300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7101" y="3281008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苹果</a:t>
            </a:r>
            <a:endParaRPr lang="zh-CN" altLang="en-US" sz="300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85648" y="2732595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桃子</a:t>
            </a:r>
            <a:endParaRPr lang="zh-CN" altLang="en-US" sz="3005" dirty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4514" y="3281008"/>
            <a:ext cx="956590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石榴</a:t>
            </a:r>
            <a:endParaRPr lang="zh-CN" altLang="en-US" sz="3005"/>
          </a:p>
        </p:txBody>
      </p:sp>
      <p:sp>
        <p:nvSpPr>
          <p:cNvPr id="7" name="文本框 6"/>
          <p:cNvSpPr txBox="1"/>
          <p:nvPr/>
        </p:nvSpPr>
        <p:spPr>
          <a:xfrm>
            <a:off x="1621970" y="3829421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桃子</a:t>
            </a:r>
            <a:endParaRPr lang="zh-CN" altLang="en-US" sz="3005" dirty="0">
              <a:solidFill>
                <a:srgbClr val="00206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5095" y="3829421"/>
            <a:ext cx="956590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石榴</a:t>
            </a:r>
            <a:endParaRPr lang="zh-CN" altLang="en-US" sz="3005"/>
          </a:p>
        </p:txBody>
      </p:sp>
      <p:sp>
        <p:nvSpPr>
          <p:cNvPr id="9" name="文本框 8"/>
          <p:cNvSpPr txBox="1"/>
          <p:nvPr/>
        </p:nvSpPr>
        <p:spPr>
          <a:xfrm>
            <a:off x="5208438" y="3757811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苹果</a:t>
            </a:r>
            <a:endParaRPr lang="zh-CN" altLang="en-US" sz="300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9687" y="4306225"/>
            <a:ext cx="1906616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005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爱慕之心</a:t>
            </a:r>
            <a:endParaRPr lang="zh-CN" altLang="zh-CN" sz="3005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2380" y="4786608"/>
            <a:ext cx="4548428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花生的果实埋在地里</a:t>
            </a:r>
            <a:endParaRPr lang="zh-CN" altLang="en-US" sz="300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8725" y="4306225"/>
            <a:ext cx="110458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dirty="0">
                <a:solidFill>
                  <a:srgbClr val="00206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花生</a:t>
            </a:r>
            <a:endParaRPr lang="zh-CN" altLang="en-US" sz="300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9426" y="1195963"/>
            <a:ext cx="4084754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5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  <a:sym typeface="+mn-ea"/>
              </a:rPr>
              <a:t>小组讨论  全班</a:t>
            </a:r>
            <a:r>
              <a:rPr lang="zh-CN" altLang="en-US" sz="3005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  <a:sym typeface="+mn-ea"/>
              </a:rPr>
              <a:t>交流</a:t>
            </a:r>
            <a:endParaRPr lang="zh-CN" altLang="en-US" sz="3005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493" y="1727069"/>
            <a:ext cx="8260214" cy="430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35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．“爱慕”是什么意思？</a:t>
            </a:r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“爱慕之心”</a:t>
            </a:r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是什么意思？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   喜爱羡慕          心中产生喜爱羡慕之情。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．父亲对什么产生了爱慕之心？你是从哪个词看出来的？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花生                  </a:t>
            </a:r>
            <a:r>
              <a:rPr lang="zh-CN" altLang="en-US" sz="2255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可贵</a:t>
            </a:r>
            <a:endParaRPr lang="zh-CN" altLang="en-US" sz="2255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．父亲为什么认为花生最可贵？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255" b="1" dirty="0">
                <a:latin typeface="黑体" panose="02010609060101010101" pitchFamily="49" charset="-122"/>
                <a:ea typeface="黑体" panose="02010609060101010101" pitchFamily="49" charset="-122"/>
              </a:rPr>
              <a:t>     花生默默无闻地奉献最可贵</a:t>
            </a:r>
            <a:endParaRPr lang="zh-CN" altLang="en-US" sz="225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255" dirty="0"/>
          </a:p>
        </p:txBody>
      </p:sp>
      <p:sp>
        <p:nvSpPr>
          <p:cNvPr id="2" name="文本框 1"/>
          <p:cNvSpPr txBox="1"/>
          <p:nvPr/>
        </p:nvSpPr>
        <p:spPr>
          <a:xfrm>
            <a:off x="2635252" y="1093919"/>
            <a:ext cx="3819797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精读重点 品词析句</a:t>
            </a:r>
            <a:endParaRPr lang="zh-CN" altLang="en-US" sz="3005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1440554" y="2070798"/>
            <a:ext cx="0" cy="4493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076403" y="2070798"/>
            <a:ext cx="694020" cy="4785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1869618" y="3470176"/>
            <a:ext cx="552590" cy="3652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H="1">
            <a:off x="5311672" y="3491062"/>
            <a:ext cx="634942" cy="3443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2537385" y="4880298"/>
            <a:ext cx="844401" cy="308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5286" y="1562434"/>
            <a:ext cx="8306163" cy="18008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e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．根据自己的理解，判断以下句子是否正确，并说出理由。</a:t>
            </a:r>
            <a:endParaRPr kumimoji="0" lang="zh-CN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（</a:t>
            </a:r>
            <a:r>
              <a:rPr kumimoji="0" lang="zh-CN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a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）花生好，桃子、石榴、苹果不好。（</a:t>
            </a: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</a:t>
            </a:r>
            <a:endParaRPr kumimoji="0" lang="zh-CN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（</a:t>
            </a:r>
            <a:r>
              <a:rPr kumimoji="0" lang="zh-CN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b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）凡是埋在地里的东西都是好的，高高挂在枝头上的东西都是不好的。（</a:t>
            </a: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</a:t>
            </a:r>
            <a:endParaRPr kumimoji="0" lang="zh-CN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</a:t>
            </a:r>
            <a:r>
              <a:rPr kumimoji="0" lang="zh-CN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c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）我们不需要外表美。（</a:t>
            </a:r>
            <a:r>
              <a:rPr kumimoji="0" lang="en-US" alt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</a:t>
            </a:r>
            <a:r>
              <a:rPr kumimoji="0" lang="zh-CN" sz="2255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）</a:t>
            </a:r>
            <a:endParaRPr kumimoji="0" lang="zh-CN" sz="225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3496959" y="3363359"/>
            <a:ext cx="456514" cy="38371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12" name="文本框 11"/>
          <p:cNvSpPr txBox="1"/>
          <p:nvPr/>
        </p:nvSpPr>
        <p:spPr>
          <a:xfrm>
            <a:off x="3350158" y="3760795"/>
            <a:ext cx="846788" cy="43878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5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对比</a:t>
            </a:r>
            <a:endParaRPr lang="zh-CN" altLang="en-US" sz="2255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箭头连接符 12"/>
          <p:cNvCxnSpPr>
            <a:stCxn id="12" idx="3"/>
          </p:cNvCxnSpPr>
          <p:nvPr/>
        </p:nvCxnSpPr>
        <p:spPr>
          <a:xfrm flipV="1">
            <a:off x="2958243" y="3814054"/>
            <a:ext cx="689246" cy="3688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 flipV="1">
            <a:off x="2604817" y="3970851"/>
            <a:ext cx="745341" cy="6564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777718" y="3740506"/>
            <a:ext cx="827096" cy="43878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sz="2255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花生</a:t>
            </a:r>
            <a:endParaRPr lang="zh-CN" altLang="en-US" sz="2255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85850" y="3783472"/>
            <a:ext cx="2201411" cy="43878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2255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桃子 石榴 苹果</a:t>
            </a:r>
            <a:endParaRPr lang="zh-CN" altLang="en-US" sz="2255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3565585" y="4216115"/>
            <a:ext cx="319261" cy="5042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18" name="文本框 17"/>
          <p:cNvSpPr txBox="1"/>
          <p:nvPr/>
        </p:nvSpPr>
        <p:spPr>
          <a:xfrm>
            <a:off x="884384" y="4720966"/>
            <a:ext cx="6947363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255" b="1">
                <a:latin typeface="黑体" panose="02010609060101010101" pitchFamily="49" charset="-122"/>
                <a:ea typeface="黑体" panose="02010609060101010101" pitchFamily="49" charset="-122"/>
              </a:rPr>
              <a:t>突出</a:t>
            </a:r>
            <a:r>
              <a:rPr lang="zh-CN" altLang="en-US" sz="2255" b="1">
                <a:latin typeface="黑体" panose="02010609060101010101" pitchFamily="49" charset="-122"/>
                <a:ea typeface="黑体" panose="02010609060101010101" pitchFamily="49" charset="-122"/>
              </a:rPr>
              <a:t>花生不求虚名、默默奉献、朴实无华的品格</a:t>
            </a:r>
            <a:endParaRPr lang="zh-CN" altLang="en-US" sz="225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20966" y="1566554"/>
            <a:ext cx="7048214" cy="24961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父亲仅仅是说花生吗？</a:t>
            </a:r>
            <a:endParaRPr kumimoji="0" lang="zh-CN" altLang="en-US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　　所以你们要像花生，它虽然不好看，可是很有用。</a:t>
            </a:r>
            <a:endParaRPr kumimoji="0" lang="zh-CN" altLang="en-US" sz="2255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　</a:t>
            </a:r>
            <a:r>
              <a:rPr kumimoji="0" lang="zh-CN" altLang="en-US" sz="169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</a:rPr>
              <a:t>　</a:t>
            </a:r>
            <a:endParaRPr kumimoji="0" lang="zh-CN" altLang="en-US" sz="169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255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    </a:t>
            </a:r>
            <a:r>
              <a:rPr kumimoji="0" lang="zh-CN" altLang="en-US" sz="225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父亲引导孩子谈花生的目的是为了论人生，他赞美花生的品格也是为了说明做人应该做怎样的人；父亲教育孩子们要学习花生的优秀品格，注重实际，不炫耀自己，做一个对国家、对社会、对别人有用的人。　</a:t>
            </a:r>
            <a:r>
              <a:rPr kumimoji="0" lang="zh-CN" altLang="en-US" sz="169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</a:rPr>
              <a:t>　</a:t>
            </a:r>
            <a:endParaRPr kumimoji="0" lang="zh-CN" altLang="en-US" sz="169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79065" y="1073034"/>
            <a:ext cx="2532607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5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+mn-ea"/>
              </a:rPr>
              <a:t>深刻体悟</a:t>
            </a:r>
            <a:endParaRPr lang="zh-CN" altLang="en-US" sz="3005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29660" y="4061555"/>
            <a:ext cx="7733880" cy="1384935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父亲的话孩子们明白了吗？从哪儿看出来？</a:t>
            </a:r>
            <a:endParaRPr lang="zh-CN" altLang="en-US" b="1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  </a:t>
            </a:r>
            <a:r>
              <a:rPr lang="zh-CN" altLang="en-US" sz="36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“人要做有用的人，不要做只讲体面，而对别人没有好处的人。”</a:t>
            </a:r>
            <a:r>
              <a:rPr lang="zh-CN" altLang="en-US" sz="3600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 　</a:t>
            </a: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　</a:t>
            </a:r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660" y="1793907"/>
            <a:ext cx="7733880" cy="166179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　　　  </a:t>
            </a: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按课文叙述的顺序填空，再说说其中哪部分是主要的。　　</a:t>
            </a:r>
            <a:endParaRPr lang="zh-CN" altLang="en-US" b="1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 </a:t>
            </a:r>
            <a:endParaRPr lang="zh-CN" altLang="en-US" b="1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  </a:t>
            </a:r>
            <a:endParaRPr lang="zh-CN" altLang="en-US" b="1" dirty="0" smtClean="0">
              <a:ln>
                <a:noFill/>
              </a:ln>
              <a:effectLst/>
              <a:latin typeface="宋体" panose="02010600030101010101" pitchFamily="2" charset="-122"/>
              <a:ea typeface="宋体" panose="02010600030101010101" pitchFamily="2" charset="-122"/>
              <a:cs typeface="Calibri" panose="020F05020202040302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   种花生→（  花生）→（  花生）→（  花生）</a:t>
            </a:r>
            <a:endParaRPr kumimoji="0" lang="zh-CN" alt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　　　</a:t>
            </a:r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3204548" y="2730206"/>
            <a:ext cx="676715" cy="744744"/>
          </a:xfrm>
          <a:prstGeom prst="borderCallout2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3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endParaRPr lang="zh-CN" altLang="en-US" sz="263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4948848" y="2658596"/>
            <a:ext cx="676715" cy="744744"/>
          </a:xfrm>
          <a:prstGeom prst="borderCallout2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3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较详</a:t>
            </a:r>
            <a:endParaRPr lang="zh-CN" altLang="en-US" sz="263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6723582" y="2658596"/>
            <a:ext cx="676715" cy="744744"/>
          </a:xfrm>
          <a:prstGeom prst="borderCallout2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3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</a:t>
            </a:r>
            <a:endParaRPr lang="zh-CN" altLang="en-US" sz="263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4362242" y="3872984"/>
            <a:ext cx="1691575" cy="57513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379686" y="4517474"/>
            <a:ext cx="5833828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</a:rPr>
              <a:t>中心突出：赞扬了</a:t>
            </a:r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不求虚名、默默奉献精神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7278" y="1073034"/>
            <a:ext cx="3619289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005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  <a:sym typeface="+mn-ea"/>
              </a:rPr>
              <a:t>理清主次</a:t>
            </a:r>
            <a:endParaRPr lang="zh-CN" altLang="en-US" sz="3005" b="1" dirty="0" smtClean="0">
              <a:ln>
                <a:noFill/>
              </a:ln>
              <a:solidFill>
                <a:srgbClr val="FF0000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Calibri" panose="020F0502020204030204" charset="0"/>
              <a:sym typeface="+mn-ea"/>
            </a:endParaRPr>
          </a:p>
        </p:txBody>
      </p:sp>
      <p:sp>
        <p:nvSpPr>
          <p:cNvPr id="11" name="线形标注 2 10"/>
          <p:cNvSpPr/>
          <p:nvPr/>
        </p:nvSpPr>
        <p:spPr>
          <a:xfrm>
            <a:off x="1712076" y="2730206"/>
            <a:ext cx="676715" cy="744744"/>
          </a:xfrm>
          <a:prstGeom prst="borderCallout2">
            <a:avLst/>
          </a:prstGeom>
          <a:solidFill>
            <a:schemeClr val="bg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35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略</a:t>
            </a:r>
            <a:endParaRPr lang="zh-CN" altLang="en-US" sz="2635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6443" y="3535820"/>
            <a:ext cx="470836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</a:t>
            </a:r>
            <a:endParaRPr lang="zh-CN" altLang="en-US" sz="225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59835" y="3556706"/>
            <a:ext cx="470836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</a:t>
            </a:r>
            <a:endParaRPr lang="zh-CN" altLang="en-US" sz="225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40598" y="3474952"/>
            <a:ext cx="511415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</a:t>
            </a:r>
            <a:endParaRPr lang="zh-CN" altLang="en-US" sz="225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/>
      <p:bldP spid="11" grpId="0" bldLvl="0" animBg="1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0464" y="1543271"/>
            <a:ext cx="6225893" cy="313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9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90" b="1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  <a:sym typeface="+mn-ea"/>
              </a:rPr>
              <a:t>　　　</a:t>
            </a:r>
            <a:r>
              <a:rPr lang="zh-CN" altLang="en-US" sz="2255" b="1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文讲了一家人过花生收获节的经过，通过收获节上对花生好处的谈论，说明要做对别人有用的人，不要做只讲体面而对别人没有好处的人。文章篇幅虽短，却使人从平凡的事物中悟出了耐人寻味的哲理。让我们一起来读读他说过的这句话</a:t>
            </a:r>
            <a:r>
              <a:rPr lang="zh-CN" altLang="en-US" sz="2255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“我要像落花生一样，踏踏实实地做一个淳朴的人，有用的人，我要为中华而生，为中华而贡献。”</a:t>
            </a:r>
            <a:endParaRPr lang="zh-CN" altLang="en-US" sz="2255" b="1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1108" y="1197157"/>
            <a:ext cx="4150397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5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华文隶书" panose="02010800040101010101" pitchFamily="2" charset="-122"/>
                <a:ea typeface="华文隶书" panose="02010800040101010101" pitchFamily="2" charset="-122"/>
                <a:cs typeface="Calibri" panose="020F0502020204030204" charset="0"/>
                <a:sym typeface="+mn-ea"/>
              </a:rPr>
              <a:t>总结全文</a:t>
            </a:r>
            <a:endParaRPr lang="zh-CN" altLang="en-US" sz="3005" b="1" dirty="0" smtClean="0">
              <a:ln>
                <a:noFill/>
              </a:ln>
              <a:solidFill>
                <a:srgbClr val="FF0000"/>
              </a:solidFill>
              <a:effectLst/>
              <a:latin typeface="华文隶书" panose="02010800040101010101" pitchFamily="2" charset="-122"/>
              <a:ea typeface="华文隶书" panose="02010800040101010101" pitchFamily="2" charset="-122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E:\2345Downloads\QJ6493011148.jpgQJ649301114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90685" y="386609"/>
            <a:ext cx="3843070" cy="22569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2809" y="2171051"/>
            <a:ext cx="7127582" cy="252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</a:t>
            </a:r>
            <a:endParaRPr lang="en-US" altLang="zh-CN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zh-CN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种</a:t>
            </a:r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花生</a:t>
            </a:r>
            <a:r>
              <a:rPr lang="en-US" altLang="zh-CN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</a:t>
            </a:r>
            <a:endParaRPr lang="en-US" altLang="zh-CN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收花生</a:t>
            </a:r>
            <a:endParaRPr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品花生                         </a:t>
            </a:r>
            <a:endParaRPr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评花生---对比（桃子 石榴等）</a:t>
            </a:r>
            <a:endParaRPr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</a:t>
            </a:r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默默无闻地奉献最可贵</a:t>
            </a:r>
            <a:endParaRPr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9729" y="256137"/>
            <a:ext cx="2677021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板书设计</a:t>
            </a:r>
            <a:endParaRPr lang="zh-CN" altLang="en-US" sz="3005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3866940" y="3327553"/>
          <a:ext cx="859320" cy="202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866940" y="3327553"/>
                        <a:ext cx="859320" cy="202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左大括号 6"/>
          <p:cNvSpPr/>
          <p:nvPr/>
        </p:nvSpPr>
        <p:spPr>
          <a:xfrm>
            <a:off x="1725204" y="2684853"/>
            <a:ext cx="405790" cy="1150534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90"/>
          </a:p>
        </p:txBody>
      </p:sp>
      <p:sp>
        <p:nvSpPr>
          <p:cNvPr id="8" name="文本框 7"/>
          <p:cNvSpPr txBox="1"/>
          <p:nvPr/>
        </p:nvSpPr>
        <p:spPr>
          <a:xfrm>
            <a:off x="532305" y="3043501"/>
            <a:ext cx="1192904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255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落花生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9" y="1586685"/>
            <a:ext cx="530225" cy="33465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255">
                <a:latin typeface="黑体" panose="02010609060101010101" pitchFamily="49" charset="-122"/>
                <a:ea typeface="黑体" panose="02010609060101010101" pitchFamily="49" charset="-122"/>
              </a:rPr>
              <a:t>借物喻人    主次分明</a:t>
            </a:r>
            <a:endParaRPr lang="zh-CN" altLang="en-US" sz="2255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87245" y="1112868"/>
            <a:ext cx="2165478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20" dirty="0" smtClean="0">
                <a:latin typeface="华文隶书" panose="02010800040101010101" pitchFamily="2" charset="-122"/>
                <a:ea typeface="华文隶书" panose="02010800040101010101" pitchFamily="2" charset="-122"/>
              </a:rPr>
              <a:t>助读资料</a:t>
            </a:r>
            <a:endParaRPr lang="zh-CN" altLang="en-US" sz="282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575" y="720090"/>
            <a:ext cx="2159635" cy="3566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55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255" b="1" dirty="0">
                <a:latin typeface="楷体" panose="02010609060101010101" pitchFamily="49" charset="-122"/>
                <a:ea typeface="楷体" panose="02010609060101010101" pitchFamily="49" charset="-122"/>
              </a:rPr>
              <a:t>落花生名字的由来：</a:t>
            </a:r>
            <a:r>
              <a:rPr lang="zh-CN" altLang="en-US" sz="2255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陆地上的植物，几乎都在地上开花，地面上结果，唯独花生是在地面上开花地面下结果，所以人们叫它落花生。</a:t>
            </a:r>
            <a:endParaRPr lang="zh-CN" altLang="en-US" sz="225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1135" y="239395"/>
            <a:ext cx="5695950" cy="5915025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242" y="1012165"/>
            <a:ext cx="2366917" cy="438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55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课堂作业新设计</a:t>
            </a:r>
            <a:endParaRPr lang="zh-CN" altLang="en-US" sz="2255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71521" y="1816552"/>
            <a:ext cx="8275729" cy="371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一、选择括号里正确的字组成词语。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（浇  饶）水    （吩  粉）咐   爱（暮   慕）   高（矮    委）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二、选词填空。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居然     必然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1.人生道路上（     ）会有挫折，我们要乐观面对。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2.这道题他（      ）做对了，太出乎意料了。</a:t>
            </a: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635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96729" y="2013933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100096" y="2218023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911538" y="2218023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954183" y="2504463"/>
            <a:ext cx="738483" cy="490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85932" tIns="42966" rIns="85932" bIns="42966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635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√</a:t>
            </a:r>
            <a:endParaRPr kumimoji="0" lang="zh-CN" sz="376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50856" y="4298465"/>
            <a:ext cx="901689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35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居然</a:t>
            </a:r>
            <a:endParaRPr lang="zh-CN" altLang="en-US" sz="2635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3607" y="3807937"/>
            <a:ext cx="901689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35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必然</a:t>
            </a:r>
            <a:endParaRPr lang="zh-CN" altLang="en-US" sz="2635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5126" y="624104"/>
            <a:ext cx="8182040" cy="466471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三、对下面这句话的意思理解正确的一项是（  ）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人要做有用的人，不要做只讲体面，而对别人没有好处的人。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A做人不炫耀自己，做一个对国家、对社会、对别人有用的人。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B要做一个能挣钱的人。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80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C要做一个会做事的人。</a:t>
            </a:r>
            <a:endParaRPr lang="zh-CN" sz="280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四、请参照文中对比的写法，写一种你喜欢的事物。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/>
              <a:t>       </a:t>
            </a:r>
            <a:r>
              <a:rPr lang="zh-CN" altLang="en-US" sz="2635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我喜欢梅花。它不像桃花、杏花那样喜欢热闹，也不像荷花那样高傲，它有自己的风骨，它用严寒磨练自己，让自己变得更强大。</a:t>
            </a:r>
            <a:endParaRPr lang="zh-CN" altLang="en-US" sz="2635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402830" y="127000"/>
            <a:ext cx="495935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35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A</a:t>
            </a:r>
            <a:endParaRPr lang="zh-CN" altLang="en-US" sz="2635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4160" y="2307908"/>
            <a:ext cx="8071485" cy="25253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535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</a:rPr>
              <a:t>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．读课文，读准字音，标出自然段序号。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．同桌互相检查，纠正读错或读破句的地方。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kumimoji="0" lang="zh-CN" alt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．用借助多媒体检查认读生字词情况。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Calibri" panose="020F0502020204030204" charset="0"/>
              </a:rPr>
              <a:t>   </a:t>
            </a:r>
            <a:endParaRPr kumimoji="0" lang="zh-CN" sz="3200" b="1" i="0" u="none" strike="noStrike" cap="none" normalizeH="0" baseline="0" dirty="0" smtClean="0">
              <a:ln>
                <a:noFill/>
              </a:ln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3970" y="579120"/>
            <a:ext cx="3032760" cy="7067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0" lang="zh-CN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整体感知</a:t>
            </a:r>
            <a:endParaRPr kumimoji="0" lang="zh-CN" alt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alibri" panose="020F050202020403020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747" y="1858395"/>
            <a:ext cx="7733768" cy="226885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半亩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(mǔ)       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开辟</a:t>
            </a:r>
            <a:r>
              <a:rPr lang="zh-CN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3005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pì)       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吩咐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(fēn fù)</a:t>
            </a:r>
            <a:r>
              <a:rPr lang="en-US" altLang="zh-CN" sz="3005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005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茅</a:t>
            </a:r>
            <a:r>
              <a:rPr lang="zh-CN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</a:t>
            </a:r>
            <a:r>
              <a:rPr lang="en-US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o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3005" b="1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亭   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榨</a:t>
            </a:r>
            <a:r>
              <a:rPr lang="zh-CN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3005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zhà 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油      石榴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(liu)         </a:t>
            </a:r>
            <a:endParaRPr lang="en-US" altLang="zh-CN" sz="3005" b="1">
              <a:ln>
                <a:noFill/>
              </a:ln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便宜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(pián yi)     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居</a:t>
            </a:r>
            <a:r>
              <a:rPr lang="zh-CN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3005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jū )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然</a:t>
            </a:r>
            <a:r>
              <a:rPr lang="zh-CN" altLang="en-US" sz="3005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爱慕</a:t>
            </a:r>
            <a:r>
              <a:rPr lang="zh-CN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(</a:t>
            </a:r>
            <a:r>
              <a:rPr lang="en-US" altLang="zh-CN" sz="3005" b="1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mù </a:t>
            </a:r>
            <a:r>
              <a:rPr lang="en-US" altLang="zh-CN" sz="3005" b="1">
                <a:ln>
                  <a:noFill/>
                </a:ln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) </a:t>
            </a:r>
            <a:endParaRPr kumimoji="0" lang="zh-CN" altLang="en-US" sz="300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endParaRPr lang="zh-CN" altLang="en-US" sz="3005"/>
          </a:p>
        </p:txBody>
      </p:sp>
      <p:sp>
        <p:nvSpPr>
          <p:cNvPr id="4" name="TextBox 2"/>
          <p:cNvSpPr txBox="1"/>
          <p:nvPr/>
        </p:nvSpPr>
        <p:spPr>
          <a:xfrm>
            <a:off x="1474470" y="537048"/>
            <a:ext cx="1745506" cy="49720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63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读准生词</a:t>
            </a:r>
            <a:endParaRPr lang="zh-CN" altLang="en-US" sz="263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4198" y="2780270"/>
            <a:ext cx="6065367" cy="333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一部分（</a:t>
            </a:r>
            <a:r>
              <a:rPr lang="en-US" altLang="zh-CN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）写“我们”按照母亲的吩咐开辟空地种花生，居然收获了。</a:t>
            </a:r>
            <a:endParaRPr lang="zh-CN" altLang="en-US" sz="300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第二部分（</a:t>
            </a:r>
            <a:r>
              <a:rPr lang="en-US" altLang="zh-CN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）写母亲提议过一个收获节，并定下过节的地点。</a:t>
            </a:r>
            <a:endParaRPr lang="zh-CN" altLang="en-US" sz="300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第三部分（</a:t>
            </a:r>
            <a:r>
              <a:rPr lang="en-US" altLang="zh-CN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3--15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）写“我们”和父亲吃花生，议花生的过程</a:t>
            </a:r>
            <a:r>
              <a:rPr lang="zh-CN" altLang="en-US" sz="169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1690"/>
          </a:p>
        </p:txBody>
      </p:sp>
      <p:sp>
        <p:nvSpPr>
          <p:cNvPr id="4" name="文本框 3"/>
          <p:cNvSpPr txBox="1"/>
          <p:nvPr/>
        </p:nvSpPr>
        <p:spPr>
          <a:xfrm>
            <a:off x="1073557" y="1678138"/>
            <a:ext cx="6005096" cy="55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5" b="1">
                <a:latin typeface="黑体" panose="02010609060101010101" pitchFamily="49" charset="-122"/>
                <a:ea typeface="黑体" panose="02010609060101010101" pitchFamily="49" charset="-122"/>
              </a:rPr>
              <a:t>由此判断</a:t>
            </a:r>
            <a:r>
              <a:rPr lang="en-US" altLang="zh-CN" sz="3005" b="1">
                <a:latin typeface="黑体" panose="02010609060101010101" pitchFamily="49" charset="-122"/>
                <a:ea typeface="黑体" panose="02010609060101010101" pitchFamily="49" charset="-122"/>
              </a:rPr>
              <a:t>课文分成</a:t>
            </a:r>
            <a:r>
              <a:rPr lang="zh-CN" altLang="en-US" sz="3005" b="1">
                <a:latin typeface="黑体" panose="02010609060101010101" pitchFamily="49" charset="-122"/>
                <a:ea typeface="黑体" panose="02010609060101010101" pitchFamily="49" charset="-122"/>
              </a:rPr>
              <a:t>几</a:t>
            </a:r>
            <a:r>
              <a:rPr lang="en-US" altLang="zh-CN" sz="3005" b="1">
                <a:latin typeface="黑体" panose="02010609060101010101" pitchFamily="49" charset="-122"/>
                <a:ea typeface="黑体" panose="02010609060101010101" pitchFamily="49" charset="-122"/>
              </a:rPr>
              <a:t>部</a:t>
            </a:r>
            <a:r>
              <a:rPr lang="zh-CN" altLang="en-US" sz="3005" b="1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00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4808" y="254671"/>
            <a:ext cx="6446093" cy="3054350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默读思考</a:t>
            </a:r>
            <a:r>
              <a:rPr lang="zh-CN" altLang="en-US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</a:t>
            </a:r>
            <a:endParaRPr lang="en-US" altLang="zh-CN" dirty="0" smtClean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300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</a:rPr>
              <a:t>围绕落花生讲了哪些事？</a:t>
            </a:r>
            <a:endParaRPr lang="zh-CN" altLang="en-US" sz="300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00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</a:rPr>
              <a:t>种花生、收花生。②母亲提议过一个收获节，并</a:t>
            </a:r>
            <a:r>
              <a:rPr lang="zh-CN" altLang="en-US" sz="300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3005" b="1" dirty="0">
                <a:latin typeface="黑体" panose="02010609060101010101" pitchFamily="49" charset="-122"/>
                <a:ea typeface="黑体" panose="02010609060101010101" pitchFamily="49" charset="-122"/>
              </a:rPr>
              <a:t>收获节做了准备。③吃花生时的议论</a:t>
            </a:r>
            <a:r>
              <a:rPr lang="zh-CN" altLang="en-US" sz="3005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005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00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2458874" y="301431"/>
            <a:ext cx="3515454" cy="430530"/>
          </a:xfrm>
        </p:spPr>
        <p:txBody>
          <a:bodyPr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抓重点词 略读种收</a:t>
            </a:r>
            <a:endParaRPr lang="zh-CN" altLang="en-US" sz="28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660" y="1270756"/>
            <a:ext cx="7992869" cy="3446780"/>
          </a:xfr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①“居然”一词怎么理解，你能找一个和它意思相近的词吗？</a:t>
            </a:r>
            <a:endParaRPr kumimoji="0" 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一是因为我家后园是块荒地；二是因为是我们姐弟几个种的，我们年龄小，没有经验；三是因为收获的时间短（没过几个月）。写出了大家惊喜的心情，也说明了花生具有顽强的生命力，相近的词是</a:t>
            </a:r>
            <a:r>
              <a:rPr lang="zh-CN" sz="3200" b="1" dirty="0" smtClean="0">
                <a:ln>
                  <a:noFill/>
                </a:ln>
                <a:solidFill>
                  <a:srgbClr val="33333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  <a:sym typeface="+mn-ea"/>
              </a:rPr>
              <a:t>“竟然”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J67959372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112" y="1007389"/>
            <a:ext cx="8626022" cy="484441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07329" y="1469721"/>
            <a:ext cx="4132494" cy="95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64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564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564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落花生</a:t>
            </a:r>
            <a:endParaRPr lang="zh-CN" altLang="en-US" sz="564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9036" y="3323078"/>
            <a:ext cx="3270787" cy="784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1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第二课时</a:t>
            </a:r>
            <a:endParaRPr lang="zh-CN" altLang="en-US" sz="451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E:\2345Downloads\QJ6840194481.jpgQJ6840194481"/>
          <p:cNvPicPr>
            <a:picLocks noChangeAspect="1"/>
          </p:cNvPicPr>
          <p:nvPr/>
        </p:nvPicPr>
        <p:blipFill>
          <a:blip r:embed="rId2"/>
          <a:srcRect l="1196" t="285" r="-406" b="7056"/>
          <a:stretch>
            <a:fillRect/>
          </a:stretch>
        </p:blipFill>
        <p:spPr>
          <a:xfrm>
            <a:off x="136954" y="1007389"/>
            <a:ext cx="3617498" cy="480801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25830" y="982980"/>
            <a:ext cx="7064375" cy="50495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4458" tIns="32228" rIns="64458" bIns="32228" numCol="1" anchor="ctr" anchorCtr="0" compatLnSpc="1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535" b="1" dirty="0" smtClean="0"/>
              <a:t>      </a:t>
            </a:r>
            <a:r>
              <a:rPr lang="zh-CN" altLang="en-US" sz="3600" b="1" dirty="0" smtClean="0"/>
              <a:t>  ④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父亲用花生同桃子、石榴、苹果相比，是为突出花生不炫耀自己、默默奉献的品格，并不是说那三种水果只是外表好看而没有实际用处。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charset="0"/>
              </a:rPr>
              <a:t>　　⑤生活中有没有其他事物让人一见就生爱慕之心的？有没有具有花生品质的其他事物？你能用上“爱慕”一词说一说吗？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2292" y="458572"/>
            <a:ext cx="3223036" cy="524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20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提示两点</a:t>
            </a:r>
            <a:endParaRPr lang="zh-CN" altLang="en-US" sz="282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774465" y="495203"/>
            <a:ext cx="7733880" cy="492125"/>
          </a:xfrm>
        </p:spPr>
        <p:txBody>
          <a:bodyPr/>
          <a:lstStyle/>
          <a:p>
            <a:r>
              <a:rPr lang="zh-CN" altLang="en-US" sz="3200">
                <a:sym typeface="+mn-ea"/>
              </a:rPr>
              <a:t>复习引入，深入探究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9722" y="2140335"/>
            <a:ext cx="7733768" cy="393954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200"/>
              <a:t>1．回忆课文围绕落花生讲了哪些事。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①种花生、收花生。②母亲提议过一个收获节，并为收获节做了准备。③吃花生时的议论。</a:t>
            </a:r>
            <a:endParaRPr lang="zh-CN" altLang="en-US" sz="3200"/>
          </a:p>
          <a:p>
            <a:pPr marL="0" indent="0">
              <a:buNone/>
            </a:pPr>
            <a:endParaRPr lang="zh-CN" altLang="en-US" sz="3200"/>
          </a:p>
          <a:p>
            <a:pPr marL="0" indent="0">
              <a:buNone/>
            </a:pPr>
            <a:r>
              <a:rPr lang="zh-CN" altLang="en-US" sz="3200"/>
              <a:t>2．研读第三部分，弄清作者对落花生为什么有着特殊的感情，还要学习作者表达思想的方法。</a:t>
            </a:r>
            <a:endParaRPr lang="zh-CN" altLang="en-US" sz="32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2500</Words>
  <Application>WPS 演示</Application>
  <PresentationFormat>宽屏</PresentationFormat>
  <Paragraphs>209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华文隶书</vt:lpstr>
      <vt:lpstr>楷体</vt:lpstr>
      <vt:lpstr>Calibri</vt:lpstr>
      <vt:lpstr>黑体</vt:lpstr>
      <vt:lpstr>Arial Unicode MS</vt:lpstr>
      <vt:lpstr>Times New Roman</vt:lpstr>
      <vt:lpstr>Theme Office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抓重点词 略读种收</vt:lpstr>
      <vt:lpstr>PowerPoint 演示文稿</vt:lpstr>
      <vt:lpstr>PowerPoint 演示文稿</vt:lpstr>
      <vt:lpstr>复习引入，深入探究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陈蓉</cp:lastModifiedBy>
  <cp:revision>3</cp:revision>
  <dcterms:created xsi:type="dcterms:W3CDTF">2019-07-10T04:38:00Z</dcterms:created>
  <dcterms:modified xsi:type="dcterms:W3CDTF">2019-07-21T13:42:38Z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