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57" r:id="rId4"/>
    <p:sldId id="258" r:id="rId5"/>
    <p:sldId id="266" r:id="rId6"/>
    <p:sldId id="261" r:id="rId7"/>
    <p:sldId id="263" r:id="rId8"/>
    <p:sldId id="265" r:id="rId9"/>
    <p:sldId id="268" r:id="rId10"/>
    <p:sldId id="264" r:id="rId11"/>
    <p:sldId id="267" r:id="rId12"/>
    <p:sldId id="269" r:id="rId13"/>
    <p:sldId id="270" r:id="rId14"/>
    <p:sldId id="272" r:id="rId15"/>
    <p:sldId id="271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FD51-A0E9-42A2-9DBE-79E95EE0DC99}" type="datetimeFigureOut">
              <a:rPr lang="zh-CN" altLang="en-US" smtClean="0"/>
              <a:pPr/>
              <a:t>2017-2-22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9202FCB-9533-44A3-A0B0-6373A0EF93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FD51-A0E9-42A2-9DBE-79E95EE0DC99}" type="datetimeFigureOut">
              <a:rPr lang="zh-CN" altLang="en-US" smtClean="0"/>
              <a:pPr/>
              <a:t>2017-2-22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FCB-9533-44A3-A0B0-6373A0EF93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FD51-A0E9-42A2-9DBE-79E95EE0DC99}" type="datetimeFigureOut">
              <a:rPr lang="zh-CN" altLang="en-US" smtClean="0"/>
              <a:pPr/>
              <a:t>2017-2-22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FCB-9533-44A3-A0B0-6373A0EF93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FD51-A0E9-42A2-9DBE-79E95EE0DC99}" type="datetimeFigureOut">
              <a:rPr lang="zh-CN" altLang="en-US" smtClean="0"/>
              <a:pPr/>
              <a:t>2017-2-22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9202FCB-9533-44A3-A0B0-6373A0EF93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FD51-A0E9-42A2-9DBE-79E95EE0DC99}" type="datetimeFigureOut">
              <a:rPr lang="zh-CN" altLang="en-US" smtClean="0"/>
              <a:pPr/>
              <a:t>2017-2-22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FCB-9533-44A3-A0B0-6373A0EF93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FD51-A0E9-42A2-9DBE-79E95EE0DC99}" type="datetimeFigureOut">
              <a:rPr lang="zh-CN" altLang="en-US" smtClean="0"/>
              <a:pPr/>
              <a:t>2017-2-22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FCB-9533-44A3-A0B0-6373A0EF93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FD51-A0E9-42A2-9DBE-79E95EE0DC99}" type="datetimeFigureOut">
              <a:rPr lang="zh-CN" altLang="en-US" smtClean="0"/>
              <a:pPr/>
              <a:t>2017-2-22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9202FCB-9533-44A3-A0B0-6373A0EF93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FD51-A0E9-42A2-9DBE-79E95EE0DC99}" type="datetimeFigureOut">
              <a:rPr lang="zh-CN" altLang="en-US" smtClean="0"/>
              <a:pPr/>
              <a:t>2017-2-22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FCB-9533-44A3-A0B0-6373A0EF93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FD51-A0E9-42A2-9DBE-79E95EE0DC99}" type="datetimeFigureOut">
              <a:rPr lang="zh-CN" altLang="en-US" smtClean="0"/>
              <a:pPr/>
              <a:t>2017-2-22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FCB-9533-44A3-A0B0-6373A0EF93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FD51-A0E9-42A2-9DBE-79E95EE0DC99}" type="datetimeFigureOut">
              <a:rPr lang="zh-CN" altLang="en-US" smtClean="0"/>
              <a:pPr/>
              <a:t>2017-2-22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FCB-9533-44A3-A0B0-6373A0EF93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FD51-A0E9-42A2-9DBE-79E95EE0DC99}" type="datetimeFigureOut">
              <a:rPr lang="zh-CN" altLang="en-US" smtClean="0"/>
              <a:pPr/>
              <a:t>2017-2-22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02FCB-9533-44A3-A0B0-6373A0EF93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A89FD51-A0E9-42A2-9DBE-79E95EE0DC99}" type="datetimeFigureOut">
              <a:rPr lang="zh-CN" altLang="en-US" smtClean="0"/>
              <a:pPr/>
              <a:t>2017-2-22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9202FCB-9533-44A3-A0B0-6373A0EF93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2.png"/>
          <p:cNvPicPr>
            <a:picLocks noChangeAspect="1"/>
          </p:cNvPicPr>
          <p:nvPr/>
        </p:nvPicPr>
        <p:blipFill>
          <a:blip r:embed="rId2"/>
          <a:srcRect r="1019" b="495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857224" y="214290"/>
            <a:ext cx="6643734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13800" b="1" cap="none" spc="0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叶子的眼睛</a:t>
            </a:r>
            <a:endParaRPr lang="zh-CN" altLang="en-US" sz="13800" b="1" cap="none" spc="0" baseline="-250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8662" y="5572140"/>
            <a:ext cx="70009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明德小学    冯本山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571480"/>
            <a:ext cx="9138942" cy="6286520"/>
          </a:xfrm>
          <a:prstGeom prst="rect">
            <a:avLst/>
          </a:prstGeom>
        </p:spPr>
      </p:pic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7148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、学习新部首</a:t>
            </a:r>
            <a:endParaRPr lang="en-US" altLang="zh-CN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</a:rPr>
              <a:t> </a:t>
            </a:r>
            <a:r>
              <a:rPr lang="zh-CN" altLang="en-US" sz="5400" dirty="0" smtClean="0">
                <a:solidFill>
                  <a:srgbClr val="FFFF00"/>
                </a:solidFill>
              </a:rPr>
              <a:t>口：叶      八：兴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1455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altLang="zh-CN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r>
              <a:rPr lang="zh-CN" altLang="en-US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、</a:t>
            </a:r>
            <a:r>
              <a:rPr lang="zh-CN" alt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认识生字</a:t>
            </a:r>
            <a:endParaRPr lang="en-US" altLang="zh-CN" sz="5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zh-CN" altLang="en-US" sz="5400" b="1" cap="all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叶   还   就    走   进  心   高   兴</a:t>
            </a:r>
            <a:endParaRPr lang="zh-CN" altLang="en-US" sz="5400" b="1" cap="all" spc="0" dirty="0">
              <a:ln/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4714884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就：左右各一半，注意撇的穿插</a:t>
            </a:r>
            <a:r>
              <a:rPr lang="zh-CN" altLang="en-US" sz="4000" dirty="0" smtClean="0">
                <a:solidFill>
                  <a:srgbClr val="FF0000"/>
                </a:solidFill>
              </a:rPr>
              <a:t>。</a:t>
            </a:r>
            <a:endParaRPr lang="zh-CN" altLang="en-US" sz="4000" dirty="0" smtClean="0">
              <a:solidFill>
                <a:srgbClr val="FF0000"/>
              </a:solidFill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</a:rPr>
              <a:t>进：半包围结构，井的撇短竖长，走之底稳稳托住井。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7"/>
          <p:cNvSpPr txBox="1"/>
          <p:nvPr/>
        </p:nvSpPr>
        <p:spPr>
          <a:xfrm>
            <a:off x="0" y="785794"/>
            <a:ext cx="1831975" cy="30008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口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5"/>
          <p:cNvSpPr txBox="1"/>
          <p:nvPr/>
        </p:nvSpPr>
        <p:spPr>
          <a:xfrm>
            <a:off x="1928794" y="0"/>
            <a:ext cx="4205286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叶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7"/>
          <p:cNvSpPr txBox="1"/>
          <p:nvPr/>
        </p:nvSpPr>
        <p:spPr>
          <a:xfrm>
            <a:off x="0" y="785794"/>
            <a:ext cx="1831975" cy="30931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</a:rPr>
              <a:t>辶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半包围 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5"/>
          <p:cNvSpPr txBox="1"/>
          <p:nvPr/>
        </p:nvSpPr>
        <p:spPr>
          <a:xfrm>
            <a:off x="1928794" y="0"/>
            <a:ext cx="4205286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还   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7"/>
          <p:cNvSpPr txBox="1"/>
          <p:nvPr/>
        </p:nvSpPr>
        <p:spPr>
          <a:xfrm>
            <a:off x="0" y="785794"/>
            <a:ext cx="1831975" cy="30008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尤部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5"/>
          <p:cNvSpPr txBox="1"/>
          <p:nvPr/>
        </p:nvSpPr>
        <p:spPr>
          <a:xfrm>
            <a:off x="1928794" y="1"/>
            <a:ext cx="4205286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就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7"/>
          <p:cNvSpPr txBox="1"/>
          <p:nvPr/>
        </p:nvSpPr>
        <p:spPr>
          <a:xfrm>
            <a:off x="0" y="785794"/>
            <a:ext cx="1831975" cy="19543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5"/>
          <p:cNvSpPr txBox="1"/>
          <p:nvPr/>
        </p:nvSpPr>
        <p:spPr>
          <a:xfrm>
            <a:off x="1928794" y="1"/>
            <a:ext cx="4205286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走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7"/>
          <p:cNvSpPr txBox="1"/>
          <p:nvPr/>
        </p:nvSpPr>
        <p:spPr>
          <a:xfrm>
            <a:off x="0" y="785794"/>
            <a:ext cx="1831975" cy="30931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</a:rPr>
              <a:t>辶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半包围 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5"/>
          <p:cNvSpPr txBox="1"/>
          <p:nvPr/>
        </p:nvSpPr>
        <p:spPr>
          <a:xfrm>
            <a:off x="1928794" y="0"/>
            <a:ext cx="4205286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进   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7"/>
          <p:cNvSpPr txBox="1"/>
          <p:nvPr/>
        </p:nvSpPr>
        <p:spPr>
          <a:xfrm>
            <a:off x="0" y="785794"/>
            <a:ext cx="1831975" cy="19543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5"/>
          <p:cNvSpPr txBox="1"/>
          <p:nvPr/>
        </p:nvSpPr>
        <p:spPr>
          <a:xfrm>
            <a:off x="2000232" y="0"/>
            <a:ext cx="4205286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心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7"/>
          <p:cNvSpPr txBox="1"/>
          <p:nvPr/>
        </p:nvSpPr>
        <p:spPr>
          <a:xfrm>
            <a:off x="0" y="785794"/>
            <a:ext cx="1831975" cy="30008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八部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5"/>
          <p:cNvSpPr txBox="1"/>
          <p:nvPr/>
        </p:nvSpPr>
        <p:spPr>
          <a:xfrm>
            <a:off x="2000232" y="0"/>
            <a:ext cx="4205286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兴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7"/>
          <p:cNvSpPr txBox="1"/>
          <p:nvPr/>
        </p:nvSpPr>
        <p:spPr>
          <a:xfrm>
            <a:off x="0" y="785794"/>
            <a:ext cx="1831975" cy="30931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</a:rPr>
              <a:t>亠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上中下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5"/>
          <p:cNvSpPr txBox="1"/>
          <p:nvPr/>
        </p:nvSpPr>
        <p:spPr>
          <a:xfrm>
            <a:off x="2071670" y="0"/>
            <a:ext cx="4205286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高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2844" y="1357298"/>
            <a:ext cx="847323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欢迎指导</a:t>
            </a:r>
            <a:endParaRPr lang="zh-CN" altLang="en-US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2708275" cy="701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学习目标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58" y="857232"/>
            <a:ext cx="75039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</a:t>
            </a:r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、</a:t>
            </a:r>
            <a:r>
              <a:rPr lang="zh-CN" alt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畅言 </a:t>
            </a:r>
            <a:r>
              <a:rPr lang="zh-CN" altLang="en-US" sz="54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电子课本领读</a:t>
            </a:r>
            <a:endParaRPr lang="zh-CN" altLang="en-US" sz="5400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500034" y="2143116"/>
            <a:ext cx="84296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、自由读：要求：读准音、读通顺句子。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、自主学习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: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标出自然段序号。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、画出生字词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DSC000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4290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2708275" cy="701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检查交流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 descr="图片2.jpg"/>
          <p:cNvPicPr>
            <a:picLocks noChangeAspect="1"/>
          </p:cNvPicPr>
          <p:nvPr/>
        </p:nvPicPr>
        <p:blipFill>
          <a:blip r:embed="rId3"/>
          <a:srcRect l="696" b="11458"/>
          <a:stretch>
            <a:fillRect/>
          </a:stretch>
        </p:blipFill>
        <p:spPr>
          <a:xfrm>
            <a:off x="5929322" y="-142900"/>
            <a:ext cx="3214678" cy="2000240"/>
          </a:xfrm>
          <a:prstGeom prst="rect">
            <a:avLst/>
          </a:prstGeom>
        </p:spPr>
      </p:pic>
      <p:sp>
        <p:nvSpPr>
          <p:cNvPr id="10" name="标题 8193"/>
          <p:cNvSpPr txBox="1">
            <a:spLocks noChangeArrowheads="1"/>
          </p:cNvSpPr>
          <p:nvPr/>
        </p:nvSpPr>
        <p:spPr>
          <a:xfrm>
            <a:off x="2571736" y="0"/>
            <a:ext cx="3181352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楷体_GB2312" pitchFamily="49" charset="-122"/>
                <a:cs typeface="+mj-cs"/>
              </a:rPr>
              <a:t>叶子的眼睛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1" name="文本占位符 8194"/>
          <p:cNvSpPr txBox="1">
            <a:spLocks noChangeArrowheads="1"/>
          </p:cNvSpPr>
          <p:nvPr/>
        </p:nvSpPr>
        <p:spPr>
          <a:xfrm>
            <a:off x="2143108" y="714356"/>
            <a:ext cx="3733800" cy="533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山上的早晨，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雾气还迷迷蒙蒙，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阳光就走进森林，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脚步，很轻很轻，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不小心把树叶摇醒，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哇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——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水灵灵，亮晶晶，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露珠儿是叶子的眼睛。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眨呀眨的，好像说：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天亮了，真高兴！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0" y="0"/>
            <a:ext cx="24777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字词乐园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714356"/>
            <a:ext cx="9144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叶</a:t>
            </a:r>
            <a:r>
              <a:rPr lang="zh-CN" altLang="en-US" sz="6000" dirty="0" smtClean="0"/>
              <a:t>子 </a:t>
            </a:r>
            <a:r>
              <a:rPr lang="zh-CN" altLang="en-US" sz="6000" dirty="0" smtClean="0"/>
              <a:t>  </a:t>
            </a:r>
            <a:r>
              <a:rPr lang="zh-CN" altLang="en-US" sz="6000" dirty="0" smtClean="0">
                <a:solidFill>
                  <a:srgbClr val="FF0000"/>
                </a:solidFill>
              </a:rPr>
              <a:t>就   走进</a:t>
            </a:r>
            <a:r>
              <a:rPr lang="zh-CN" altLang="en-US" sz="6000" dirty="0" smtClean="0"/>
              <a:t> </a:t>
            </a:r>
            <a:r>
              <a:rPr lang="zh-CN" altLang="en-US" sz="6000" dirty="0" smtClean="0"/>
              <a:t> </a:t>
            </a:r>
            <a:r>
              <a:rPr lang="zh-CN" altLang="en-US" sz="6000" dirty="0" smtClean="0">
                <a:solidFill>
                  <a:srgbClr val="FF0000"/>
                </a:solidFill>
              </a:rPr>
              <a:t>高兴</a:t>
            </a:r>
            <a:r>
              <a:rPr lang="zh-CN" altLang="en-US" sz="6000" dirty="0" smtClean="0"/>
              <a:t> </a:t>
            </a:r>
            <a:endParaRPr lang="en-US" altLang="zh-CN" sz="6000" dirty="0" smtClean="0"/>
          </a:p>
          <a:p>
            <a:r>
              <a:rPr lang="zh-CN" altLang="en-US" sz="6000" dirty="0" smtClean="0">
                <a:solidFill>
                  <a:srgbClr val="FF0000"/>
                </a:solidFill>
              </a:rPr>
              <a:t>还    </a:t>
            </a:r>
            <a:r>
              <a:rPr lang="zh-CN" altLang="en-US" sz="6000" dirty="0" smtClean="0"/>
              <a:t>雾气  阳光</a:t>
            </a:r>
            <a:r>
              <a:rPr lang="zh-CN" altLang="en-US" sz="6000" dirty="0" smtClean="0"/>
              <a:t> </a:t>
            </a:r>
            <a:r>
              <a:rPr lang="zh-CN" altLang="en-US" sz="6000" dirty="0" smtClean="0"/>
              <a:t> 脚步</a:t>
            </a:r>
            <a:r>
              <a:rPr lang="zh-CN" altLang="en-US" sz="6000" dirty="0" smtClean="0"/>
              <a:t> </a:t>
            </a:r>
            <a:endParaRPr lang="en-US" altLang="zh-CN" sz="6000" dirty="0" smtClean="0"/>
          </a:p>
          <a:p>
            <a:r>
              <a:rPr lang="zh-CN" altLang="en-US" sz="6000" dirty="0" smtClean="0"/>
              <a:t>露珠</a:t>
            </a:r>
            <a:r>
              <a:rPr lang="zh-CN" altLang="en-US" sz="6000" dirty="0" smtClean="0"/>
              <a:t>儿 </a:t>
            </a:r>
            <a:r>
              <a:rPr lang="zh-CN" altLang="en-US" sz="6000" dirty="0" smtClean="0"/>
              <a:t>迷迷蒙蒙   摇</a:t>
            </a:r>
            <a:r>
              <a:rPr lang="zh-CN" altLang="en-US" sz="6000" dirty="0" smtClean="0"/>
              <a:t>醒 </a:t>
            </a:r>
            <a:endParaRPr lang="en-US" altLang="zh-CN" sz="6000" dirty="0" smtClean="0"/>
          </a:p>
          <a:p>
            <a:r>
              <a:rPr lang="zh-CN" altLang="en-US" sz="6000" dirty="0" smtClean="0"/>
              <a:t>很轻很轻  哇  水灵灵</a:t>
            </a:r>
            <a:endParaRPr lang="en-US" altLang="zh-CN" sz="6000" dirty="0" smtClean="0"/>
          </a:p>
          <a:p>
            <a:r>
              <a:rPr lang="zh-CN" altLang="en-US" sz="6000" dirty="0" smtClean="0"/>
              <a:t>不</a:t>
            </a:r>
            <a:r>
              <a:rPr lang="zh-CN" altLang="en-US" sz="6000" dirty="0" smtClean="0"/>
              <a:t>小</a:t>
            </a:r>
            <a:r>
              <a:rPr lang="zh-CN" altLang="en-US" sz="6000" dirty="0" smtClean="0">
                <a:solidFill>
                  <a:srgbClr val="FF0000"/>
                </a:solidFill>
              </a:rPr>
              <a:t>心</a:t>
            </a:r>
            <a:r>
              <a:rPr lang="zh-CN" altLang="en-US" sz="6000" dirty="0" smtClean="0"/>
              <a:t> </a:t>
            </a:r>
            <a:r>
              <a:rPr lang="zh-CN" altLang="en-US" sz="6000" dirty="0" smtClean="0"/>
              <a:t>  眨</a:t>
            </a:r>
            <a:r>
              <a:rPr lang="zh-CN" altLang="en-US" sz="6000" dirty="0" smtClean="0"/>
              <a:t>呀眨的</a:t>
            </a:r>
            <a:endParaRPr lang="zh-CN" altLang="en-US" sz="6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18755-130R00KR03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4422"/>
            <a:ext cx="8985127" cy="5643578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0" y="0"/>
            <a:ext cx="24777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课文详解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665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3200" dirty="0" smtClean="0">
                <a:solidFill>
                  <a:srgbClr val="FF0000"/>
                </a:solidFill>
              </a:rPr>
              <a:t/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zh-CN" altLang="en-US" sz="3200" dirty="0" smtClean="0">
                <a:solidFill>
                  <a:srgbClr val="FF0000"/>
                </a:solidFill>
              </a:rPr>
              <a:t>　　　</a:t>
            </a:r>
            <a:r>
              <a:rPr lang="en-US" altLang="zh-CN" sz="3200" dirty="0" smtClean="0">
                <a:solidFill>
                  <a:srgbClr val="002060"/>
                </a:solidFill>
              </a:rPr>
              <a:t>1</a:t>
            </a:r>
            <a:r>
              <a:rPr lang="zh-CN" altLang="en-US" sz="3200" dirty="0" smtClean="0">
                <a:solidFill>
                  <a:srgbClr val="002060"/>
                </a:solidFill>
              </a:rPr>
              <a:t>、观察插图，看到了什么、有什么感受</a:t>
            </a:r>
            <a:r>
              <a:rPr lang="zh-CN" altLang="en-US" sz="3200" dirty="0" smtClean="0">
                <a:solidFill>
                  <a:srgbClr val="002060"/>
                </a:solidFill>
              </a:rPr>
              <a:t>？</a:t>
            </a:r>
            <a:r>
              <a:rPr lang="zh-CN" altLang="en-US" sz="3600" b="1" dirty="0" smtClean="0">
                <a:solidFill>
                  <a:srgbClr val="FFFF00"/>
                </a:solidFill>
                <a:ea typeface="楷体_GB2312" pitchFamily="49" charset="-122"/>
              </a:rPr>
              <a:t>山上的早晨，</a:t>
            </a:r>
          </a:p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3600" b="1" dirty="0" smtClean="0">
                <a:solidFill>
                  <a:srgbClr val="FFFF00"/>
                </a:solidFill>
                <a:ea typeface="楷体_GB2312" pitchFamily="49" charset="-122"/>
              </a:rPr>
              <a:t>雾气还迷迷蒙蒙，</a:t>
            </a:r>
          </a:p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3200" dirty="0" smtClean="0">
                <a:solidFill>
                  <a:srgbClr val="FF0000"/>
                </a:solidFill>
              </a:rPr>
              <a:t>          “雾气迷迷蒙蒙”是什么样？ </a:t>
            </a:r>
            <a:r>
              <a:rPr lang="zh-CN" altLang="en-US" sz="3200" dirty="0" smtClean="0">
                <a:solidFill>
                  <a:srgbClr val="FF0000"/>
                </a:solidFill>
              </a:rPr>
              <a:t/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zh-CN" altLang="en-US" sz="3200" dirty="0" smtClean="0">
                <a:solidFill>
                  <a:srgbClr val="FF0000"/>
                </a:solidFill>
              </a:rPr>
              <a:t>　　　</a:t>
            </a:r>
            <a:r>
              <a:rPr lang="en-US" altLang="zh-CN" sz="3200" dirty="0" smtClean="0">
                <a:solidFill>
                  <a:srgbClr val="FF0000"/>
                </a:solidFill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</a:rPr>
              <a:t>、阳光</a:t>
            </a:r>
            <a:r>
              <a:rPr lang="zh-CN" altLang="en-US" sz="3200" dirty="0" smtClean="0">
                <a:solidFill>
                  <a:srgbClr val="FF0000"/>
                </a:solidFill>
              </a:rPr>
              <a:t>射入</a:t>
            </a:r>
            <a:r>
              <a:rPr lang="zh-CN" altLang="en-US" sz="3200" dirty="0" smtClean="0">
                <a:solidFill>
                  <a:srgbClr val="FF0000"/>
                </a:solidFill>
              </a:rPr>
              <a:t>森林，</a:t>
            </a:r>
            <a:r>
              <a:rPr lang="zh-CN" altLang="en-US" sz="3200" dirty="0" smtClean="0">
                <a:solidFill>
                  <a:srgbClr val="FF0000"/>
                </a:solidFill>
              </a:rPr>
              <a:t>又看到了什么</a:t>
            </a:r>
            <a:r>
              <a:rPr lang="zh-CN" altLang="en-US" sz="3200" dirty="0" smtClean="0">
                <a:solidFill>
                  <a:srgbClr val="FF0000"/>
                </a:solidFill>
              </a:rPr>
              <a:t>？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3200" b="1" dirty="0" smtClean="0">
                <a:solidFill>
                  <a:srgbClr val="FFFF00"/>
                </a:solidFill>
                <a:ea typeface="楷体_GB2312" pitchFamily="49" charset="-122"/>
              </a:rPr>
              <a:t>阳光</a:t>
            </a:r>
            <a:r>
              <a:rPr lang="zh-CN" altLang="en-US" sz="3200" b="1" dirty="0" smtClean="0">
                <a:solidFill>
                  <a:srgbClr val="FFFF00"/>
                </a:solidFill>
                <a:ea typeface="楷体_GB2312" pitchFamily="49" charset="-122"/>
              </a:rPr>
              <a:t>就走进森林，</a:t>
            </a:r>
          </a:p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3200" b="1" dirty="0" smtClean="0">
                <a:solidFill>
                  <a:srgbClr val="FFFF00"/>
                </a:solidFill>
                <a:ea typeface="楷体_GB2312" pitchFamily="49" charset="-122"/>
              </a:rPr>
              <a:t>脚步，很轻很轻，</a:t>
            </a:r>
          </a:p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3200" dirty="0" smtClean="0">
                <a:solidFill>
                  <a:srgbClr val="FF0000"/>
                </a:solidFill>
              </a:rPr>
              <a:t>“走进”， “轻轻、走进”有什么不同？ </a:t>
            </a:r>
            <a:r>
              <a:rPr lang="zh-CN" altLang="en-US" sz="3200" dirty="0" smtClean="0">
                <a:solidFill>
                  <a:srgbClr val="FF0000"/>
                </a:solidFill>
              </a:rPr>
              <a:t/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zh-CN" altLang="en-US" sz="3200" dirty="0" smtClean="0">
                <a:solidFill>
                  <a:srgbClr val="FF0000"/>
                </a:solidFill>
              </a:rPr>
              <a:t>　　　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0" y="0"/>
            <a:ext cx="24777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课文详解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 descr="图片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8" y="642918"/>
            <a:ext cx="9138942" cy="607220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914400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endParaRPr lang="en-US" altLang="zh-CN" sz="3600" b="1" dirty="0" smtClean="0">
              <a:solidFill>
                <a:srgbClr val="FFFF00"/>
              </a:solidFill>
              <a:ea typeface="楷体_GB2312" pitchFamily="49" charset="-122"/>
            </a:endParaRPr>
          </a:p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endParaRPr lang="en-US" altLang="zh-CN" sz="3600" b="1" dirty="0" smtClean="0">
              <a:solidFill>
                <a:srgbClr val="FFFF00"/>
              </a:solidFill>
              <a:ea typeface="楷体_GB2312" pitchFamily="49" charset="-122"/>
            </a:endParaRPr>
          </a:p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3600" b="1" dirty="0" smtClean="0">
                <a:solidFill>
                  <a:srgbClr val="FFFF00"/>
                </a:solidFill>
                <a:ea typeface="楷体_GB2312" pitchFamily="49" charset="-122"/>
              </a:rPr>
              <a:t>阳光就走进森林，</a:t>
            </a:r>
          </a:p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3600" b="1" dirty="0" smtClean="0">
                <a:solidFill>
                  <a:srgbClr val="FFFF00"/>
                </a:solidFill>
                <a:ea typeface="楷体_GB2312" pitchFamily="49" charset="-122"/>
              </a:rPr>
              <a:t>脚步，很轻很轻，</a:t>
            </a:r>
          </a:p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3600" b="1" dirty="0" smtClean="0">
                <a:solidFill>
                  <a:srgbClr val="FFFF00"/>
                </a:solidFill>
                <a:ea typeface="楷体_GB2312" pitchFamily="49" charset="-122"/>
              </a:rPr>
              <a:t>不</a:t>
            </a:r>
            <a:r>
              <a:rPr lang="zh-CN" altLang="en-US" sz="3600" b="1" dirty="0" smtClean="0">
                <a:solidFill>
                  <a:srgbClr val="FFFF00"/>
                </a:solidFill>
                <a:ea typeface="楷体_GB2312" pitchFamily="49" charset="-122"/>
              </a:rPr>
              <a:t>小心把树叶摇醒，</a:t>
            </a:r>
            <a:endParaRPr lang="en-US" altLang="zh-CN" sz="3600" b="1" dirty="0" smtClean="0">
              <a:solidFill>
                <a:srgbClr val="FFFF00"/>
              </a:solidFill>
              <a:ea typeface="楷体_GB2312" pitchFamily="49" charset="-122"/>
            </a:endParaRPr>
          </a:p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3200" dirty="0" smtClean="0">
                <a:solidFill>
                  <a:srgbClr val="FF0000"/>
                </a:solidFill>
              </a:rPr>
              <a:t/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zh-CN" altLang="en-US" sz="3200" dirty="0" smtClean="0">
                <a:solidFill>
                  <a:srgbClr val="FF0000"/>
                </a:solidFill>
              </a:rPr>
              <a:t>　　　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714356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提问：是</a:t>
            </a:r>
            <a:r>
              <a:rPr lang="zh-CN" altLang="en-US" sz="4000" dirty="0" smtClean="0">
                <a:solidFill>
                  <a:srgbClr val="FF0000"/>
                </a:solidFill>
              </a:rPr>
              <a:t>谁把叶子叫醒的呢？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0" y="0"/>
            <a:ext cx="24777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课文详解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 descr="图片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785794"/>
            <a:ext cx="9138942" cy="607220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92867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提问：</a:t>
            </a:r>
            <a:r>
              <a:rPr lang="zh-CN" altLang="en-US" sz="4000" dirty="0" smtClean="0">
                <a:solidFill>
                  <a:srgbClr val="FFFF00"/>
                </a:solidFill>
              </a:rPr>
              <a:t>同学们</a:t>
            </a:r>
            <a:r>
              <a:rPr lang="zh-CN" altLang="en-US" sz="4000" dirty="0" smtClean="0">
                <a:solidFill>
                  <a:srgbClr val="FFFF00"/>
                </a:solidFill>
              </a:rPr>
              <a:t>，相互打量一下，你准备怎么夸夸好朋友的眼睛</a:t>
            </a:r>
            <a:r>
              <a:rPr lang="zh-CN" altLang="en-US" sz="4000" dirty="0" smtClean="0">
                <a:solidFill>
                  <a:srgbClr val="FFFF00"/>
                </a:solidFill>
              </a:rPr>
              <a:t>？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</a:rPr>
              <a:t>忽</a:t>
            </a:r>
            <a:r>
              <a:rPr lang="zh-CN" altLang="en-US" sz="4000" dirty="0" smtClean="0">
                <a:solidFill>
                  <a:srgbClr val="FF0000"/>
                </a:solidFill>
              </a:rPr>
              <a:t>闪闪、亮晶晶、水灵灵、眨呀眨</a:t>
            </a:r>
            <a:r>
              <a:rPr lang="zh-CN" altLang="en-US" sz="4000" dirty="0" smtClean="0">
                <a:solidFill>
                  <a:srgbClr val="FF0000"/>
                </a:solidFill>
              </a:rPr>
              <a:t>呀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000372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4000" dirty="0" smtClean="0">
                <a:solidFill>
                  <a:srgbClr val="FF0000"/>
                </a:solidFill>
              </a:rPr>
              <a:t>提问：</a:t>
            </a:r>
            <a:r>
              <a:rPr lang="zh-CN" altLang="en-US" sz="4000" dirty="0" smtClean="0">
                <a:solidFill>
                  <a:srgbClr val="FFFF00"/>
                </a:solidFill>
              </a:rPr>
              <a:t>那么，叶子的眼睛呢？</a:t>
            </a:r>
            <a:endParaRPr lang="en-US" altLang="zh-CN" sz="4000" dirty="0" smtClean="0">
              <a:solidFill>
                <a:srgbClr val="FFFF00"/>
              </a:solidFill>
            </a:endParaRPr>
          </a:p>
          <a:p>
            <a:pPr lvl="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4000" b="1" dirty="0" smtClean="0">
                <a:solidFill>
                  <a:srgbClr val="C00000"/>
                </a:solidFill>
                <a:ea typeface="楷体_GB2312" pitchFamily="49" charset="-122"/>
              </a:rPr>
              <a:t>水灵灵</a:t>
            </a:r>
            <a:r>
              <a:rPr lang="zh-CN" altLang="en-US" sz="4000" b="1" dirty="0" smtClean="0">
                <a:solidFill>
                  <a:srgbClr val="C00000"/>
                </a:solidFill>
                <a:ea typeface="楷体_GB2312" pitchFamily="49" charset="-122"/>
              </a:rPr>
              <a:t>，亮晶晶，</a:t>
            </a:r>
          </a:p>
          <a:p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282" y="4572008"/>
            <a:ext cx="8643998" cy="1983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  </a:t>
            </a:r>
            <a:r>
              <a:rPr lang="zh-CN" altLang="en-US" sz="4000" dirty="0" smtClean="0"/>
              <a:t>为什么</a:t>
            </a:r>
            <a:r>
              <a:rPr lang="zh-CN" altLang="en-US" sz="4000" dirty="0" smtClean="0"/>
              <a:t>说露珠是叶子的眼睛呢</a:t>
            </a:r>
            <a:r>
              <a:rPr lang="zh-CN" altLang="en-US" sz="4000" dirty="0" smtClean="0"/>
              <a:t>？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</a:rPr>
              <a:t>眼睛</a:t>
            </a:r>
            <a:r>
              <a:rPr lang="zh-CN" altLang="en-US" sz="4000" dirty="0" smtClean="0">
                <a:solidFill>
                  <a:srgbClr val="FF0000"/>
                </a:solidFill>
              </a:rPr>
              <a:t>和露珠一样是水灵灵、亮晶晶的，还眨呀眨</a:t>
            </a:r>
            <a:r>
              <a:rPr lang="zh-CN" altLang="en-US" sz="4000" dirty="0" smtClean="0">
                <a:solidFill>
                  <a:srgbClr val="FF0000"/>
                </a:solidFill>
              </a:rPr>
              <a:t>的。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0" y="0"/>
            <a:ext cx="24777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课文详解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 descr="图片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8" y="785794"/>
            <a:ext cx="9138942" cy="607220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14338"/>
            <a:ext cx="9144000" cy="678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3200" dirty="0" smtClean="0">
                <a:solidFill>
                  <a:srgbClr val="FF0000"/>
                </a:solidFill>
              </a:rPr>
              <a:t/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zh-CN" altLang="en-US" sz="3200" dirty="0" smtClean="0">
                <a:solidFill>
                  <a:srgbClr val="FF0000"/>
                </a:solidFill>
              </a:rPr>
              <a:t>　　　</a:t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zh-CN" altLang="en-US" sz="3200" dirty="0" smtClean="0">
                <a:solidFill>
                  <a:srgbClr val="FF0000"/>
                </a:solidFill>
              </a:rPr>
              <a:t>　　　</a:t>
            </a:r>
            <a:r>
              <a:rPr lang="zh-CN" altLang="en-US" sz="3200" dirty="0" smtClean="0">
                <a:solidFill>
                  <a:srgbClr val="FFFF00"/>
                </a:solidFill>
              </a:rPr>
              <a:t>提问：阳光</a:t>
            </a:r>
            <a:r>
              <a:rPr lang="zh-CN" altLang="en-US" sz="3200" dirty="0" smtClean="0">
                <a:solidFill>
                  <a:srgbClr val="FFFF00"/>
                </a:solidFill>
              </a:rPr>
              <a:t>怎么知道树叶醒了</a:t>
            </a:r>
            <a:r>
              <a:rPr lang="zh-CN" altLang="en-US" sz="3200" dirty="0" smtClean="0">
                <a:solidFill>
                  <a:srgbClr val="FF0000"/>
                </a:solidFill>
              </a:rPr>
              <a:t>？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哇</a:t>
            </a:r>
            <a:r>
              <a:rPr lang="en-US" altLang="zh-CN" sz="3200" b="1" dirty="0" smtClean="0">
                <a:solidFill>
                  <a:srgbClr val="FF0000"/>
                </a:solidFill>
                <a:ea typeface="楷体_GB2312" pitchFamily="49" charset="-122"/>
              </a:rPr>
              <a:t>——</a:t>
            </a:r>
          </a:p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水灵灵，亮晶晶，</a:t>
            </a:r>
          </a:p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露珠儿是叶子的眼睛。</a:t>
            </a:r>
          </a:p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眨呀眨的，好像说：</a:t>
            </a:r>
          </a:p>
          <a:p>
            <a:pPr lvl="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天亮了，真高兴</a:t>
            </a:r>
            <a:r>
              <a:rPr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！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>
                <a:solidFill>
                  <a:srgbClr val="7030A0"/>
                </a:solidFill>
              </a:rPr>
              <a:t>说说清晨</a:t>
            </a:r>
            <a:r>
              <a:rPr lang="zh-CN" altLang="en-US" sz="3200" dirty="0" smtClean="0">
                <a:solidFill>
                  <a:srgbClr val="7030A0"/>
                </a:solidFill>
              </a:rPr>
              <a:t>阳光下的露珠是什么样子</a:t>
            </a:r>
            <a:r>
              <a:rPr lang="zh-CN" altLang="en-US" sz="3200" dirty="0" smtClean="0">
                <a:solidFill>
                  <a:srgbClr val="7030A0"/>
                </a:solidFill>
              </a:rPr>
              <a:t>。</a:t>
            </a:r>
            <a:endParaRPr lang="en-US" altLang="zh-CN" sz="3200" dirty="0" smtClean="0">
              <a:solidFill>
                <a:srgbClr val="7030A0"/>
              </a:solidFill>
            </a:endParaRPr>
          </a:p>
          <a:p>
            <a:r>
              <a:rPr lang="zh-CN" altLang="en-US" sz="3200" dirty="0" smtClean="0">
                <a:solidFill>
                  <a:srgbClr val="7030A0"/>
                </a:solidFill>
              </a:rPr>
              <a:t>学习</a:t>
            </a:r>
            <a:r>
              <a:rPr lang="en-US" altLang="zh-CN" sz="3200" dirty="0" smtClean="0">
                <a:solidFill>
                  <a:srgbClr val="7030A0"/>
                </a:solidFill>
              </a:rPr>
              <a:t>ABB</a:t>
            </a:r>
            <a:r>
              <a:rPr lang="zh-CN" altLang="en-US" sz="3200" dirty="0" smtClean="0">
                <a:solidFill>
                  <a:srgbClr val="7030A0"/>
                </a:solidFill>
              </a:rPr>
              <a:t>词语。</a:t>
            </a:r>
            <a:br>
              <a:rPr lang="zh-CN" altLang="en-US" sz="3200" dirty="0" smtClean="0">
                <a:solidFill>
                  <a:srgbClr val="7030A0"/>
                </a:solidFill>
              </a:rPr>
            </a:br>
            <a:r>
              <a:rPr lang="zh-CN" altLang="en-US" sz="3200" dirty="0" smtClean="0">
                <a:solidFill>
                  <a:srgbClr val="7030A0"/>
                </a:solidFill>
              </a:rPr>
              <a:t>我们</a:t>
            </a:r>
            <a:r>
              <a:rPr lang="zh-CN" altLang="en-US" sz="3200" dirty="0" smtClean="0">
                <a:solidFill>
                  <a:srgbClr val="7030A0"/>
                </a:solidFill>
              </a:rPr>
              <a:t>也来做叶子的眼睛，眨呀眨的，你有什么感受</a:t>
            </a:r>
            <a:r>
              <a:rPr lang="zh-CN" altLang="en-US" sz="3200" dirty="0" smtClean="0">
                <a:solidFill>
                  <a:srgbClr val="7030A0"/>
                </a:solidFill>
              </a:rPr>
              <a:t>？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ad5b0d16186b6589.jpg"/>
          <p:cNvPicPr>
            <a:picLocks noChangeAspect="1"/>
          </p:cNvPicPr>
          <p:nvPr/>
        </p:nvPicPr>
        <p:blipFill>
          <a:blip r:embed="rId2"/>
          <a:srcRect r="781" b="5424"/>
          <a:stretch>
            <a:fillRect/>
          </a:stretch>
        </p:blipFill>
        <p:spPr>
          <a:xfrm>
            <a:off x="0" y="642918"/>
            <a:ext cx="9144000" cy="5929354"/>
          </a:xfrm>
          <a:prstGeom prst="rect">
            <a:avLst/>
          </a:prstGeom>
        </p:spPr>
      </p:pic>
      <p:sp>
        <p:nvSpPr>
          <p:cNvPr id="5" name="同侧圆角矩形 4"/>
          <p:cNvSpPr/>
          <p:nvPr/>
        </p:nvSpPr>
        <p:spPr>
          <a:xfrm>
            <a:off x="0" y="0"/>
            <a:ext cx="2500298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有感情朗读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标题 9217"/>
          <p:cNvSpPr>
            <a:spLocks noGrp="1" noChangeArrowheads="1"/>
          </p:cNvSpPr>
          <p:nvPr>
            <p:ph type="title"/>
          </p:nvPr>
        </p:nvSpPr>
        <p:spPr>
          <a:xfrm>
            <a:off x="3214678" y="0"/>
            <a:ext cx="2895600" cy="838200"/>
          </a:xfrm>
        </p:spPr>
        <p:txBody>
          <a:bodyPr/>
          <a:lstStyle/>
          <a:p>
            <a:r>
              <a:rPr lang="zh-CN" altLang="en-US" sz="2800" b="1" dirty="0" smtClean="0">
                <a:solidFill>
                  <a:srgbClr val="FF00FF"/>
                </a:solidFill>
                <a:ea typeface="楷体_GB2312" pitchFamily="49" charset="-122"/>
              </a:rPr>
              <a:t>叶子的眼睛</a:t>
            </a:r>
            <a:r>
              <a:rPr lang="zh-CN" altLang="en-US" dirty="0" smtClean="0"/>
              <a:t> </a:t>
            </a:r>
          </a:p>
        </p:txBody>
      </p:sp>
      <p:sp>
        <p:nvSpPr>
          <p:cNvPr id="7" name="文本占位符 9218"/>
          <p:cNvSpPr txBox="1">
            <a:spLocks noChangeArrowheads="1"/>
          </p:cNvSpPr>
          <p:nvPr/>
        </p:nvSpPr>
        <p:spPr>
          <a:xfrm>
            <a:off x="142844" y="714356"/>
            <a:ext cx="4429156" cy="53340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（女生）山上的早晨，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（男生）雾气还迷迷蒙蒙，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（女生）阳光就走进森林，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（男生）脚步，很轻很轻，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（女生）不小心把树叶摇醒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，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（男生）哇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——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（女生）水灵灵，亮晶晶，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（男生）露珠儿是叶子的眼睛。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（女生）眨呀眨的，好像说：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（男生）天亮了，真高兴！</a:t>
            </a:r>
          </a:p>
        </p:txBody>
      </p:sp>
      <p:sp>
        <p:nvSpPr>
          <p:cNvPr id="8" name="文本占位符 13315"/>
          <p:cNvSpPr txBox="1">
            <a:spLocks noChangeArrowheads="1"/>
          </p:cNvSpPr>
          <p:nvPr/>
        </p:nvSpPr>
        <p:spPr>
          <a:xfrm>
            <a:off x="4714876" y="642918"/>
            <a:ext cx="4429124" cy="53340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（老师）山上的早晨，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（全班）雾气还迷迷蒙蒙，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（老师）阳光就走进森林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CC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，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（全班）脚步，很轻很轻，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（老师）不小心把树叶摇醒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CC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，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（全班）哇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——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（老师）水灵灵，亮晶晶，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（全班）露珠儿是叶子的眼睛。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（老师）眨呀眨的，好像说：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（全班）天亮了，真高兴！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162</TotalTime>
  <Words>487</Words>
  <Application>Microsoft Office PowerPoint</Application>
  <PresentationFormat>全屏显示(4:3)</PresentationFormat>
  <Paragraphs>113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跋涉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叶子的眼睛 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19</cp:revision>
  <dcterms:created xsi:type="dcterms:W3CDTF">2017-02-21T04:00:32Z</dcterms:created>
  <dcterms:modified xsi:type="dcterms:W3CDTF">2017-02-22T04:54:19Z</dcterms:modified>
</cp:coreProperties>
</file>