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13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activeX/activeX11.xml" ContentType="application/vnd.ms-office.activeX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embeddings/oleObject8.bin" ContentType="application/vnd.openxmlformats-officedocument.oleObjec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embeddings/oleObject6.bin" ContentType="application/vnd.openxmlformats-officedocument.oleObject"/>
  <Override PartName="/ppt/embeddings/oleObject4.bin" ContentType="application/vnd.openxmlformats-officedocument.oleObject"/>
  <Override PartName="/ppt/activeX/activeX9.xml" ContentType="application/vnd.ms-office.activeX+xml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7.xml" ContentType="application/vnd.ms-office.activeX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activeX/activeX12.xml" ContentType="application/vnd.ms-office.activeX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activeX/activeX10.xml" ContentType="application/vnd.ms-office.activeX+xml"/>
  <Default Extension="wav" ContentType="audio/wav"/>
  <Override PartName="/ppt/embeddings/oleObject7.bin" ContentType="application/vnd.openxmlformats-officedocument.oleObject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embeddings/oleObject5.bin" ContentType="application/vnd.openxmlformats-officedocument.oleObject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3.bin" ContentType="application/vnd.openxmlformats-officedocument.oleObject"/>
  <Override PartName="/ppt/activeX/activeX8.xml" ContentType="application/vnd.ms-office.activeX+xml"/>
  <Override PartName="/ppt/embeddings/oleObject1.bin" ContentType="application/vnd.openxmlformats-officedocument.oleObject"/>
  <Override PartName="/ppt/slides/slide8.xml" ContentType="application/vnd.openxmlformats-officedocument.presentationml.slide+xml"/>
  <Override PartName="/ppt/activeX/activeX6.xml" ContentType="application/vnd.ms-office.activeX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99" r:id="rId2"/>
    <p:sldId id="298" r:id="rId3"/>
    <p:sldId id="282" r:id="rId4"/>
    <p:sldId id="300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65" r:id="rId17"/>
    <p:sldId id="294" r:id="rId18"/>
    <p:sldId id="273" r:id="rId19"/>
    <p:sldId id="274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296" r:id="rId39"/>
    <p:sldId id="297" r:id="rId40"/>
  </p:sldIdLst>
  <p:sldSz cx="9144000" cy="6858000" type="screen4x3"/>
  <p:notesSz cx="6858000" cy="9144000"/>
  <p:embeddedFontLs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楷体" pitchFamily="49" charset="-122"/>
      <p:regular r:id="rId46"/>
    </p:embeddedFont>
    <p:embeddedFont>
      <p:font typeface="方正楷体拼音字库01" pitchFamily="65" charset="-122"/>
      <p:regular r:id="rId47"/>
    </p:embeddedFont>
    <p:embeddedFont>
      <p:font typeface="方正楷体拼音字库03" pitchFamily="65" charset="-122"/>
      <p:regular r:id="rId48"/>
    </p:embeddedFont>
    <p:embeddedFont>
      <p:font typeface="方正楷体拼音字库02" pitchFamily="65" charset="-122"/>
      <p:regular r:id="rId49"/>
    </p:embeddedFont>
    <p:embeddedFont>
      <p:font typeface="隶书" pitchFamily="49" charset="-122"/>
      <p:regular r:id="rId50"/>
    </p:embeddedFont>
    <p:embeddedFont>
      <p:font typeface="华文行楷" pitchFamily="2" charset="-122"/>
      <p:regular r:id="rId51"/>
    </p:embeddedFont>
    <p:embeddedFont>
      <p:font typeface="黑体" pitchFamily="49" charset="-122"/>
      <p:regular r:id="rId52"/>
    </p:embeddedFont>
    <p:embeddedFont>
      <p:font typeface="华文细黑" pitchFamily="2" charset="-122"/>
      <p:regular r:id="rId53"/>
    </p:embeddedFont>
    <p:embeddedFont>
      <p:font typeface="楷体_GB2312" pitchFamily="49" charset="-122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6699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98" autoAdjust="0"/>
    <p:restoredTop sz="92240" autoAdjust="0"/>
  </p:normalViewPr>
  <p:slideViewPr>
    <p:cSldViewPr>
      <p:cViewPr varScale="1">
        <p:scale>
          <a:sx n="68" d="100"/>
          <a:sy n="68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2971C-7A49-4834-A841-CF6A7B002E43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D78B-CE8B-485A-9049-9A8C5B6C0A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2.jpeg"/><Relationship Id="rId7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9978;&#35838;&#29992;&#20844;&#40481;&#40493;&#23376;.f4v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2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1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2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3.jpeg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2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2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2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image" Target="../media/image37.png"/><Relationship Id="rId4" Type="http://schemas.openxmlformats.org/officeDocument/2006/relationships/slide" Target="slide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5991862" cy="4357718"/>
          </a:xfrm>
          <a:prstGeom prst="rect">
            <a:avLst/>
          </a:prstGeom>
        </p:spPr>
      </p:pic>
      <p:pic>
        <p:nvPicPr>
          <p:cNvPr id="51202" name="Picture 2" descr="E:\课件\全部课件\小学语文课件\1一年级下册\00新一年级下册语文\2课文\5小公鸡和小鸭子\90cb86b1cb1349542c867f69574e9258d1094a33 (1)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429124" y="2071678"/>
            <a:ext cx="5238750" cy="3810000"/>
          </a:xfrm>
          <a:prstGeom prst="rect">
            <a:avLst/>
          </a:prstGeom>
          <a:noFill/>
        </p:spPr>
      </p:pic>
      <p:pic>
        <p:nvPicPr>
          <p:cNvPr id="51203" name="Picture 3" descr="E:\课件\全部课件\小学语文课件\1一年级下册\00新一年级下册语文\2课文\5小公鸡和小鸭子\timg (4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00306"/>
            <a:ext cx="9144000" cy="4357694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1357290" y="571480"/>
            <a:ext cx="6664769" cy="1107996"/>
            <a:chOff x="1142975" y="2071678"/>
            <a:chExt cx="6664769" cy="1107996"/>
          </a:xfrm>
        </p:grpSpPr>
        <p:grpSp>
          <p:nvGrpSpPr>
            <p:cNvPr id="7" name="组合 6"/>
            <p:cNvGrpSpPr/>
            <p:nvPr/>
          </p:nvGrpSpPr>
          <p:grpSpPr>
            <a:xfrm>
              <a:off x="1142975" y="2071678"/>
              <a:ext cx="928694" cy="1107996"/>
              <a:chOff x="2320274" y="1208210"/>
              <a:chExt cx="1002990" cy="120434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320274" y="1285860"/>
                <a:ext cx="1002990" cy="1009450"/>
              </a:xfrm>
              <a:prstGeom prst="ellipse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2"/>
              <p:cNvSpPr/>
              <p:nvPr/>
            </p:nvSpPr>
            <p:spPr>
              <a:xfrm>
                <a:off x="2474581" y="1208210"/>
                <a:ext cx="670338" cy="120434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en-US" altLang="zh-CN" sz="6600" b="1" cap="none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5</a:t>
                </a:r>
                <a:endParaRPr lang="zh-CN" altLang="en-US" sz="66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214546" y="2071678"/>
              <a:ext cx="5593198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小公鸡和小鸭子</a:t>
              </a:r>
              <a:endParaRPr lang="zh-CN" altLang="en-US" sz="6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0962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1986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3010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4034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5058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46082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48876" cy="1714488"/>
          </a:xfrm>
          <a:prstGeom prst="rect">
            <a:avLst/>
          </a:prstGeom>
        </p:spPr>
      </p:pic>
      <p:pic>
        <p:nvPicPr>
          <p:cNvPr id="20482" name="Picture 2" descr="http://att2.citysbs.com/hangzhou/sns01/02_2010/23/middle_1817856994b83bcc229a0c3.033263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3343252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857884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0" y="1857364"/>
          <a:ext cx="9144000" cy="474912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7516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9600" b="1" spc="5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  <a:latin typeface="方正楷体拼音字库01" pitchFamily="65" charset="-122"/>
                          <a:ea typeface="方正楷体拼音字库01" pitchFamily="65" charset="-122"/>
                        </a:rPr>
                        <a:t>块捉急直河行死信跟忽喊身</a:t>
                      </a:r>
                      <a:endParaRPr lang="zh-CN" altLang="en-US" sz="9600" b="1" cap="none" spc="50" dirty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  <a:latin typeface="方正楷体拼音字库01" pitchFamily="65" charset="-122"/>
                        <a:ea typeface="方正楷体拼音字库01" pitchFamily="65" charset="-122"/>
                      </a:endParaRPr>
                    </a:p>
                  </a:txBody>
                  <a:tcPr marL="68580" marR="68580" marT="36000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1670" y="1857364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捉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185736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块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678" y="178592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急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185736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直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3570" y="178592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河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9454" y="164305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行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392906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死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480" y="400050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信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1802" y="400050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跟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6248" y="392906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忽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0694" y="392906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喊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58016" y="3643314"/>
            <a:ext cx="1210588" cy="1650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身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抢生字宝宝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我会写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8" name="Picture 4" descr="http://s14.sinaimg.cn/mw690/001lmaJbgy6KcsvcA57d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6984" y="0"/>
            <a:ext cx="2407016" cy="1643050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187" name="组合 186"/>
          <p:cNvGrpSpPr/>
          <p:nvPr/>
        </p:nvGrpSpPr>
        <p:grpSpPr>
          <a:xfrm>
            <a:off x="357158" y="2071678"/>
            <a:ext cx="3714776" cy="4000528"/>
            <a:chOff x="428596" y="2143116"/>
            <a:chExt cx="3714776" cy="4000528"/>
          </a:xfrm>
        </p:grpSpPr>
        <p:grpSp>
          <p:nvGrpSpPr>
            <p:cNvPr id="184" name="组合 183"/>
            <p:cNvGrpSpPr/>
            <p:nvPr/>
          </p:nvGrpSpPr>
          <p:grpSpPr>
            <a:xfrm>
              <a:off x="428596" y="2143116"/>
              <a:ext cx="3714776" cy="4000528"/>
              <a:chOff x="428596" y="2143116"/>
              <a:chExt cx="3714776" cy="4000528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28596" y="2143116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4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9" name="矩形 8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1" name="直接连接符 10"/>
                    <p:cNvCxnSpPr>
                      <a:stCxn id="9" idx="0"/>
                      <a:endCxn id="9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直接连接符 12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7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9" name="矩形 18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20" name="直接连接符 19"/>
                    <p:cNvCxnSpPr>
                      <a:stCxn id="19" idx="0"/>
                      <a:endCxn id="19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" name="直接连接符 17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22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24" name="矩形 23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25" name="直接连接符 24"/>
                    <p:cNvCxnSpPr>
                      <a:stCxn id="24" idx="0"/>
                      <a:endCxn id="24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" name="直接连接符 22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27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29" name="矩形 28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0" name="直接连接符 29"/>
                    <p:cNvCxnSpPr>
                      <a:stCxn id="29" idx="0"/>
                      <a:endCxn id="29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8" name="直接连接符 27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7" name="组合 36"/>
              <p:cNvGrpSpPr/>
              <p:nvPr/>
            </p:nvGrpSpPr>
            <p:grpSpPr>
              <a:xfrm>
                <a:off x="428596" y="3143248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38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54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56" name="矩形 55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57" name="直接连接符 10"/>
                    <p:cNvCxnSpPr>
                      <a:stCxn id="56" idx="0"/>
                      <a:endCxn id="56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5" name="直接连接符 54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50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52" name="矩形 51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53" name="直接连接符 52"/>
                    <p:cNvCxnSpPr>
                      <a:stCxn id="52" idx="0"/>
                      <a:endCxn id="52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" name="直接连接符 50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46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48" name="矩形 47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49" name="直接连接符 48"/>
                    <p:cNvCxnSpPr>
                      <a:stCxn id="48" idx="0"/>
                      <a:endCxn id="48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7" name="直接连接符 46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42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44" name="矩形 43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45" name="直接连接符 44"/>
                    <p:cNvCxnSpPr>
                      <a:stCxn id="44" idx="0"/>
                      <a:endCxn id="44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3" name="直接连接符 42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组合 57"/>
              <p:cNvGrpSpPr/>
              <p:nvPr/>
            </p:nvGrpSpPr>
            <p:grpSpPr>
              <a:xfrm>
                <a:off x="428596" y="4143380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59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75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77" name="矩形 76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8" name="直接连接符 10"/>
                    <p:cNvCxnSpPr>
                      <a:stCxn id="77" idx="0"/>
                      <a:endCxn id="77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6" name="直接连接符 75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71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73" name="矩形 72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4" name="直接连接符 73"/>
                    <p:cNvCxnSpPr>
                      <a:stCxn id="73" idx="0"/>
                      <a:endCxn id="73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2" name="直接连接符 71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67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69" name="矩形 68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0" name="直接连接符 69"/>
                    <p:cNvCxnSpPr>
                      <a:stCxn id="69" idx="0"/>
                      <a:endCxn id="69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8" name="直接连接符 67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63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65" name="矩形 64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66" name="直接连接符 65"/>
                    <p:cNvCxnSpPr>
                      <a:stCxn id="65" idx="0"/>
                      <a:endCxn id="65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直接连接符 63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428596" y="5143512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80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96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98" name="矩形 97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99" name="直接连接符 10"/>
                    <p:cNvCxnSpPr>
                      <a:stCxn id="98" idx="0"/>
                      <a:endCxn id="98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连接符 96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92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94" name="矩形 93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95" name="直接连接符 94"/>
                    <p:cNvCxnSpPr>
                      <a:stCxn id="94" idx="0"/>
                      <a:endCxn id="94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3" name="直接连接符 92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2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88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90" name="矩形 89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91" name="直接连接符 90"/>
                    <p:cNvCxnSpPr>
                      <a:stCxn id="90" idx="0"/>
                      <a:endCxn id="90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9" name="直接连接符 88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84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86" name="矩形 85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87" name="直接连接符 86"/>
                    <p:cNvCxnSpPr>
                      <a:stCxn id="86" idx="0"/>
                      <a:endCxn id="86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5" name="直接连接符 84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86" name="矩形 185"/>
            <p:cNvSpPr/>
            <p:nvPr/>
          </p:nvSpPr>
          <p:spPr>
            <a:xfrm>
              <a:off x="1357290" y="2143116"/>
              <a:ext cx="85725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他</a:t>
              </a:r>
              <a:endParaRPr lang="zh-CN" alt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88" name="矩形 187"/>
          <p:cNvSpPr/>
          <p:nvPr/>
        </p:nvSpPr>
        <p:spPr>
          <a:xfrm>
            <a:off x="1285852" y="307181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说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285852" y="414338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285852" y="5072074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哥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5143504" y="2143116"/>
            <a:ext cx="3714776" cy="3015927"/>
            <a:chOff x="5143504" y="2143116"/>
            <a:chExt cx="3714776" cy="3015927"/>
          </a:xfrm>
        </p:grpSpPr>
        <p:grpSp>
          <p:nvGrpSpPr>
            <p:cNvPr id="185" name="组合 184"/>
            <p:cNvGrpSpPr/>
            <p:nvPr/>
          </p:nvGrpSpPr>
          <p:grpSpPr>
            <a:xfrm>
              <a:off x="5143504" y="2143116"/>
              <a:ext cx="3714776" cy="3000396"/>
              <a:chOff x="5072066" y="2285992"/>
              <a:chExt cx="3714776" cy="3000396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5072066" y="3286124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101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17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19" name="矩形 118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20" name="直接连接符 10"/>
                    <p:cNvCxnSpPr>
                      <a:stCxn id="119" idx="0"/>
                      <a:endCxn id="119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8" name="直接连接符 117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2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13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15" name="矩形 114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16" name="直接连接符 115"/>
                    <p:cNvCxnSpPr>
                      <a:stCxn id="115" idx="0"/>
                      <a:endCxn id="115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4" name="直接连接符 113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3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09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11" name="矩形 110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12" name="直接连接符 111"/>
                    <p:cNvCxnSpPr>
                      <a:stCxn id="111" idx="0"/>
                      <a:endCxn id="111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0" name="直接连接符 109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4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05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07" name="矩形 106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08" name="直接连接符 107"/>
                    <p:cNvCxnSpPr>
                      <a:stCxn id="107" idx="0"/>
                      <a:endCxn id="107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06" name="直接连接符 105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1" name="组合 120"/>
              <p:cNvGrpSpPr/>
              <p:nvPr/>
            </p:nvGrpSpPr>
            <p:grpSpPr>
              <a:xfrm>
                <a:off x="5072066" y="4286256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122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38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40" name="矩形 139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41" name="直接连接符 10"/>
                    <p:cNvCxnSpPr>
                      <a:stCxn id="140" idx="0"/>
                      <a:endCxn id="140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9" name="直接连接符 138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34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36" name="矩形 135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37" name="直接连接符 136"/>
                    <p:cNvCxnSpPr>
                      <a:stCxn id="136" idx="0"/>
                      <a:endCxn id="136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5" name="直接连接符 134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30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32" name="矩形 131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33" name="直接连接符 132"/>
                    <p:cNvCxnSpPr>
                      <a:stCxn id="132" idx="0"/>
                      <a:endCxn id="132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1" name="直接连接符 130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26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28" name="矩形 127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29" name="直接连接符 128"/>
                    <p:cNvCxnSpPr>
                      <a:stCxn id="128" idx="0"/>
                      <a:endCxn id="128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7" name="直接连接符 126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63" name="组合 162"/>
              <p:cNvGrpSpPr/>
              <p:nvPr/>
            </p:nvGrpSpPr>
            <p:grpSpPr>
              <a:xfrm>
                <a:off x="5072066" y="2285992"/>
                <a:ext cx="3714776" cy="1000132"/>
                <a:chOff x="1428728" y="1928802"/>
                <a:chExt cx="4572032" cy="1143008"/>
              </a:xfrm>
            </p:grpSpPr>
            <p:grpSp>
              <p:nvGrpSpPr>
                <p:cNvPr id="164" name="组合 14"/>
                <p:cNvGrpSpPr/>
                <p:nvPr/>
              </p:nvGrpSpPr>
              <p:grpSpPr>
                <a:xfrm>
                  <a:off x="1428728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80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82" name="矩形 181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83" name="直接连接符 10"/>
                    <p:cNvCxnSpPr>
                      <a:stCxn id="182" idx="0"/>
                      <a:endCxn id="182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1" name="直接连接符 180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5" name="组合 15"/>
                <p:cNvGrpSpPr/>
                <p:nvPr/>
              </p:nvGrpSpPr>
              <p:grpSpPr>
                <a:xfrm>
                  <a:off x="2571736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76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78" name="矩形 177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79" name="直接连接符 178"/>
                    <p:cNvCxnSpPr>
                      <a:stCxn id="178" idx="0"/>
                      <a:endCxn id="178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7" name="直接连接符 176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组合 20"/>
                <p:cNvGrpSpPr/>
                <p:nvPr/>
              </p:nvGrpSpPr>
              <p:grpSpPr>
                <a:xfrm>
                  <a:off x="3714744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72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74" name="矩形 173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75" name="直接连接符 174"/>
                    <p:cNvCxnSpPr>
                      <a:stCxn id="174" idx="0"/>
                      <a:endCxn id="174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3" name="直接连接符 172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7" name="组合 25"/>
                <p:cNvGrpSpPr/>
                <p:nvPr/>
              </p:nvGrpSpPr>
              <p:grpSpPr>
                <a:xfrm>
                  <a:off x="4857752" y="1928802"/>
                  <a:ext cx="1143008" cy="1143008"/>
                  <a:chOff x="1357290" y="1643050"/>
                  <a:chExt cx="1571636" cy="1572430"/>
                </a:xfrm>
              </p:grpSpPr>
              <p:grpSp>
                <p:nvGrpSpPr>
                  <p:cNvPr id="168" name="组合 13"/>
                  <p:cNvGrpSpPr/>
                  <p:nvPr/>
                </p:nvGrpSpPr>
                <p:grpSpPr>
                  <a:xfrm>
                    <a:off x="1357290" y="1643050"/>
                    <a:ext cx="1571636" cy="1572430"/>
                    <a:chOff x="1357290" y="1643050"/>
                    <a:chExt cx="1571636" cy="1572430"/>
                  </a:xfrm>
                </p:grpSpPr>
                <p:sp>
                  <p:nvSpPr>
                    <p:cNvPr id="170" name="矩形 169"/>
                    <p:cNvSpPr/>
                    <p:nvPr/>
                  </p:nvSpPr>
                  <p:spPr>
                    <a:xfrm>
                      <a:off x="1357290" y="1643050"/>
                      <a:ext cx="1571636" cy="157163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71" name="直接连接符 170"/>
                    <p:cNvCxnSpPr>
                      <a:stCxn id="170" idx="0"/>
                      <a:endCxn id="170" idx="2"/>
                    </p:cNvCxnSpPr>
                    <p:nvPr/>
                  </p:nvCxnSpPr>
                  <p:spPr>
                    <a:xfrm rot="16200000" flipH="1">
                      <a:off x="1357290" y="2428868"/>
                      <a:ext cx="1571636" cy="1588"/>
                    </a:xfrm>
                    <a:prstGeom prst="line">
                      <a:avLst/>
                    </a:prstGeom>
                    <a:ln w="25400">
                      <a:solidFill>
                        <a:srgbClr val="00B050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9" name="直接连接符 168"/>
                  <p:cNvCxnSpPr/>
                  <p:nvPr/>
                </p:nvCxnSpPr>
                <p:spPr>
                  <a:xfrm rot="108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91" name="矩形 190"/>
            <p:cNvSpPr/>
            <p:nvPr/>
          </p:nvSpPr>
          <p:spPr>
            <a:xfrm>
              <a:off x="6072198" y="2143116"/>
              <a:ext cx="857255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河也</a:t>
              </a:r>
              <a:endParaRPr lang="zh-CN" alt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6072198" y="3143248"/>
              <a:ext cx="85725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072198" y="4143380"/>
              <a:ext cx="85725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听</a:t>
              </a:r>
              <a:endParaRPr lang="zh-CN" alt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4" name="矩形 193"/>
          <p:cNvSpPr/>
          <p:nvPr/>
        </p:nvSpPr>
        <p:spPr>
          <a:xfrm>
            <a:off x="0" y="1071546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10000_10000&amp;sec=1485265793&amp;di=dd5b27975b36986345685da83a46d485&amp;src=http://img.mp.itc.cn/upload/20160519/f2f46317311e4e548deb1a5237ba39f3_th.jpg"/>
          <p:cNvPicPr>
            <a:picLocks noChangeAspect="1" noChangeArrowheads="1"/>
          </p:cNvPicPr>
          <p:nvPr/>
        </p:nvPicPr>
        <p:blipFill>
          <a:blip r:embed="rId3"/>
          <a:srcRect b="8333"/>
          <a:stretch>
            <a:fillRect/>
          </a:stretch>
        </p:blipFill>
        <p:spPr bwMode="auto">
          <a:xfrm>
            <a:off x="-75511" y="714356"/>
            <a:ext cx="9219511" cy="614364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0"/>
            <a:ext cx="86100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朗读课文</a:t>
            </a:r>
            <a:r>
              <a:rPr lang="zh-CN" altLang="en-US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，</a:t>
            </a:r>
            <a:r>
              <a:rPr lang="zh-CN" altLang="en-US" sz="3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读好小公鸡河小鸭子的对话。</a:t>
            </a:r>
            <a:endParaRPr lang="zh-CN" altLang="en-US" sz="36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12698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  </a:t>
            </a:r>
            <a:endParaRPr lang="zh-CN" altLang="en-US" sz="24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9144000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方正楷体拼音字库01" pitchFamily="65" charset="-122"/>
                <a:ea typeface="方正楷体拼音字库01" pitchFamily="65" charset="-122"/>
              </a:rPr>
              <a:t>5.</a:t>
            </a:r>
            <a:r>
              <a:rPr lang="zh-CN" altLang="en-US" sz="2400" b="1" dirty="0" smtClean="0">
                <a:latin typeface="方正楷体拼音字库01" pitchFamily="65" charset="-122"/>
                <a:ea typeface="方正楷体拼音字库01" pitchFamily="65" charset="-122"/>
              </a:rPr>
              <a:t>小公鸡和小鸭子</a:t>
            </a:r>
            <a:endParaRPr lang="en-US" altLang="zh-CN" sz="2400" b="1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方正楷体拼音字库01" pitchFamily="65" charset="-122"/>
                <a:ea typeface="方正楷体拼音字库01" pitchFamily="65" charset="-122"/>
              </a:rPr>
              <a:t>    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小公鸡和小鸭子一块出去玩。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    他们走进草丛里。小公鸡找到许多虫子，吃</a:t>
            </a:r>
            <a:r>
              <a:rPr lang="zh-CN" altLang="en-US" sz="2500" b="1" dirty="0" smtClean="0">
                <a:latin typeface="方正楷体拼音字库03" pitchFamily="65" charset="-122"/>
                <a:ea typeface="方正楷体拼音字库03" pitchFamily="65" charset="-122"/>
              </a:rPr>
              <a:t>得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很欢。小鸭子捉不到虫子，急</a:t>
            </a:r>
            <a:r>
              <a:rPr lang="zh-CN" altLang="en-US" sz="2500" b="1" dirty="0" smtClean="0">
                <a:latin typeface="方正楷体拼音字库03" pitchFamily="65" charset="-122"/>
                <a:ea typeface="方正楷体拼音字库03" pitchFamily="65" charset="-122"/>
              </a:rPr>
              <a:t>得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直哭。小公鸡看见</a:t>
            </a:r>
            <a:r>
              <a:rPr lang="zh-CN" altLang="en-US" sz="2500" b="1" dirty="0" smtClean="0">
                <a:latin typeface="方正楷体拼音字库02" pitchFamily="65" charset="-122"/>
                <a:ea typeface="方正楷体拼音字库02" pitchFamily="65" charset="-122"/>
              </a:rPr>
              <a:t>了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，捉到虫子就给小鸭子吃。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    他们走到小河边。小鸭子说：“公鸡弟弟，我到河里捉鱼给你吃。”小公鸡说：“我也去。”小鸭子说：“不行，不行，你不会游泳，会淹死</a:t>
            </a:r>
            <a:r>
              <a:rPr lang="zh-CN" altLang="en-US" sz="2500" b="1" dirty="0" smtClean="0">
                <a:latin typeface="方正楷体拼音字库03" pitchFamily="65" charset="-122"/>
                <a:ea typeface="方正楷体拼音字库03" pitchFamily="65" charset="-122"/>
              </a:rPr>
              <a:t>的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！”小公鸡不信，偷偷地跟在小燕子后面，也下</a:t>
            </a:r>
            <a:r>
              <a:rPr lang="zh-CN" altLang="en-US" sz="2500" b="1" dirty="0" smtClean="0">
                <a:latin typeface="方正楷体拼音字库02" pitchFamily="65" charset="-122"/>
                <a:ea typeface="方正楷体拼音字库02" pitchFamily="65" charset="-122"/>
              </a:rPr>
              <a:t>了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水。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    小鸭子正在水里捉鱼，忽然，听见小公鸡喊救命。他飞快地游到小公鸡身边，让小公鸡坐到自己</a:t>
            </a:r>
            <a:r>
              <a:rPr lang="zh-CN" altLang="en-US" sz="2500" b="1" dirty="0" smtClean="0">
                <a:latin typeface="方正楷体拼音字库03" pitchFamily="65" charset="-122"/>
                <a:ea typeface="方正楷体拼音字库03" pitchFamily="65" charset="-122"/>
              </a:rPr>
              <a:t>的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背上。小公鸡上</a:t>
            </a:r>
            <a:r>
              <a:rPr lang="zh-CN" altLang="en-US" sz="2500" b="1" dirty="0" smtClean="0">
                <a:latin typeface="方正楷体拼音字库02" pitchFamily="65" charset="-122"/>
                <a:ea typeface="方正楷体拼音字库02" pitchFamily="65" charset="-122"/>
              </a:rPr>
              <a:t>了</a:t>
            </a:r>
            <a:r>
              <a:rPr lang="zh-CN" altLang="en-US" sz="2500" b="1" dirty="0" smtClean="0">
                <a:latin typeface="方正楷体拼音字库01" pitchFamily="65" charset="-122"/>
                <a:ea typeface="方正楷体拼音字库01" pitchFamily="65" charset="-122"/>
              </a:rPr>
              <a:t>岸，笑着对小鸭子说：“鸭子哥哥，谢谢你。”</a:t>
            </a:r>
            <a:endParaRPr lang="zh-CN" altLang="en-US" sz="2500" b="1" dirty="0">
              <a:latin typeface="方正楷体拼音字库01" pitchFamily="65" charset="-122"/>
              <a:ea typeface="方正楷体拼音字库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2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2888"/>
            <a:ext cx="9144000" cy="7389813"/>
          </a:xfrm>
          <a:prstGeom prst="rect">
            <a:avLst/>
          </a:prstGeom>
          <a:noFill/>
        </p:spPr>
      </p:pic>
      <p:pic>
        <p:nvPicPr>
          <p:cNvPr id="4099" name="Picture 3" descr="Shuijing3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076700"/>
            <a:ext cx="647700" cy="647700"/>
          </a:xfrm>
          <a:prstGeom prst="rect">
            <a:avLst/>
          </a:prstGeom>
          <a:noFill/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 rot="5400000">
            <a:off x="-324643" y="4077493"/>
            <a:ext cx="4032250" cy="10080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隶书"/>
                <a:ea typeface="隶书"/>
              </a:rPr>
              <a:t>小公鸡和小鸭子</a:t>
            </a:r>
          </a:p>
        </p:txBody>
      </p:sp>
      <p:pic>
        <p:nvPicPr>
          <p:cNvPr id="4101" name="Picture 5" descr="Shuijing3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797425"/>
            <a:ext cx="647700" cy="647700"/>
          </a:xfrm>
          <a:prstGeom prst="rect">
            <a:avLst/>
          </a:prstGeom>
          <a:noFill/>
        </p:spPr>
      </p:pic>
      <p:pic>
        <p:nvPicPr>
          <p:cNvPr id="4102" name="Picture 6" descr="Shuijing3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5084763"/>
            <a:ext cx="647700" cy="647700"/>
          </a:xfrm>
          <a:prstGeom prst="rect">
            <a:avLst/>
          </a:prstGeom>
          <a:noFill/>
        </p:spPr>
      </p:pic>
      <p:pic>
        <p:nvPicPr>
          <p:cNvPr id="4103" name="Picture 7" descr="Shuijing3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149725"/>
            <a:ext cx="647700" cy="647700"/>
          </a:xfrm>
          <a:prstGeom prst="rect">
            <a:avLst/>
          </a:prstGeom>
          <a:noFill/>
        </p:spPr>
      </p:pic>
      <p:pic>
        <p:nvPicPr>
          <p:cNvPr id="4104" name="Picture 8" descr="Shuijing3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5589588"/>
            <a:ext cx="647700" cy="647700"/>
          </a:xfrm>
          <a:prstGeom prst="rect">
            <a:avLst/>
          </a:prstGeom>
          <a:noFill/>
        </p:spPr>
      </p:pic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4211638" y="2420938"/>
            <a:ext cx="18161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宋体"/>
                <a:ea typeface="宋体"/>
              </a:rPr>
              <a:t>请单击进行教学</a:t>
            </a:r>
          </a:p>
        </p:txBody>
      </p:sp>
      <p:sp>
        <p:nvSpPr>
          <p:cNvPr id="4106" name="Text Box 1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284663" y="40767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</a:rPr>
              <a:t>情景</a:t>
            </a:r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  <a:hlinkClick r:id="rId4" action="ppaction://hlinksldjump"/>
              </a:rPr>
              <a:t>导入</a:t>
            </a:r>
            <a:endParaRPr lang="zh-CN" altLang="en-US" sz="2800">
              <a:solidFill>
                <a:schemeClr val="hlink"/>
              </a:solidFill>
              <a:ea typeface="华文行楷" pitchFamily="2" charset="-122"/>
            </a:endParaRPr>
          </a:p>
        </p:txBody>
      </p:sp>
      <p:sp>
        <p:nvSpPr>
          <p:cNvPr id="4107" name="Text 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356100" y="4868863"/>
            <a:ext cx="1677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  <a:hlinkClick r:id="rId5" action="ppaction://hlinksldjump"/>
              </a:rPr>
              <a:t>激情新授</a:t>
            </a:r>
            <a:endParaRPr lang="zh-CN" altLang="en-US" sz="2800">
              <a:solidFill>
                <a:schemeClr val="hlink"/>
              </a:solidFill>
              <a:ea typeface="华文行楷" pitchFamily="2" charset="-122"/>
            </a:endParaRPr>
          </a:p>
        </p:txBody>
      </p:sp>
      <p:sp>
        <p:nvSpPr>
          <p:cNvPr id="4108" name="Text Box 1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356100" y="5661025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  <a:hlinkClick r:id="rId6" action="ppaction://hlinksldjump"/>
              </a:rPr>
              <a:t>课堂练习</a:t>
            </a:r>
            <a:endParaRPr lang="zh-CN" altLang="en-US" sz="2800">
              <a:solidFill>
                <a:schemeClr val="hlink"/>
              </a:solidFill>
              <a:ea typeface="华文行楷" pitchFamily="2" charset="-122"/>
            </a:endParaRPr>
          </a:p>
        </p:txBody>
      </p:sp>
      <p:sp>
        <p:nvSpPr>
          <p:cNvPr id="4109" name="Text Box 1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804025" y="422116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  <a:hlinkClick r:id="rId7" action="ppaction://hlinksldjump"/>
              </a:rPr>
              <a:t>作业布置</a:t>
            </a:r>
            <a:endParaRPr lang="zh-CN" altLang="en-US" sz="2800">
              <a:solidFill>
                <a:schemeClr val="hlink"/>
              </a:solidFill>
              <a:ea typeface="华文行楷" pitchFamily="2" charset="-122"/>
            </a:endParaRPr>
          </a:p>
        </p:txBody>
      </p:sp>
      <p:sp>
        <p:nvSpPr>
          <p:cNvPr id="4110" name="Text Box 1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877050" y="515778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ea typeface="华文行楷" pitchFamily="2" charset="-122"/>
                <a:hlinkClick r:id="rId8" action="ppaction://hlinksldjump"/>
              </a:rPr>
              <a:t>退出</a:t>
            </a:r>
            <a:endParaRPr lang="zh-CN" altLang="en-US" sz="2800">
              <a:solidFill>
                <a:schemeClr val="hlink"/>
              </a:solidFill>
              <a:ea typeface="华文行楷" pitchFamily="2" charset="-122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09575" y="2590800"/>
            <a:ext cx="45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33400" y="0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ea typeface="黑体" pitchFamily="2" charset="-122"/>
              </a:rPr>
              <a:t>全日制聋校实验教材语文第七册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3513273255655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</p:spPr>
      </p:pic>
      <p:sp>
        <p:nvSpPr>
          <p:cNvPr id="28675" name="Text Box 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066800" y="228600"/>
            <a:ext cx="6769100" cy="70167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ea typeface="隶书" pitchFamily="49" charset="-122"/>
              </a:rPr>
              <a:t>说说小公鸡和小鸭子的样子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14400" y="2209800"/>
            <a:ext cx="589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小公鸡：嘴是尖尖的，脚是分叉的。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990600" y="3762375"/>
            <a:ext cx="6256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小鸭子：嘴是扁扁的，脚像扇子似的。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7315200" y="5994400"/>
            <a:ext cx="1387475" cy="863600"/>
            <a:chOff x="3742" y="3566"/>
            <a:chExt cx="874" cy="544"/>
          </a:xfrm>
        </p:grpSpPr>
        <p:pic>
          <p:nvPicPr>
            <p:cNvPr id="28679" name="Picture 7" descr="03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2" y="3566"/>
              <a:ext cx="839" cy="544"/>
            </a:xfrm>
            <a:prstGeom prst="rect">
              <a:avLst/>
            </a:prstGeom>
            <a:noFill/>
          </p:spPr>
        </p:pic>
        <p:sp>
          <p:nvSpPr>
            <p:cNvPr id="28680" name="Text Box 8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878" y="3657"/>
              <a:ext cx="7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/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11188" y="765175"/>
            <a:ext cx="80645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800" b="1"/>
              <a:t>小公鸡和小鸭子一块儿出去玩。它们走进草堆里。小公鸡的嘴尖尖的，找到许多虫子，吃得很欢。小鸭子的嘴扁扁的，捉不到虫子，急得直叫唤。小公鸡看见了，找到虫子就给小鸭子吃。</a:t>
            </a:r>
          </a:p>
          <a:p>
            <a:r>
              <a:rPr lang="zh-CN" altLang="en-US" sz="2800" b="1"/>
              <a:t>       它们走到小河边。小鸭子说：“公鸡弟弟，我到河里捉鱼给你吃。”小公鸡说：“我也去。”小鸭子说：“不行，不行，你下水会淹死的！”小公鸡不信，偷偷地跟在小鸭子后面也下了水。</a:t>
            </a:r>
          </a:p>
          <a:p>
            <a:r>
              <a:rPr lang="zh-CN" altLang="en-US" sz="2800" b="1"/>
              <a:t>       小鸭子正在水里捉鱼，忽然听见小公鸡喊救命。它飞快地游到小公鸡身边，让小公鸡爬到自己的背上，往岸边游去。小鸭子把小公鸡送上了岸。小公鸡笑着对小鸭子说：“鸭子哥哥，谢谢你。都怪我不听你的话。”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5651500" y="6237288"/>
            <a:ext cx="29718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95963" y="6308725"/>
            <a:ext cx="2971800" cy="304800"/>
            <a:chOff x="3744" y="4089"/>
            <a:chExt cx="1872" cy="192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3744" y="4233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Line 6"/>
            <p:cNvSpPr>
              <a:spLocks noChangeShapeType="1"/>
            </p:cNvSpPr>
            <p:nvPr/>
          </p:nvSpPr>
          <p:spPr bwMode="auto">
            <a:xfrm>
              <a:off x="3744" y="4137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>
              <a:off x="3978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>
              <a:off x="4242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>
              <a:off x="486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Oval 10"/>
            <p:cNvSpPr>
              <a:spLocks noChangeArrowheads="1"/>
            </p:cNvSpPr>
            <p:nvPr/>
          </p:nvSpPr>
          <p:spPr bwMode="auto">
            <a:xfrm>
              <a:off x="513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23850" y="-198438"/>
            <a:ext cx="9156700" cy="7056438"/>
            <a:chOff x="0" y="-125"/>
            <a:chExt cx="5768" cy="4445"/>
          </a:xfrm>
        </p:grpSpPr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0" y="4031"/>
              <a:ext cx="4369" cy="31"/>
              <a:chOff x="0" y="4031"/>
              <a:chExt cx="4369" cy="31"/>
            </a:xfrm>
          </p:grpSpPr>
          <p:sp>
            <p:nvSpPr>
              <p:cNvPr id="6157" name="Line 13"/>
              <p:cNvSpPr>
                <a:spLocks noChangeShapeType="1"/>
              </p:cNvSpPr>
              <p:nvPr/>
            </p:nvSpPr>
            <p:spPr bwMode="auto">
              <a:xfrm>
                <a:off x="0" y="4031"/>
                <a:ext cx="4179" cy="0"/>
              </a:xfrm>
              <a:prstGeom prst="line">
                <a:avLst/>
              </a:prstGeom>
              <a:noFill/>
              <a:ln w="12700">
                <a:solidFill>
                  <a:srgbClr val="00CC9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Line 14"/>
              <p:cNvSpPr>
                <a:spLocks noChangeShapeType="1"/>
              </p:cNvSpPr>
              <p:nvPr/>
            </p:nvSpPr>
            <p:spPr bwMode="auto">
              <a:xfrm>
                <a:off x="190" y="4062"/>
                <a:ext cx="4179" cy="0"/>
              </a:xfrm>
              <a:prstGeom prst="line">
                <a:avLst/>
              </a:prstGeom>
              <a:noFill/>
              <a:ln w="12700">
                <a:solidFill>
                  <a:srgbClr val="00CC9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4232" y="-125"/>
              <a:ext cx="1184" cy="487"/>
              <a:chOff x="4232" y="-125"/>
              <a:chExt cx="1184" cy="487"/>
            </a:xfrm>
          </p:grpSpPr>
          <p:sp>
            <p:nvSpPr>
              <p:cNvPr id="6160" name="AutoShape 16"/>
              <p:cNvSpPr>
                <a:spLocks noChangeArrowheads="1"/>
              </p:cNvSpPr>
              <p:nvPr/>
            </p:nvSpPr>
            <p:spPr bwMode="auto">
              <a:xfrm>
                <a:off x="4232" y="84"/>
                <a:ext cx="1184" cy="278"/>
              </a:xfrm>
              <a:prstGeom prst="roundRect">
                <a:avLst>
                  <a:gd name="adj" fmla="val 34412"/>
                </a:avLst>
              </a:prstGeom>
              <a:solidFill>
                <a:srgbClr val="FFCC66"/>
              </a:solidFill>
              <a:ln w="25400">
                <a:solidFill>
                  <a:srgbClr val="0099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17"/>
              <p:cNvGrpSpPr>
                <a:grpSpLocks/>
              </p:cNvGrpSpPr>
              <p:nvPr/>
            </p:nvGrpSpPr>
            <p:grpSpPr bwMode="auto">
              <a:xfrm>
                <a:off x="4550" y="-125"/>
                <a:ext cx="50" cy="277"/>
                <a:chOff x="4550" y="-125"/>
                <a:chExt cx="50" cy="277"/>
              </a:xfrm>
            </p:grpSpPr>
            <p:sp>
              <p:nvSpPr>
                <p:cNvPr id="6162" name="Oval 18"/>
                <p:cNvSpPr>
                  <a:spLocks noChangeArrowheads="1"/>
                </p:cNvSpPr>
                <p:nvPr/>
              </p:nvSpPr>
              <p:spPr bwMode="auto">
                <a:xfrm>
                  <a:off x="4550" y="102"/>
                  <a:ext cx="50" cy="50"/>
                </a:xfrm>
                <a:prstGeom prst="ellipse">
                  <a:avLst/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63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4575" y="-125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rgbClr val="0099FF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20"/>
              <p:cNvGrpSpPr>
                <a:grpSpLocks/>
              </p:cNvGrpSpPr>
              <p:nvPr/>
            </p:nvGrpSpPr>
            <p:grpSpPr bwMode="auto">
              <a:xfrm>
                <a:off x="5066" y="-125"/>
                <a:ext cx="50" cy="277"/>
                <a:chOff x="5066" y="-125"/>
                <a:chExt cx="50" cy="277"/>
              </a:xfrm>
            </p:grpSpPr>
            <p:sp>
              <p:nvSpPr>
                <p:cNvPr id="6165" name="Oval 21"/>
                <p:cNvSpPr>
                  <a:spLocks noChangeArrowheads="1"/>
                </p:cNvSpPr>
                <p:nvPr/>
              </p:nvSpPr>
              <p:spPr bwMode="auto">
                <a:xfrm>
                  <a:off x="5066" y="102"/>
                  <a:ext cx="50" cy="50"/>
                </a:xfrm>
                <a:prstGeom prst="ellipse">
                  <a:avLst/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5091" y="-125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rgbClr val="0099FF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167" name="Picture 2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28"/>
              <a:ext cx="576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68" name="Freeform 24"/>
            <p:cNvSpPr>
              <a:spLocks/>
            </p:cNvSpPr>
            <p:nvPr/>
          </p:nvSpPr>
          <p:spPr bwMode="auto">
            <a:xfrm>
              <a:off x="4513" y="1780"/>
              <a:ext cx="522" cy="2540"/>
            </a:xfrm>
            <a:custGeom>
              <a:avLst/>
              <a:gdLst/>
              <a:ahLst/>
              <a:cxnLst>
                <a:cxn ang="0">
                  <a:pos x="522" y="0"/>
                </a:cxn>
                <a:cxn ang="0">
                  <a:pos x="68" y="318"/>
                </a:cxn>
                <a:cxn ang="0">
                  <a:pos x="114" y="1134"/>
                </a:cxn>
                <a:cxn ang="0">
                  <a:pos x="23" y="1905"/>
                </a:cxn>
                <a:cxn ang="0">
                  <a:pos x="114" y="2540"/>
                </a:cxn>
              </a:cxnLst>
              <a:rect l="0" t="0" r="r" b="b"/>
              <a:pathLst>
                <a:path w="522" h="2540">
                  <a:moveTo>
                    <a:pt x="522" y="0"/>
                  </a:moveTo>
                  <a:cubicBezTo>
                    <a:pt x="329" y="64"/>
                    <a:pt x="136" y="129"/>
                    <a:pt x="68" y="318"/>
                  </a:cubicBezTo>
                  <a:cubicBezTo>
                    <a:pt x="0" y="507"/>
                    <a:pt x="121" y="870"/>
                    <a:pt x="114" y="1134"/>
                  </a:cubicBezTo>
                  <a:cubicBezTo>
                    <a:pt x="107" y="1398"/>
                    <a:pt x="23" y="1671"/>
                    <a:pt x="23" y="1905"/>
                  </a:cubicBezTo>
                  <a:cubicBezTo>
                    <a:pt x="23" y="2139"/>
                    <a:pt x="99" y="2434"/>
                    <a:pt x="114" y="2540"/>
                  </a:cubicBezTo>
                </a:path>
              </a:pathLst>
            </a:cu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6169" name="Object 25"/>
          <p:cNvGraphicFramePr>
            <a:graphicFrameLocks noChangeAspect="1"/>
          </p:cNvGraphicFramePr>
          <p:nvPr/>
        </p:nvGraphicFramePr>
        <p:xfrm>
          <a:off x="8382000" y="2057400"/>
          <a:ext cx="1079500" cy="1017588"/>
        </p:xfrm>
        <a:graphic>
          <a:graphicData uri="http://schemas.openxmlformats.org/presentationml/2006/ole">
            <p:oleObj spid="_x0000_s70658" name="Image" r:id="rId4" imgW="4892340" imgH="4612778" progId="Photoshop.Image.6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《小公鸡和小鸭子》图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382000" cy="612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1219200"/>
            <a:ext cx="80645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800" b="1"/>
              <a:t>小公鸡和小鸭子一块儿出去玩。它们走进草堆</a:t>
            </a:r>
          </a:p>
          <a:p>
            <a:endParaRPr lang="zh-CN" altLang="en-US" sz="2800" b="1"/>
          </a:p>
          <a:p>
            <a:r>
              <a:rPr lang="zh-CN" altLang="en-US" sz="2800" b="1"/>
              <a:t>里。小公鸡的嘴尖尖的，找到许多虫子，</a:t>
            </a:r>
            <a:r>
              <a:rPr lang="zh-CN" altLang="en-US" sz="2800" b="1">
                <a:solidFill>
                  <a:srgbClr val="FF0066"/>
                </a:solidFill>
              </a:rPr>
              <a:t>吃得很欢</a:t>
            </a:r>
            <a:r>
              <a:rPr lang="zh-CN" altLang="en-US" sz="2800" b="1"/>
              <a:t>。</a:t>
            </a:r>
          </a:p>
          <a:p>
            <a:endParaRPr lang="zh-CN" altLang="en-US" sz="2800" b="1"/>
          </a:p>
          <a:p>
            <a:r>
              <a:rPr lang="zh-CN" altLang="en-US" sz="2800" b="1"/>
              <a:t>小鸭子的嘴扁扁的，捉不到虫子，</a:t>
            </a:r>
            <a:r>
              <a:rPr lang="zh-CN" altLang="en-US" sz="2800" b="1">
                <a:solidFill>
                  <a:srgbClr val="0000FF"/>
                </a:solidFill>
              </a:rPr>
              <a:t>急得直叫唤</a:t>
            </a:r>
            <a:r>
              <a:rPr lang="zh-CN" altLang="en-US" sz="2800" b="1"/>
              <a:t>。小</a:t>
            </a:r>
          </a:p>
          <a:p>
            <a:endParaRPr lang="zh-CN" altLang="en-US" sz="2800" b="1"/>
          </a:p>
          <a:p>
            <a:r>
              <a:rPr lang="zh-CN" altLang="en-US" sz="2800" b="1"/>
              <a:t>公鸡看见了，</a:t>
            </a:r>
            <a:r>
              <a:rPr lang="zh-CN" altLang="en-US" sz="2800" b="1">
                <a:solidFill>
                  <a:srgbClr val="FF0000"/>
                </a:solidFill>
              </a:rPr>
              <a:t>找到虫子就给小鸭子吃</a:t>
            </a:r>
            <a:r>
              <a:rPr lang="zh-CN" altLang="en-US" sz="2800" b="1"/>
              <a:t>。</a:t>
            </a:r>
          </a:p>
          <a:p>
            <a:r>
              <a:rPr lang="zh-CN" altLang="en-US" sz="2800" b="1"/>
              <a:t>       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5651500" y="6237288"/>
            <a:ext cx="29718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95963" y="6308725"/>
            <a:ext cx="2971800" cy="304800"/>
            <a:chOff x="3744" y="4089"/>
            <a:chExt cx="1872" cy="192"/>
          </a:xfrm>
        </p:grpSpPr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>
              <a:off x="3744" y="4233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>
              <a:off x="3744" y="4137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Oval 7"/>
            <p:cNvSpPr>
              <a:spLocks noChangeArrowheads="1"/>
            </p:cNvSpPr>
            <p:nvPr/>
          </p:nvSpPr>
          <p:spPr bwMode="auto">
            <a:xfrm>
              <a:off x="3978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8" name="Oval 8"/>
            <p:cNvSpPr>
              <a:spLocks noChangeArrowheads="1"/>
            </p:cNvSpPr>
            <p:nvPr/>
          </p:nvSpPr>
          <p:spPr bwMode="auto">
            <a:xfrm>
              <a:off x="4242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9" name="Oval 9"/>
            <p:cNvSpPr>
              <a:spLocks noChangeArrowheads="1"/>
            </p:cNvSpPr>
            <p:nvPr/>
          </p:nvSpPr>
          <p:spPr bwMode="auto">
            <a:xfrm>
              <a:off x="486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0" name="Oval 10"/>
            <p:cNvSpPr>
              <a:spLocks noChangeArrowheads="1"/>
            </p:cNvSpPr>
            <p:nvPr/>
          </p:nvSpPr>
          <p:spPr bwMode="auto">
            <a:xfrm>
              <a:off x="513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23850" y="-198438"/>
            <a:ext cx="9156700" cy="7056438"/>
            <a:chOff x="0" y="-125"/>
            <a:chExt cx="5768" cy="4445"/>
          </a:xfrm>
        </p:grpSpPr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0" y="4031"/>
              <a:ext cx="4369" cy="31"/>
              <a:chOff x="0" y="4031"/>
              <a:chExt cx="4369" cy="31"/>
            </a:xfrm>
          </p:grpSpPr>
          <p:sp>
            <p:nvSpPr>
              <p:cNvPr id="15373" name="Line 13"/>
              <p:cNvSpPr>
                <a:spLocks noChangeShapeType="1"/>
              </p:cNvSpPr>
              <p:nvPr/>
            </p:nvSpPr>
            <p:spPr bwMode="auto">
              <a:xfrm>
                <a:off x="0" y="4031"/>
                <a:ext cx="4179" cy="0"/>
              </a:xfrm>
              <a:prstGeom prst="line">
                <a:avLst/>
              </a:prstGeom>
              <a:noFill/>
              <a:ln w="12700">
                <a:solidFill>
                  <a:srgbClr val="00CC9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Line 14"/>
              <p:cNvSpPr>
                <a:spLocks noChangeShapeType="1"/>
              </p:cNvSpPr>
              <p:nvPr/>
            </p:nvSpPr>
            <p:spPr bwMode="auto">
              <a:xfrm>
                <a:off x="190" y="4062"/>
                <a:ext cx="4179" cy="0"/>
              </a:xfrm>
              <a:prstGeom prst="line">
                <a:avLst/>
              </a:prstGeom>
              <a:noFill/>
              <a:ln w="12700">
                <a:solidFill>
                  <a:srgbClr val="00CC9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4232" y="-125"/>
              <a:ext cx="1184" cy="487"/>
              <a:chOff x="4232" y="-125"/>
              <a:chExt cx="1184" cy="487"/>
            </a:xfrm>
          </p:grpSpPr>
          <p:sp>
            <p:nvSpPr>
              <p:cNvPr id="15376" name="AutoShape 16"/>
              <p:cNvSpPr>
                <a:spLocks noChangeArrowheads="1"/>
              </p:cNvSpPr>
              <p:nvPr/>
            </p:nvSpPr>
            <p:spPr bwMode="auto">
              <a:xfrm>
                <a:off x="4232" y="84"/>
                <a:ext cx="1184" cy="278"/>
              </a:xfrm>
              <a:prstGeom prst="roundRect">
                <a:avLst>
                  <a:gd name="adj" fmla="val 34412"/>
                </a:avLst>
              </a:prstGeom>
              <a:solidFill>
                <a:srgbClr val="FFCC66"/>
              </a:solidFill>
              <a:ln w="25400">
                <a:solidFill>
                  <a:srgbClr val="0099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17"/>
              <p:cNvGrpSpPr>
                <a:grpSpLocks/>
              </p:cNvGrpSpPr>
              <p:nvPr/>
            </p:nvGrpSpPr>
            <p:grpSpPr bwMode="auto">
              <a:xfrm>
                <a:off x="4550" y="-125"/>
                <a:ext cx="50" cy="277"/>
                <a:chOff x="4550" y="-125"/>
                <a:chExt cx="50" cy="277"/>
              </a:xfrm>
            </p:grpSpPr>
            <p:sp>
              <p:nvSpPr>
                <p:cNvPr id="15378" name="Oval 18"/>
                <p:cNvSpPr>
                  <a:spLocks noChangeArrowheads="1"/>
                </p:cNvSpPr>
                <p:nvPr/>
              </p:nvSpPr>
              <p:spPr bwMode="auto">
                <a:xfrm>
                  <a:off x="4550" y="102"/>
                  <a:ext cx="50" cy="50"/>
                </a:xfrm>
                <a:prstGeom prst="ellipse">
                  <a:avLst/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79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4575" y="-125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rgbClr val="0099FF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20"/>
              <p:cNvGrpSpPr>
                <a:grpSpLocks/>
              </p:cNvGrpSpPr>
              <p:nvPr/>
            </p:nvGrpSpPr>
            <p:grpSpPr bwMode="auto">
              <a:xfrm>
                <a:off x="5066" y="-125"/>
                <a:ext cx="50" cy="277"/>
                <a:chOff x="5066" y="-125"/>
                <a:chExt cx="50" cy="277"/>
              </a:xfrm>
            </p:grpSpPr>
            <p:sp>
              <p:nvSpPr>
                <p:cNvPr id="15381" name="Oval 21"/>
                <p:cNvSpPr>
                  <a:spLocks noChangeArrowheads="1"/>
                </p:cNvSpPr>
                <p:nvPr/>
              </p:nvSpPr>
              <p:spPr bwMode="auto">
                <a:xfrm>
                  <a:off x="5066" y="102"/>
                  <a:ext cx="50" cy="50"/>
                </a:xfrm>
                <a:prstGeom prst="ellipse">
                  <a:avLst/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2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5091" y="-125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rgbClr val="0099FF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5383" name="Picture 2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28"/>
              <a:ext cx="576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384" name="Freeform 24"/>
            <p:cNvSpPr>
              <a:spLocks/>
            </p:cNvSpPr>
            <p:nvPr/>
          </p:nvSpPr>
          <p:spPr bwMode="auto">
            <a:xfrm>
              <a:off x="4513" y="1780"/>
              <a:ext cx="522" cy="2540"/>
            </a:xfrm>
            <a:custGeom>
              <a:avLst/>
              <a:gdLst/>
              <a:ahLst/>
              <a:cxnLst>
                <a:cxn ang="0">
                  <a:pos x="522" y="0"/>
                </a:cxn>
                <a:cxn ang="0">
                  <a:pos x="68" y="318"/>
                </a:cxn>
                <a:cxn ang="0">
                  <a:pos x="114" y="1134"/>
                </a:cxn>
                <a:cxn ang="0">
                  <a:pos x="23" y="1905"/>
                </a:cxn>
                <a:cxn ang="0">
                  <a:pos x="114" y="2540"/>
                </a:cxn>
              </a:cxnLst>
              <a:rect l="0" t="0" r="r" b="b"/>
              <a:pathLst>
                <a:path w="522" h="2540">
                  <a:moveTo>
                    <a:pt x="522" y="0"/>
                  </a:moveTo>
                  <a:cubicBezTo>
                    <a:pt x="329" y="64"/>
                    <a:pt x="136" y="129"/>
                    <a:pt x="68" y="318"/>
                  </a:cubicBezTo>
                  <a:cubicBezTo>
                    <a:pt x="0" y="507"/>
                    <a:pt x="121" y="870"/>
                    <a:pt x="114" y="1134"/>
                  </a:cubicBezTo>
                  <a:cubicBezTo>
                    <a:pt x="107" y="1398"/>
                    <a:pt x="23" y="1671"/>
                    <a:pt x="23" y="1905"/>
                  </a:cubicBezTo>
                  <a:cubicBezTo>
                    <a:pt x="23" y="2139"/>
                    <a:pt x="99" y="2434"/>
                    <a:pt x="114" y="2540"/>
                  </a:cubicBezTo>
                </a:path>
              </a:pathLst>
            </a:cu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8382000" y="2057400"/>
          <a:ext cx="1079500" cy="1017588"/>
        </p:xfrm>
        <a:graphic>
          <a:graphicData uri="http://schemas.openxmlformats.org/presentationml/2006/ole">
            <p:oleObj spid="_x0000_s71682" name="Image" r:id="rId4" imgW="4892340" imgH="4612778" progId="Photoshop.Image.6">
              <p:embed/>
            </p:oleObj>
          </a:graphicData>
        </a:graphic>
      </p:graphicFrame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7086600" y="2286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7086600" y="2286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第一自然段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33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</p:spPr>
      </p:pic>
      <p:pic>
        <p:nvPicPr>
          <p:cNvPr id="7171" name="Picture 3" descr="2006072620051356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692150"/>
            <a:ext cx="1512887" cy="1368425"/>
          </a:xfrm>
          <a:prstGeom prst="rect">
            <a:avLst/>
          </a:prstGeom>
          <a:noFill/>
        </p:spPr>
      </p:pic>
      <p:pic>
        <p:nvPicPr>
          <p:cNvPr id="7172" name="Picture 4" descr="2006072620051356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692150"/>
            <a:ext cx="1512887" cy="1368425"/>
          </a:xfrm>
          <a:prstGeom prst="rect">
            <a:avLst/>
          </a:prstGeom>
          <a:noFill/>
        </p:spPr>
      </p:pic>
      <p:pic>
        <p:nvPicPr>
          <p:cNvPr id="7173" name="Picture 5" descr="2006072620051356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20713"/>
            <a:ext cx="1441450" cy="1439862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3850" y="1052513"/>
            <a:ext cx="1511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华文细黑" pitchFamily="2" charset="-122"/>
              </a:rPr>
              <a:t>第一节</a:t>
            </a:r>
          </a:p>
        </p:txBody>
      </p:sp>
      <p:pic>
        <p:nvPicPr>
          <p:cNvPr id="7177" name="Picture 9" descr="《小公鸡和小鸭子》图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590800"/>
            <a:ext cx="4608513" cy="3527425"/>
          </a:xfrm>
          <a:prstGeom prst="rect">
            <a:avLst/>
          </a:prstGeom>
          <a:noFill/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181600" y="2895600"/>
            <a:ext cx="3402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/>
              <a:t>1</a:t>
            </a:r>
            <a:r>
              <a:rPr lang="zh-CN" altLang="en-US" sz="2400"/>
              <a:t>、小公鸡为什么捉到虫</a:t>
            </a:r>
          </a:p>
          <a:p>
            <a:r>
              <a:rPr lang="zh-CN" altLang="en-US" sz="2400"/>
              <a:t>      子就给小鸭子吃？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5257800" y="4114800"/>
            <a:ext cx="3402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/>
              <a:t>2</a:t>
            </a:r>
            <a:r>
              <a:rPr lang="zh-CN" altLang="en-US" sz="2400"/>
              <a:t>、用笔画出小公鸡帮助</a:t>
            </a:r>
          </a:p>
          <a:p>
            <a:r>
              <a:rPr lang="zh-CN" altLang="en-US" sz="2400"/>
              <a:t>     小鸭子的句子</a:t>
            </a:r>
          </a:p>
        </p:txBody>
      </p:sp>
      <p:pic>
        <p:nvPicPr>
          <p:cNvPr id="7180" name="Picture 12" descr="回到首页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5878513"/>
            <a:ext cx="1547812" cy="979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57200" y="1219200"/>
            <a:ext cx="80645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800" b="1"/>
              <a:t>小公鸡和小鸭子一块儿出去玩。它们走进草堆</a:t>
            </a:r>
          </a:p>
          <a:p>
            <a:endParaRPr lang="zh-CN" altLang="en-US" sz="2800" b="1"/>
          </a:p>
          <a:p>
            <a:r>
              <a:rPr lang="zh-CN" altLang="en-US" sz="2800" b="1"/>
              <a:t>里。小公鸡的嘴尖尖的，找到许多虫子，</a:t>
            </a:r>
            <a:r>
              <a:rPr lang="zh-CN" altLang="en-US" sz="2800" b="1">
                <a:solidFill>
                  <a:srgbClr val="FF0066"/>
                </a:solidFill>
              </a:rPr>
              <a:t>吃得很欢</a:t>
            </a:r>
            <a:r>
              <a:rPr lang="zh-CN" altLang="en-US" sz="2800" b="1"/>
              <a:t>。</a:t>
            </a:r>
          </a:p>
          <a:p>
            <a:endParaRPr lang="zh-CN" altLang="en-US" sz="2800" b="1"/>
          </a:p>
          <a:p>
            <a:r>
              <a:rPr lang="zh-CN" altLang="en-US" sz="2800" b="1"/>
              <a:t>小鸭子的嘴扁扁的，捉不到虫子，</a:t>
            </a:r>
            <a:r>
              <a:rPr lang="zh-CN" altLang="en-US" sz="2800" b="1">
                <a:solidFill>
                  <a:srgbClr val="0000FF"/>
                </a:solidFill>
              </a:rPr>
              <a:t>急得直叫唤</a:t>
            </a:r>
            <a:r>
              <a:rPr lang="zh-CN" altLang="en-US" sz="2800" b="1"/>
              <a:t>。小</a:t>
            </a:r>
          </a:p>
          <a:p>
            <a:endParaRPr lang="zh-CN" altLang="en-US" sz="2800" b="1"/>
          </a:p>
          <a:p>
            <a:r>
              <a:rPr lang="zh-CN" altLang="en-US" sz="2800" b="1"/>
              <a:t>公鸡看见了，</a:t>
            </a:r>
            <a:r>
              <a:rPr lang="zh-CN" altLang="en-US" sz="2800" b="1">
                <a:solidFill>
                  <a:srgbClr val="FF0000"/>
                </a:solidFill>
              </a:rPr>
              <a:t>找到虫子就给小鸭子吃</a:t>
            </a:r>
            <a:r>
              <a:rPr lang="zh-CN" altLang="en-US" sz="2800" b="1"/>
              <a:t>。</a:t>
            </a:r>
          </a:p>
          <a:p>
            <a:r>
              <a:rPr lang="zh-CN" altLang="en-US" sz="2800" b="1"/>
              <a:t>       </a:t>
            </a: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5651500" y="6237288"/>
            <a:ext cx="29718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95963" y="6308725"/>
            <a:ext cx="2971800" cy="304800"/>
            <a:chOff x="3744" y="4089"/>
            <a:chExt cx="1872" cy="192"/>
          </a:xfrm>
        </p:grpSpPr>
        <p:sp>
          <p:nvSpPr>
            <p:cNvPr id="24581" name="Line 5"/>
            <p:cNvSpPr>
              <a:spLocks noChangeShapeType="1"/>
            </p:cNvSpPr>
            <p:nvPr/>
          </p:nvSpPr>
          <p:spPr bwMode="auto">
            <a:xfrm>
              <a:off x="3744" y="4233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3744" y="4137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>
              <a:off x="3978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4242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486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6" name="Oval 10"/>
            <p:cNvSpPr>
              <a:spLocks noChangeArrowheads="1"/>
            </p:cNvSpPr>
            <p:nvPr/>
          </p:nvSpPr>
          <p:spPr bwMode="auto">
            <a:xfrm>
              <a:off x="513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24601" name="Object 25"/>
          <p:cNvGraphicFramePr>
            <a:graphicFrameLocks noChangeAspect="1"/>
          </p:cNvGraphicFramePr>
          <p:nvPr/>
        </p:nvGraphicFramePr>
        <p:xfrm>
          <a:off x="8382000" y="2057400"/>
          <a:ext cx="1079500" cy="1017588"/>
        </p:xfrm>
        <a:graphic>
          <a:graphicData uri="http://schemas.openxmlformats.org/presentationml/2006/ole">
            <p:oleObj spid="_x0000_s72706" name="Image" r:id="rId3" imgW="4892340" imgH="4612778" progId="Photoshop.Image.6">
              <p:embed/>
            </p:oleObj>
          </a:graphicData>
        </a:graphic>
      </p:graphicFrame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7086600" y="2286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81000" y="-198438"/>
            <a:ext cx="9156700" cy="7056438"/>
            <a:chOff x="204" y="-125"/>
            <a:chExt cx="5768" cy="4445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04" y="-125"/>
              <a:ext cx="5768" cy="4445"/>
              <a:chOff x="0" y="-125"/>
              <a:chExt cx="5768" cy="4445"/>
            </a:xfrm>
          </p:grpSpPr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0" y="4031"/>
                <a:ext cx="4369" cy="31"/>
                <a:chOff x="0" y="4031"/>
                <a:chExt cx="4369" cy="31"/>
              </a:xfrm>
            </p:grpSpPr>
            <p:sp>
              <p:nvSpPr>
                <p:cNvPr id="24589" name="Line 13"/>
                <p:cNvSpPr>
                  <a:spLocks noChangeShapeType="1"/>
                </p:cNvSpPr>
                <p:nvPr/>
              </p:nvSpPr>
              <p:spPr bwMode="auto">
                <a:xfrm>
                  <a:off x="0" y="4031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90" name="Line 14"/>
                <p:cNvSpPr>
                  <a:spLocks noChangeShapeType="1"/>
                </p:cNvSpPr>
                <p:nvPr/>
              </p:nvSpPr>
              <p:spPr bwMode="auto">
                <a:xfrm>
                  <a:off x="190" y="4062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Group 15"/>
              <p:cNvGrpSpPr>
                <a:grpSpLocks/>
              </p:cNvGrpSpPr>
              <p:nvPr/>
            </p:nvGrpSpPr>
            <p:grpSpPr bwMode="auto">
              <a:xfrm>
                <a:off x="4232" y="-125"/>
                <a:ext cx="1184" cy="487"/>
                <a:chOff x="4232" y="-125"/>
                <a:chExt cx="1184" cy="487"/>
              </a:xfrm>
            </p:grpSpPr>
            <p:sp>
              <p:nvSpPr>
                <p:cNvPr id="24592" name="AutoShape 16"/>
                <p:cNvSpPr>
                  <a:spLocks noChangeArrowheads="1"/>
                </p:cNvSpPr>
                <p:nvPr/>
              </p:nvSpPr>
              <p:spPr bwMode="auto">
                <a:xfrm>
                  <a:off x="4232" y="84"/>
                  <a:ext cx="1184" cy="278"/>
                </a:xfrm>
                <a:prstGeom prst="roundRect">
                  <a:avLst>
                    <a:gd name="adj" fmla="val 34412"/>
                  </a:avLst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" name="Group 17"/>
                <p:cNvGrpSpPr>
                  <a:grpSpLocks/>
                </p:cNvGrpSpPr>
                <p:nvPr/>
              </p:nvGrpSpPr>
              <p:grpSpPr bwMode="auto">
                <a:xfrm>
                  <a:off x="4550" y="-125"/>
                  <a:ext cx="50" cy="277"/>
                  <a:chOff x="4550" y="-125"/>
                  <a:chExt cx="50" cy="277"/>
                </a:xfrm>
              </p:grpSpPr>
              <p:sp>
                <p:nvSpPr>
                  <p:cNvPr id="24594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4550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95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75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" name="Group 20"/>
                <p:cNvGrpSpPr>
                  <a:grpSpLocks/>
                </p:cNvGrpSpPr>
                <p:nvPr/>
              </p:nvGrpSpPr>
              <p:grpSpPr bwMode="auto">
                <a:xfrm>
                  <a:off x="5066" y="-125"/>
                  <a:ext cx="50" cy="277"/>
                  <a:chOff x="5066" y="-125"/>
                  <a:chExt cx="50" cy="277"/>
                </a:xfrm>
              </p:grpSpPr>
              <p:sp>
                <p:nvSpPr>
                  <p:cNvPr id="24597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5066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9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1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24599" name="Picture 2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28"/>
                <a:ext cx="5768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4600" name="Freeform 24"/>
              <p:cNvSpPr>
                <a:spLocks/>
              </p:cNvSpPr>
              <p:nvPr/>
            </p:nvSpPr>
            <p:spPr bwMode="auto">
              <a:xfrm>
                <a:off x="4513" y="1780"/>
                <a:ext cx="522" cy="2540"/>
              </a:xfrm>
              <a:custGeom>
                <a:avLst/>
                <a:gdLst/>
                <a:ahLst/>
                <a:cxnLst>
                  <a:cxn ang="0">
                    <a:pos x="522" y="0"/>
                  </a:cxn>
                  <a:cxn ang="0">
                    <a:pos x="68" y="318"/>
                  </a:cxn>
                  <a:cxn ang="0">
                    <a:pos x="114" y="1134"/>
                  </a:cxn>
                  <a:cxn ang="0">
                    <a:pos x="23" y="1905"/>
                  </a:cxn>
                  <a:cxn ang="0">
                    <a:pos x="114" y="2540"/>
                  </a:cxn>
                </a:cxnLst>
                <a:rect l="0" t="0" r="r" b="b"/>
                <a:pathLst>
                  <a:path w="522" h="2540">
                    <a:moveTo>
                      <a:pt x="522" y="0"/>
                    </a:moveTo>
                    <a:cubicBezTo>
                      <a:pt x="329" y="64"/>
                      <a:pt x="136" y="129"/>
                      <a:pt x="68" y="318"/>
                    </a:cubicBezTo>
                    <a:cubicBezTo>
                      <a:pt x="0" y="507"/>
                      <a:pt x="121" y="870"/>
                      <a:pt x="114" y="1134"/>
                    </a:cubicBezTo>
                    <a:cubicBezTo>
                      <a:pt x="107" y="1398"/>
                      <a:pt x="23" y="1671"/>
                      <a:pt x="23" y="1905"/>
                    </a:cubicBezTo>
                    <a:cubicBezTo>
                      <a:pt x="23" y="2139"/>
                      <a:pt x="99" y="2434"/>
                      <a:pt x="114" y="2540"/>
                    </a:cubicBezTo>
                  </a:path>
                </a:pathLst>
              </a:cu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603" name="Text Box 27"/>
            <p:cNvSpPr txBox="1">
              <a:spLocks noChangeArrowheads="1"/>
            </p:cNvSpPr>
            <p:nvPr/>
          </p:nvSpPr>
          <p:spPr bwMode="auto">
            <a:xfrm>
              <a:off x="4464" y="144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第一自然段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905000" y="32766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52" name="Oval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905000" y="762000"/>
            <a:ext cx="4572000" cy="1066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b="1" i="1">
                <a:solidFill>
                  <a:srgbClr val="CC3399"/>
                </a:solidFill>
              </a:rPr>
              <a:t>学习方法提示：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04800" y="1905000"/>
            <a:ext cx="6078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/>
              <a:t>1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看一看</a:t>
            </a:r>
            <a:r>
              <a:rPr lang="zh-CN" altLang="en-US" sz="2800"/>
              <a:t>仔细观察图，图上有什么？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04800" y="2514600"/>
            <a:ext cx="78486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说一说</a:t>
            </a:r>
            <a:r>
              <a:rPr lang="zh-CN" altLang="en-US" sz="2800"/>
              <a:t>相互说说他们来到了什么地方？</a:t>
            </a:r>
          </a:p>
          <a:p>
            <a:pPr>
              <a:spcBef>
                <a:spcPct val="50000"/>
              </a:spcBef>
            </a:pPr>
            <a:endParaRPr lang="en-US" altLang="zh-CN" sz="2800" b="1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81000" y="3276600"/>
            <a:ext cx="876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3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找一找</a:t>
            </a:r>
            <a:r>
              <a:rPr lang="zh-CN" altLang="en-US" sz="2800"/>
              <a:t>哪些词、句讲说明了小鸭子帮助小公鸡的？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04800" y="4191000"/>
            <a:ext cx="57150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4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读一读</a:t>
            </a:r>
            <a:r>
              <a:rPr lang="zh-CN" altLang="en-US" sz="2800"/>
              <a:t>边读边想象，看谁读得最生动有趣。</a:t>
            </a:r>
          </a:p>
          <a:p>
            <a:pPr>
              <a:spcBef>
                <a:spcPct val="50000"/>
              </a:spcBef>
            </a:pP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9700" name="Picture 4" descr="《小公鸡和小鸭子》图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066800"/>
            <a:ext cx="4419600" cy="3719513"/>
          </a:xfrm>
          <a:noFill/>
          <a:ln/>
        </p:spPr>
      </p:pic>
      <p:pic>
        <p:nvPicPr>
          <p:cNvPr id="29701" name="Picture 5" descr="《小公鸡和小鸭子》图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066800"/>
            <a:ext cx="4191000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26" descr="《小公鸡和小鸭子》图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57600"/>
            <a:ext cx="3554413" cy="2913063"/>
          </a:xfrm>
          <a:prstGeom prst="rect">
            <a:avLst/>
          </a:prstGeom>
          <a:noFill/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57200" y="304800"/>
            <a:ext cx="80645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   </a:t>
            </a:r>
            <a:endParaRPr lang="en-US" altLang="zh-CN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它们走到小河边。小鸭子说：“</a:t>
            </a:r>
            <a:r>
              <a:rPr lang="zh-CN" altLang="en-US" sz="2800" b="1">
                <a:solidFill>
                  <a:srgbClr val="FF0066"/>
                </a:solidFill>
              </a:rPr>
              <a:t>公鸡弟弟，我</a:t>
            </a:r>
          </a:p>
          <a:p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到河里捉鱼给你吃。</a:t>
            </a:r>
            <a:r>
              <a:rPr lang="zh-CN" altLang="en-US" sz="2800" b="1"/>
              <a:t>”小公鸡说：“</a:t>
            </a:r>
            <a:r>
              <a:rPr lang="zh-CN" altLang="en-US" sz="2800" b="1">
                <a:solidFill>
                  <a:srgbClr val="0000FF"/>
                </a:solidFill>
              </a:rPr>
              <a:t>我也去。</a:t>
            </a:r>
            <a:r>
              <a:rPr lang="zh-CN" altLang="en-US" sz="2800" b="1"/>
              <a:t>”小鸭</a:t>
            </a:r>
          </a:p>
          <a:p>
            <a:endParaRPr lang="zh-CN" altLang="en-US" sz="2800" b="1"/>
          </a:p>
          <a:p>
            <a:r>
              <a:rPr lang="zh-CN" altLang="en-US" sz="2800" b="1"/>
              <a:t>子说：“</a:t>
            </a:r>
            <a:r>
              <a:rPr lang="zh-CN" altLang="en-US" sz="2800" b="1">
                <a:solidFill>
                  <a:srgbClr val="FF0066"/>
                </a:solidFill>
              </a:rPr>
              <a:t>不行，不行，你下水会淹死的！</a:t>
            </a:r>
            <a:r>
              <a:rPr lang="zh-CN" altLang="en-US" sz="2800" b="1"/>
              <a:t>”小公鸡不</a:t>
            </a:r>
          </a:p>
          <a:p>
            <a:endParaRPr lang="zh-CN" altLang="en-US" sz="2800" b="1"/>
          </a:p>
          <a:p>
            <a:r>
              <a:rPr lang="zh-CN" altLang="en-US" sz="2800" b="1"/>
              <a:t>信，偷偷地跟在小鸭子后面也下了水。</a:t>
            </a:r>
          </a:p>
          <a:p>
            <a:r>
              <a:rPr lang="zh-CN" altLang="en-US" sz="2800" b="1"/>
              <a:t>       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5651500" y="6237288"/>
            <a:ext cx="29718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95963" y="6308725"/>
            <a:ext cx="2971800" cy="304800"/>
            <a:chOff x="3744" y="4089"/>
            <a:chExt cx="1872" cy="192"/>
          </a:xfrm>
        </p:grpSpPr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3744" y="4233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3744" y="4137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Oval 7"/>
            <p:cNvSpPr>
              <a:spLocks noChangeArrowheads="1"/>
            </p:cNvSpPr>
            <p:nvPr/>
          </p:nvSpPr>
          <p:spPr bwMode="auto">
            <a:xfrm>
              <a:off x="3978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2" name="Oval 8"/>
            <p:cNvSpPr>
              <a:spLocks noChangeArrowheads="1"/>
            </p:cNvSpPr>
            <p:nvPr/>
          </p:nvSpPr>
          <p:spPr bwMode="auto">
            <a:xfrm>
              <a:off x="4242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3" name="Oval 9"/>
            <p:cNvSpPr>
              <a:spLocks noChangeArrowheads="1"/>
            </p:cNvSpPr>
            <p:nvPr/>
          </p:nvSpPr>
          <p:spPr bwMode="auto">
            <a:xfrm>
              <a:off x="486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4" name="Oval 10"/>
            <p:cNvSpPr>
              <a:spLocks noChangeArrowheads="1"/>
            </p:cNvSpPr>
            <p:nvPr/>
          </p:nvSpPr>
          <p:spPr bwMode="auto">
            <a:xfrm>
              <a:off x="513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68300" y="6399213"/>
            <a:ext cx="6935788" cy="49212"/>
            <a:chOff x="0" y="4031"/>
            <a:chExt cx="4369" cy="31"/>
          </a:xfrm>
        </p:grpSpPr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407" name="Picture 2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2225"/>
            <a:ext cx="91567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408" name="Freeform 24"/>
          <p:cNvSpPr>
            <a:spLocks/>
          </p:cNvSpPr>
          <p:nvPr/>
        </p:nvSpPr>
        <p:spPr bwMode="auto">
          <a:xfrm>
            <a:off x="7532688" y="2825750"/>
            <a:ext cx="828675" cy="40322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68" y="318"/>
              </a:cxn>
              <a:cxn ang="0">
                <a:pos x="114" y="1134"/>
              </a:cxn>
              <a:cxn ang="0">
                <a:pos x="23" y="1905"/>
              </a:cxn>
              <a:cxn ang="0">
                <a:pos x="114" y="2540"/>
              </a:cxn>
            </a:cxnLst>
            <a:rect l="0" t="0" r="r" b="b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409" name="Object 25"/>
          <p:cNvGraphicFramePr>
            <a:graphicFrameLocks noChangeAspect="1"/>
          </p:cNvGraphicFramePr>
          <p:nvPr/>
        </p:nvGraphicFramePr>
        <p:xfrm>
          <a:off x="7848600" y="2667000"/>
          <a:ext cx="1079500" cy="1017588"/>
        </p:xfrm>
        <a:graphic>
          <a:graphicData uri="http://schemas.openxmlformats.org/presentationml/2006/ole">
            <p:oleObj spid="_x0000_s73730" name="Image" r:id="rId5" imgW="4892340" imgH="4612778" progId="Photoshop.Image.6">
              <p:embed/>
            </p:oleObj>
          </a:graphicData>
        </a:graphic>
      </p:graphicFrame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381000" y="-198438"/>
            <a:ext cx="9156700" cy="7056438"/>
            <a:chOff x="204" y="-125"/>
            <a:chExt cx="5768" cy="4445"/>
          </a:xfrm>
        </p:grpSpPr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204" y="-125"/>
              <a:ext cx="5768" cy="4445"/>
              <a:chOff x="0" y="-125"/>
              <a:chExt cx="5768" cy="4445"/>
            </a:xfrm>
          </p:grpSpPr>
          <p:grpSp>
            <p:nvGrpSpPr>
              <p:cNvPr id="6" name="Group 30"/>
              <p:cNvGrpSpPr>
                <a:grpSpLocks/>
              </p:cNvGrpSpPr>
              <p:nvPr/>
            </p:nvGrpSpPr>
            <p:grpSpPr bwMode="auto">
              <a:xfrm>
                <a:off x="0" y="4031"/>
                <a:ext cx="4369" cy="31"/>
                <a:chOff x="0" y="4031"/>
                <a:chExt cx="4369" cy="31"/>
              </a:xfrm>
            </p:grpSpPr>
            <p:sp>
              <p:nvSpPr>
                <p:cNvPr id="16415" name="Line 31"/>
                <p:cNvSpPr>
                  <a:spLocks noChangeShapeType="1"/>
                </p:cNvSpPr>
                <p:nvPr/>
              </p:nvSpPr>
              <p:spPr bwMode="auto">
                <a:xfrm>
                  <a:off x="0" y="4031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6" name="Line 32"/>
                <p:cNvSpPr>
                  <a:spLocks noChangeShapeType="1"/>
                </p:cNvSpPr>
                <p:nvPr/>
              </p:nvSpPr>
              <p:spPr bwMode="auto">
                <a:xfrm>
                  <a:off x="190" y="4062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33"/>
              <p:cNvGrpSpPr>
                <a:grpSpLocks/>
              </p:cNvGrpSpPr>
              <p:nvPr/>
            </p:nvGrpSpPr>
            <p:grpSpPr bwMode="auto">
              <a:xfrm>
                <a:off x="4232" y="-125"/>
                <a:ext cx="1184" cy="487"/>
                <a:chOff x="4232" y="-125"/>
                <a:chExt cx="1184" cy="487"/>
              </a:xfrm>
            </p:grpSpPr>
            <p:sp>
              <p:nvSpPr>
                <p:cNvPr id="16418" name="AutoShape 34"/>
                <p:cNvSpPr>
                  <a:spLocks noChangeArrowheads="1"/>
                </p:cNvSpPr>
                <p:nvPr/>
              </p:nvSpPr>
              <p:spPr bwMode="auto">
                <a:xfrm>
                  <a:off x="4232" y="84"/>
                  <a:ext cx="1184" cy="278"/>
                </a:xfrm>
                <a:prstGeom prst="roundRect">
                  <a:avLst>
                    <a:gd name="adj" fmla="val 34412"/>
                  </a:avLst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Group 35"/>
                <p:cNvGrpSpPr>
                  <a:grpSpLocks/>
                </p:cNvGrpSpPr>
                <p:nvPr/>
              </p:nvGrpSpPr>
              <p:grpSpPr bwMode="auto">
                <a:xfrm>
                  <a:off x="4550" y="-125"/>
                  <a:ext cx="50" cy="277"/>
                  <a:chOff x="4550" y="-125"/>
                  <a:chExt cx="50" cy="277"/>
                </a:xfrm>
              </p:grpSpPr>
              <p:sp>
                <p:nvSpPr>
                  <p:cNvPr id="16420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4550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1" name="Line 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75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" name="Group 38"/>
                <p:cNvGrpSpPr>
                  <a:grpSpLocks/>
                </p:cNvGrpSpPr>
                <p:nvPr/>
              </p:nvGrpSpPr>
              <p:grpSpPr bwMode="auto">
                <a:xfrm>
                  <a:off x="5066" y="-125"/>
                  <a:ext cx="50" cy="277"/>
                  <a:chOff x="5066" y="-125"/>
                  <a:chExt cx="50" cy="277"/>
                </a:xfrm>
              </p:grpSpPr>
              <p:sp>
                <p:nvSpPr>
                  <p:cNvPr id="16423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5066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4" name="Line 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1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16425" name="Picture 4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28"/>
                <a:ext cx="5768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6426" name="Freeform 42"/>
              <p:cNvSpPr>
                <a:spLocks/>
              </p:cNvSpPr>
              <p:nvPr/>
            </p:nvSpPr>
            <p:spPr bwMode="auto">
              <a:xfrm>
                <a:off x="4513" y="1780"/>
                <a:ext cx="522" cy="2540"/>
              </a:xfrm>
              <a:custGeom>
                <a:avLst/>
                <a:gdLst/>
                <a:ahLst/>
                <a:cxnLst>
                  <a:cxn ang="0">
                    <a:pos x="522" y="0"/>
                  </a:cxn>
                  <a:cxn ang="0">
                    <a:pos x="68" y="318"/>
                  </a:cxn>
                  <a:cxn ang="0">
                    <a:pos x="114" y="1134"/>
                  </a:cxn>
                  <a:cxn ang="0">
                    <a:pos x="23" y="1905"/>
                  </a:cxn>
                  <a:cxn ang="0">
                    <a:pos x="114" y="2540"/>
                  </a:cxn>
                </a:cxnLst>
                <a:rect l="0" t="0" r="r" b="b"/>
                <a:pathLst>
                  <a:path w="522" h="2540">
                    <a:moveTo>
                      <a:pt x="522" y="0"/>
                    </a:moveTo>
                    <a:cubicBezTo>
                      <a:pt x="329" y="64"/>
                      <a:pt x="136" y="129"/>
                      <a:pt x="68" y="318"/>
                    </a:cubicBezTo>
                    <a:cubicBezTo>
                      <a:pt x="0" y="507"/>
                      <a:pt x="121" y="870"/>
                      <a:pt x="114" y="1134"/>
                    </a:cubicBezTo>
                    <a:cubicBezTo>
                      <a:pt x="107" y="1398"/>
                      <a:pt x="23" y="1671"/>
                      <a:pt x="23" y="1905"/>
                    </a:cubicBezTo>
                    <a:cubicBezTo>
                      <a:pt x="23" y="2139"/>
                      <a:pt x="99" y="2434"/>
                      <a:pt x="114" y="2540"/>
                    </a:cubicBezTo>
                  </a:path>
                </a:pathLst>
              </a:cu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27" name="Text Box 43"/>
            <p:cNvSpPr txBox="1">
              <a:spLocks noChangeArrowheads="1"/>
            </p:cNvSpPr>
            <p:nvPr/>
          </p:nvSpPr>
          <p:spPr bwMode="auto">
            <a:xfrm>
              <a:off x="4464" y="144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第二自然段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22531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80645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/>
              <a:t>       </a:t>
            </a:r>
            <a:r>
              <a:rPr lang="zh-CN" altLang="en-US" sz="2800" b="1"/>
              <a:t>小鸭子正在水里捉鱼，忽然听见小公鸡喊救命。</a:t>
            </a:r>
          </a:p>
          <a:p>
            <a:endParaRPr lang="zh-CN" altLang="en-US" sz="2800" b="1"/>
          </a:p>
          <a:p>
            <a:r>
              <a:rPr lang="zh-CN" altLang="en-US" sz="2800" b="1"/>
              <a:t>它飞快地游到小公鸡身边，让小公鸡爬到自己的背</a:t>
            </a:r>
          </a:p>
          <a:p>
            <a:endParaRPr lang="zh-CN" altLang="en-US" sz="2800" b="1"/>
          </a:p>
          <a:p>
            <a:r>
              <a:rPr lang="zh-CN" altLang="en-US" sz="2800" b="1"/>
              <a:t>上，往岸边游去。小鸭子把小公鸡送上了岸。小公</a:t>
            </a:r>
          </a:p>
          <a:p>
            <a:endParaRPr lang="zh-CN" altLang="en-US" sz="2800" b="1"/>
          </a:p>
          <a:p>
            <a:r>
              <a:rPr lang="zh-CN" altLang="en-US" sz="2800" b="1"/>
              <a:t>鸡笑着对小鸭子说：“鸭子哥哥，谢谢你。都怪我</a:t>
            </a:r>
          </a:p>
          <a:p>
            <a:endParaRPr lang="zh-CN" altLang="en-US" sz="2800" b="1"/>
          </a:p>
          <a:p>
            <a:r>
              <a:rPr lang="zh-CN" altLang="en-US" sz="2800" b="1"/>
              <a:t>不听你的话。”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5651500" y="6237288"/>
            <a:ext cx="29718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95963" y="6308725"/>
            <a:ext cx="2971800" cy="304800"/>
            <a:chOff x="3744" y="4089"/>
            <a:chExt cx="1872" cy="192"/>
          </a:xfrm>
        </p:grpSpPr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>
              <a:off x="3744" y="4233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3744" y="4137"/>
              <a:ext cx="1872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3978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4242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7" name="Oval 9"/>
            <p:cNvSpPr>
              <a:spLocks noChangeArrowheads="1"/>
            </p:cNvSpPr>
            <p:nvPr/>
          </p:nvSpPr>
          <p:spPr bwMode="auto">
            <a:xfrm>
              <a:off x="486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5136" y="4089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23850" y="6399213"/>
            <a:ext cx="6935788" cy="49212"/>
            <a:chOff x="0" y="4031"/>
            <a:chExt cx="4369" cy="31"/>
          </a:xfrm>
        </p:grpSpPr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31" name="Picture 2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0"/>
            <a:ext cx="91567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32" name="Freeform 24"/>
          <p:cNvSpPr>
            <a:spLocks/>
          </p:cNvSpPr>
          <p:nvPr/>
        </p:nvSpPr>
        <p:spPr bwMode="auto">
          <a:xfrm>
            <a:off x="7488238" y="2825750"/>
            <a:ext cx="828675" cy="40322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68" y="318"/>
              </a:cxn>
              <a:cxn ang="0">
                <a:pos x="114" y="1134"/>
              </a:cxn>
              <a:cxn ang="0">
                <a:pos x="23" y="1905"/>
              </a:cxn>
              <a:cxn ang="0">
                <a:pos x="114" y="2540"/>
              </a:cxn>
            </a:cxnLst>
            <a:rect l="0" t="0" r="r" b="b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8382000" y="2057400"/>
          <a:ext cx="1079500" cy="1017588"/>
        </p:xfrm>
        <a:graphic>
          <a:graphicData uri="http://schemas.openxmlformats.org/presentationml/2006/ole">
            <p:oleObj spid="_x0000_s74754" name="Image" r:id="rId4" imgW="4892340" imgH="4612778" progId="Photoshop.Image.6">
              <p:embed/>
            </p:oleObj>
          </a:graphicData>
        </a:graphic>
      </p:graphicFrame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4648200" y="5562600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画出小鸭子救小公鸡的句子。</a:t>
            </a: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381000" y="-198438"/>
            <a:ext cx="9156700" cy="7056438"/>
            <a:chOff x="204" y="-125"/>
            <a:chExt cx="5768" cy="4445"/>
          </a:xfrm>
        </p:grpSpPr>
        <p:grpSp>
          <p:nvGrpSpPr>
            <p:cNvPr id="5" name="Group 32"/>
            <p:cNvGrpSpPr>
              <a:grpSpLocks/>
            </p:cNvGrpSpPr>
            <p:nvPr/>
          </p:nvGrpSpPr>
          <p:grpSpPr bwMode="auto">
            <a:xfrm>
              <a:off x="204" y="-125"/>
              <a:ext cx="5768" cy="4445"/>
              <a:chOff x="0" y="-125"/>
              <a:chExt cx="5768" cy="4445"/>
            </a:xfrm>
          </p:grpSpPr>
          <p:grpSp>
            <p:nvGrpSpPr>
              <p:cNvPr id="6" name="Group 33"/>
              <p:cNvGrpSpPr>
                <a:grpSpLocks/>
              </p:cNvGrpSpPr>
              <p:nvPr/>
            </p:nvGrpSpPr>
            <p:grpSpPr bwMode="auto">
              <a:xfrm>
                <a:off x="0" y="4031"/>
                <a:ext cx="4369" cy="31"/>
                <a:chOff x="0" y="4031"/>
                <a:chExt cx="4369" cy="31"/>
              </a:xfrm>
            </p:grpSpPr>
            <p:sp>
              <p:nvSpPr>
                <p:cNvPr id="17442" name="Line 34"/>
                <p:cNvSpPr>
                  <a:spLocks noChangeShapeType="1"/>
                </p:cNvSpPr>
                <p:nvPr/>
              </p:nvSpPr>
              <p:spPr bwMode="auto">
                <a:xfrm>
                  <a:off x="0" y="4031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3" name="Line 35"/>
                <p:cNvSpPr>
                  <a:spLocks noChangeShapeType="1"/>
                </p:cNvSpPr>
                <p:nvPr/>
              </p:nvSpPr>
              <p:spPr bwMode="auto">
                <a:xfrm>
                  <a:off x="190" y="4062"/>
                  <a:ext cx="4179" cy="0"/>
                </a:xfrm>
                <a:prstGeom prst="line">
                  <a:avLst/>
                </a:prstGeom>
                <a:noFill/>
                <a:ln w="12700">
                  <a:solidFill>
                    <a:srgbClr val="00CC99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36"/>
              <p:cNvGrpSpPr>
                <a:grpSpLocks/>
              </p:cNvGrpSpPr>
              <p:nvPr/>
            </p:nvGrpSpPr>
            <p:grpSpPr bwMode="auto">
              <a:xfrm>
                <a:off x="4232" y="-125"/>
                <a:ext cx="1184" cy="487"/>
                <a:chOff x="4232" y="-125"/>
                <a:chExt cx="1184" cy="487"/>
              </a:xfrm>
            </p:grpSpPr>
            <p:sp>
              <p:nvSpPr>
                <p:cNvPr id="17445" name="AutoShape 37"/>
                <p:cNvSpPr>
                  <a:spLocks noChangeArrowheads="1"/>
                </p:cNvSpPr>
                <p:nvPr/>
              </p:nvSpPr>
              <p:spPr bwMode="auto">
                <a:xfrm>
                  <a:off x="4232" y="84"/>
                  <a:ext cx="1184" cy="278"/>
                </a:xfrm>
                <a:prstGeom prst="roundRect">
                  <a:avLst>
                    <a:gd name="adj" fmla="val 34412"/>
                  </a:avLst>
                </a:prstGeom>
                <a:solidFill>
                  <a:srgbClr val="FFCC66"/>
                </a:solidFill>
                <a:ln w="25400">
                  <a:solidFill>
                    <a:srgbClr val="0099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Group 38"/>
                <p:cNvGrpSpPr>
                  <a:grpSpLocks/>
                </p:cNvGrpSpPr>
                <p:nvPr/>
              </p:nvGrpSpPr>
              <p:grpSpPr bwMode="auto">
                <a:xfrm>
                  <a:off x="4550" y="-125"/>
                  <a:ext cx="50" cy="277"/>
                  <a:chOff x="4550" y="-125"/>
                  <a:chExt cx="50" cy="277"/>
                </a:xfrm>
              </p:grpSpPr>
              <p:sp>
                <p:nvSpPr>
                  <p:cNvPr id="17447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4550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8" name="Line 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75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" name="Group 41"/>
                <p:cNvGrpSpPr>
                  <a:grpSpLocks/>
                </p:cNvGrpSpPr>
                <p:nvPr/>
              </p:nvGrpSpPr>
              <p:grpSpPr bwMode="auto">
                <a:xfrm>
                  <a:off x="5066" y="-125"/>
                  <a:ext cx="50" cy="277"/>
                  <a:chOff x="5066" y="-125"/>
                  <a:chExt cx="50" cy="277"/>
                </a:xfrm>
              </p:grpSpPr>
              <p:sp>
                <p:nvSpPr>
                  <p:cNvPr id="17450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5066" y="102"/>
                    <a:ext cx="50" cy="50"/>
                  </a:xfrm>
                  <a:prstGeom prst="ellipse">
                    <a:avLst/>
                  </a:prstGeom>
                  <a:solidFill>
                    <a:srgbClr val="FFCC66"/>
                  </a:solidFill>
                  <a:ln w="25400">
                    <a:solidFill>
                      <a:srgbClr val="0099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1" name="Line 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1" y="-125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rgbClr val="0099F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17452" name="Picture 44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228"/>
                <a:ext cx="5768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7453" name="Freeform 45"/>
              <p:cNvSpPr>
                <a:spLocks/>
              </p:cNvSpPr>
              <p:nvPr/>
            </p:nvSpPr>
            <p:spPr bwMode="auto">
              <a:xfrm>
                <a:off x="4513" y="1780"/>
                <a:ext cx="522" cy="2540"/>
              </a:xfrm>
              <a:custGeom>
                <a:avLst/>
                <a:gdLst/>
                <a:ahLst/>
                <a:cxnLst>
                  <a:cxn ang="0">
                    <a:pos x="522" y="0"/>
                  </a:cxn>
                  <a:cxn ang="0">
                    <a:pos x="68" y="318"/>
                  </a:cxn>
                  <a:cxn ang="0">
                    <a:pos x="114" y="1134"/>
                  </a:cxn>
                  <a:cxn ang="0">
                    <a:pos x="23" y="1905"/>
                  </a:cxn>
                  <a:cxn ang="0">
                    <a:pos x="114" y="2540"/>
                  </a:cxn>
                </a:cxnLst>
                <a:rect l="0" t="0" r="r" b="b"/>
                <a:pathLst>
                  <a:path w="522" h="2540">
                    <a:moveTo>
                      <a:pt x="522" y="0"/>
                    </a:moveTo>
                    <a:cubicBezTo>
                      <a:pt x="329" y="64"/>
                      <a:pt x="136" y="129"/>
                      <a:pt x="68" y="318"/>
                    </a:cubicBezTo>
                    <a:cubicBezTo>
                      <a:pt x="0" y="507"/>
                      <a:pt x="121" y="870"/>
                      <a:pt x="114" y="1134"/>
                    </a:cubicBezTo>
                    <a:cubicBezTo>
                      <a:pt x="107" y="1398"/>
                      <a:pt x="23" y="1671"/>
                      <a:pt x="23" y="1905"/>
                    </a:cubicBezTo>
                    <a:cubicBezTo>
                      <a:pt x="23" y="2139"/>
                      <a:pt x="99" y="2434"/>
                      <a:pt x="114" y="2540"/>
                    </a:cubicBezTo>
                  </a:path>
                </a:pathLst>
              </a:cu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54" name="Text Box 46"/>
            <p:cNvSpPr txBox="1">
              <a:spLocks noChangeArrowheads="1"/>
            </p:cNvSpPr>
            <p:nvPr/>
          </p:nvSpPr>
          <p:spPr bwMode="auto">
            <a:xfrm>
              <a:off x="4464" y="144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第三自然段</a:t>
              </a:r>
            </a:p>
          </p:txBody>
        </p:sp>
      </p:grpSp>
      <p:pic>
        <p:nvPicPr>
          <p:cNvPr id="17455" name="Picture 47" descr="《小公鸡和小鸭子》图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4724400"/>
            <a:ext cx="3200400" cy="1981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55650" y="2420938"/>
            <a:ext cx="921702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、小公鸡的嘴（   ），会（   ），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不会（   ）。</a:t>
            </a:r>
          </a:p>
          <a:p>
            <a:r>
              <a:rPr lang="en-US" altLang="zh-CN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  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小鸭子的嘴（   ），会（   ），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不会（   ）。</a:t>
            </a:r>
          </a:p>
          <a:p>
            <a:endParaRPr lang="en-US" altLang="zh-CN" sz="32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0244" name="Picture 4" descr="图片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20713"/>
            <a:ext cx="1441450" cy="1295400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779838" y="2382838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尖尖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011863" y="2382838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捉虫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011863" y="33909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游泳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779838" y="33909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扁扁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555875" y="28876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游泳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555875" y="3824288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捉虫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492500" y="5734050"/>
            <a:ext cx="1584325" cy="936625"/>
            <a:chOff x="2200" y="3612"/>
            <a:chExt cx="998" cy="590"/>
          </a:xfrm>
        </p:grpSpPr>
        <p:pic>
          <p:nvPicPr>
            <p:cNvPr id="10252" name="Picture 12" descr="03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00" y="3612"/>
              <a:ext cx="998" cy="590"/>
            </a:xfrm>
            <a:prstGeom prst="rect">
              <a:avLst/>
            </a:prstGeom>
            <a:noFill/>
          </p:spPr>
        </p:pic>
        <p:sp>
          <p:nvSpPr>
            <p:cNvPr id="10253" name="Text Box 13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336" y="3657"/>
              <a:ext cx="75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4000">
                  <a:ea typeface="隶书" pitchFamily="49" charset="-122"/>
                </a:rPr>
                <a:t>继续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5" name="Picture 3" descr="图片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20713"/>
            <a:ext cx="1441450" cy="1295400"/>
          </a:xfrm>
          <a:prstGeom prst="rect">
            <a:avLst/>
          </a:prstGeom>
          <a:noFill/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79388" y="2276475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、填空、</a:t>
            </a:r>
          </a:p>
          <a:p>
            <a:r>
              <a:rPr lang="zh-CN" altLang="en-US" sz="3200"/>
              <a:t>    这篇课文讲了</a:t>
            </a:r>
            <a:r>
              <a:rPr lang="en-US" altLang="zh-CN" sz="3200"/>
              <a:t>______</a:t>
            </a:r>
            <a:r>
              <a:rPr lang="zh-CN" altLang="en-US" sz="3200"/>
              <a:t>和</a:t>
            </a:r>
            <a:r>
              <a:rPr lang="en-US" altLang="zh-CN" sz="3200"/>
              <a:t>_______</a:t>
            </a:r>
            <a:r>
              <a:rPr lang="zh-CN" altLang="en-US" sz="3200"/>
              <a:t>互相帮助</a:t>
            </a:r>
          </a:p>
          <a:p>
            <a:endParaRPr lang="zh-CN" altLang="en-US" sz="3200"/>
          </a:p>
          <a:p>
            <a:r>
              <a:rPr lang="zh-CN" altLang="en-US" sz="3200"/>
              <a:t>的故事，说明小伙伴之间要</a:t>
            </a:r>
            <a:r>
              <a:rPr lang="en-US" altLang="zh-CN" sz="3200"/>
              <a:t>______________.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51275" y="5805488"/>
            <a:ext cx="1387475" cy="863600"/>
            <a:chOff x="3742" y="3566"/>
            <a:chExt cx="874" cy="544"/>
          </a:xfrm>
        </p:grpSpPr>
        <p:pic>
          <p:nvPicPr>
            <p:cNvPr id="18441" name="Picture 9" descr="03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2" y="3566"/>
              <a:ext cx="839" cy="544"/>
            </a:xfrm>
            <a:prstGeom prst="rect">
              <a:avLst/>
            </a:prstGeom>
            <a:noFill/>
          </p:spPr>
        </p:pic>
        <p:sp>
          <p:nvSpPr>
            <p:cNvPr id="18442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878" y="3657"/>
              <a:ext cx="7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/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7" name="Picture 3" descr="图片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20713"/>
            <a:ext cx="1441450" cy="1295400"/>
          </a:xfrm>
          <a:prstGeom prst="rect">
            <a:avLst/>
          </a:prstGeom>
          <a:noFill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79388" y="2276475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、填空、</a:t>
            </a:r>
          </a:p>
          <a:p>
            <a:r>
              <a:rPr lang="zh-CN" altLang="en-US" sz="3200"/>
              <a:t>    这篇课文讲了</a:t>
            </a:r>
            <a:r>
              <a:rPr lang="en-US" altLang="zh-CN" sz="3200"/>
              <a:t>______</a:t>
            </a:r>
            <a:r>
              <a:rPr lang="zh-CN" altLang="en-US" sz="3200"/>
              <a:t>和</a:t>
            </a:r>
            <a:r>
              <a:rPr lang="en-US" altLang="zh-CN" sz="3200"/>
              <a:t>_______</a:t>
            </a:r>
            <a:r>
              <a:rPr lang="zh-CN" altLang="en-US" sz="3200"/>
              <a:t>互相帮助</a:t>
            </a:r>
          </a:p>
          <a:p>
            <a:endParaRPr lang="zh-CN" altLang="en-US" sz="3200"/>
          </a:p>
          <a:p>
            <a:r>
              <a:rPr lang="zh-CN" altLang="en-US" sz="3200"/>
              <a:t>的故事，说明小伙伴之间要</a:t>
            </a:r>
            <a:r>
              <a:rPr lang="en-US" altLang="zh-CN" sz="3200"/>
              <a:t>______________.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132138" y="25908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小公鸡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003800" y="25908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小鸭子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076825" y="3527425"/>
            <a:ext cx="429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团结友爱、互相帮助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51275" y="5805488"/>
            <a:ext cx="1387475" cy="863600"/>
            <a:chOff x="3742" y="3566"/>
            <a:chExt cx="874" cy="544"/>
          </a:xfrm>
        </p:grpSpPr>
        <p:pic>
          <p:nvPicPr>
            <p:cNvPr id="11273" name="Picture 9" descr="03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2" y="3566"/>
              <a:ext cx="839" cy="544"/>
            </a:xfrm>
            <a:prstGeom prst="rect">
              <a:avLst/>
            </a:prstGeom>
            <a:noFill/>
          </p:spPr>
        </p:pic>
        <p:sp>
          <p:nvSpPr>
            <p:cNvPr id="11274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878" y="3657"/>
              <a:ext cx="7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/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00200" y="6019800"/>
            <a:ext cx="6935788" cy="49213"/>
            <a:chOff x="0" y="4031"/>
            <a:chExt cx="4369" cy="31"/>
          </a:xfrm>
        </p:grpSpPr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7" name="Freeform 7"/>
          <p:cNvSpPr>
            <a:spLocks/>
          </p:cNvSpPr>
          <p:nvPr/>
        </p:nvSpPr>
        <p:spPr bwMode="auto">
          <a:xfrm>
            <a:off x="381000" y="2057400"/>
            <a:ext cx="828675" cy="40322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68" y="318"/>
              </a:cxn>
              <a:cxn ang="0">
                <a:pos x="114" y="1134"/>
              </a:cxn>
              <a:cxn ang="0">
                <a:pos x="23" y="1905"/>
              </a:cxn>
              <a:cxn ang="0">
                <a:pos x="114" y="2540"/>
              </a:cxn>
            </a:cxnLst>
            <a:rect l="0" t="0" r="r" b="b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838200" y="1219200"/>
          <a:ext cx="1079500" cy="1017588"/>
        </p:xfrm>
        <a:graphic>
          <a:graphicData uri="http://schemas.openxmlformats.org/presentationml/2006/ole">
            <p:oleObj spid="_x0000_s75778" name="Image" r:id="rId3" imgW="4892340" imgH="4612778" progId="Photoshop.Image.6">
              <p:embed/>
            </p:oleObj>
          </a:graphicData>
        </a:graphic>
      </p:graphicFrame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1524000" y="838200"/>
            <a:ext cx="6553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/>
              <a:t>我会说       我会写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       小公鸡说：“鸭子哥哥，谢谢你。都怪我不听你的话。”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小鸭子说：“</a:t>
            </a:r>
            <a:r>
              <a:rPr lang="zh-CN" altLang="en-US" sz="2400" b="1" u="sng"/>
              <a:t>                                         。”</a:t>
            </a:r>
            <a:endParaRPr lang="zh-CN" altLang="en-US" sz="2400" b="1"/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600200" y="3505200"/>
            <a:ext cx="6781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我对小公鸡说：</a:t>
            </a:r>
            <a:r>
              <a:rPr lang="zh-CN" altLang="en-US" sz="2400" b="1" u="sng"/>
              <a:t>                                。</a:t>
            </a:r>
            <a:r>
              <a:rPr lang="zh-CN" altLang="en-US" sz="2400" b="1"/>
              <a:t>                                    </a:t>
            </a:r>
          </a:p>
          <a:p>
            <a:pPr>
              <a:spcBef>
                <a:spcPct val="50000"/>
              </a:spcBef>
            </a:pP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我对小鸭子说：</a:t>
            </a:r>
            <a:r>
              <a:rPr lang="zh-CN" altLang="en-US" sz="2400" b="1" u="sng"/>
              <a:t>                                        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00200" y="6019800"/>
            <a:ext cx="6935788" cy="49213"/>
            <a:chOff x="0" y="4031"/>
            <a:chExt cx="4369" cy="31"/>
          </a:xfrm>
        </p:grpSpPr>
        <p:sp>
          <p:nvSpPr>
            <p:cNvPr id="25603" name="Line 3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4" name="Line 4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5" name="Freeform 5"/>
          <p:cNvSpPr>
            <a:spLocks/>
          </p:cNvSpPr>
          <p:nvPr/>
        </p:nvSpPr>
        <p:spPr bwMode="auto">
          <a:xfrm>
            <a:off x="381000" y="2057400"/>
            <a:ext cx="828675" cy="40322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68" y="318"/>
              </a:cxn>
              <a:cxn ang="0">
                <a:pos x="114" y="1134"/>
              </a:cxn>
              <a:cxn ang="0">
                <a:pos x="23" y="1905"/>
              </a:cxn>
              <a:cxn ang="0">
                <a:pos x="114" y="2540"/>
              </a:cxn>
            </a:cxnLst>
            <a:rect l="0" t="0" r="r" b="b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838200" y="1219200"/>
          <a:ext cx="1079500" cy="1017588"/>
        </p:xfrm>
        <a:graphic>
          <a:graphicData uri="http://schemas.openxmlformats.org/presentationml/2006/ole">
            <p:oleObj spid="_x0000_s76802" name="Image" r:id="rId3" imgW="4892340" imgH="4612778" progId="Photoshop.Image.6">
              <p:embed/>
            </p:oleObj>
          </a:graphicData>
        </a:graphic>
      </p:graphicFrame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524000" y="838200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谈一谈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209800" y="2286000"/>
            <a:ext cx="6781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小公鸡给你留下什么印象？                                    </a:t>
            </a:r>
          </a:p>
          <a:p>
            <a:pPr>
              <a:spcBef>
                <a:spcPct val="50000"/>
              </a:spcBef>
            </a:pP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小鸭子给你留下什么印象？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gdkt2_0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58888" y="3141663"/>
            <a:ext cx="6624637" cy="146843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讲一讲你还知道的其它小动物的故事呢？</a:t>
            </a:r>
          </a:p>
        </p:txBody>
      </p:sp>
      <p:sp>
        <p:nvSpPr>
          <p:cNvPr id="22532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027988" y="6461125"/>
            <a:ext cx="6953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66FF"/>
                </a:solidFill>
                <a:ea typeface="黑体" pitchFamily="2" charset="-122"/>
              </a:rPr>
              <a:t>尾页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300788" y="6281738"/>
            <a:ext cx="2087562" cy="576262"/>
            <a:chOff x="4604" y="3793"/>
            <a:chExt cx="907" cy="363"/>
          </a:xfrm>
        </p:grpSpPr>
        <p:pic>
          <p:nvPicPr>
            <p:cNvPr id="22534" name="Picture 6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04" y="3793"/>
              <a:ext cx="907" cy="363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2535" name="Text Box 7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FF6699"/>
                  </a:solidFill>
                </a:rPr>
                <a:t>返回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676400" y="2057400"/>
            <a:ext cx="54864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动脑筋爷爷</a:t>
            </a:r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》</a:t>
            </a:r>
          </a:p>
          <a:p>
            <a:pPr algn="ct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少年科学</a:t>
            </a:r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》</a:t>
            </a:r>
          </a:p>
          <a:p>
            <a:pPr algn="ct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中国动物故事集</a:t>
            </a:r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》</a:t>
            </a:r>
          </a:p>
          <a:p>
            <a:pPr algn="ct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十万个为什么</a:t>
            </a:r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》</a:t>
            </a:r>
            <a:endParaRPr lang="zh-CN" altLang="en-US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3315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2514600" y="0"/>
            <a:ext cx="4648200" cy="1752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/>
                <a:ea typeface="宋体"/>
              </a:rPr>
              <a:t>推荐书目：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00200" y="6019800"/>
            <a:ext cx="6935788" cy="49213"/>
            <a:chOff x="0" y="4031"/>
            <a:chExt cx="4369" cy="31"/>
          </a:xfrm>
        </p:grpSpPr>
        <p:sp>
          <p:nvSpPr>
            <p:cNvPr id="13317" name="Line 5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Line 6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9" name="Freeform 7"/>
          <p:cNvSpPr>
            <a:spLocks/>
          </p:cNvSpPr>
          <p:nvPr/>
        </p:nvSpPr>
        <p:spPr bwMode="auto">
          <a:xfrm>
            <a:off x="990600" y="2057400"/>
            <a:ext cx="828675" cy="40322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68" y="318"/>
              </a:cxn>
              <a:cxn ang="0">
                <a:pos x="114" y="1134"/>
              </a:cxn>
              <a:cxn ang="0">
                <a:pos x="23" y="1905"/>
              </a:cxn>
              <a:cxn ang="0">
                <a:pos x="114" y="2540"/>
              </a:cxn>
            </a:cxnLst>
            <a:rect l="0" t="0" r="r" b="b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1371600" y="1524000"/>
          <a:ext cx="1079500" cy="1017588"/>
        </p:xfrm>
        <a:graphic>
          <a:graphicData uri="http://schemas.openxmlformats.org/presentationml/2006/ole">
            <p:oleObj spid="_x0000_s77826" name="Image" r:id="rId3" imgW="4892340" imgH="4612778" progId="Photoshop.Image.6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319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l"/>
            </a:pP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读一读，比一比。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3357562"/>
            <a:ext cx="8215370" cy="145424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小鸭子游到小公鸡身边。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8215370" cy="145424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小公鸡跟在小鸭子后面，也下了水。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928802"/>
            <a:ext cx="7981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小公鸡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偷偷地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跟在小鸭子后面，也下了水。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3929066"/>
            <a:ext cx="592982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小鸭子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飞快地</a:t>
            </a:r>
            <a:r>
              <a:rPr lang="zh-CN" altLang="en-US" sz="32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游到小公鸡身边。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3b7d0a20cf431ad247ff4a94a36acaf2fdd98f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643050"/>
            <a:ext cx="5438802" cy="30882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点三角，看动画，听范读。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52227" name="ShockwaveFlash1" r:id="rId2" imgW="7417085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35842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36866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37890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38914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p:control spid="39938" name="ShockwaveFlash1" r:id="rId2" imgW="7129468" imgH="43215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1223</Words>
  <PresentationFormat>全屏显示(4:3)</PresentationFormat>
  <Paragraphs>158</Paragraphs>
  <Slides>39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Calibri</vt:lpstr>
      <vt:lpstr>楷体</vt:lpstr>
      <vt:lpstr>方正楷体拼音字库01</vt:lpstr>
      <vt:lpstr>方正楷体拼音字库03</vt:lpstr>
      <vt:lpstr>方正楷体拼音字库02</vt:lpstr>
      <vt:lpstr>隶书</vt:lpstr>
      <vt:lpstr>华文行楷</vt:lpstr>
      <vt:lpstr>黑体</vt:lpstr>
      <vt:lpstr>华文细黑</vt:lpstr>
      <vt:lpstr>楷体_GB2312</vt:lpstr>
      <vt:lpstr>Wingdings</vt:lpstr>
      <vt:lpstr>Office 主题</vt:lpstr>
      <vt:lpstr>Adobe Photoshop 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46</cp:revision>
  <dcterms:created xsi:type="dcterms:W3CDTF">2017-01-24T10:52:06Z</dcterms:created>
  <dcterms:modified xsi:type="dcterms:W3CDTF">2017-02-06T08:11:02Z</dcterms:modified>
</cp:coreProperties>
</file>