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363" r:id="rId2"/>
    <p:sldId id="413" r:id="rId3"/>
    <p:sldId id="338" r:id="rId4"/>
    <p:sldId id="292" r:id="rId5"/>
    <p:sldId id="457" r:id="rId6"/>
    <p:sldId id="365" r:id="rId7"/>
    <p:sldId id="389" r:id="rId8"/>
    <p:sldId id="425" r:id="rId9"/>
    <p:sldId id="426" r:id="rId10"/>
    <p:sldId id="518" r:id="rId11"/>
    <p:sldId id="427" r:id="rId12"/>
    <p:sldId id="303" r:id="rId13"/>
    <p:sldId id="492" r:id="rId14"/>
    <p:sldId id="418" r:id="rId15"/>
    <p:sldId id="417" r:id="rId16"/>
    <p:sldId id="300" r:id="rId17"/>
    <p:sldId id="390" r:id="rId18"/>
    <p:sldId id="415" r:id="rId19"/>
    <p:sldId id="420" r:id="rId20"/>
    <p:sldId id="394" r:id="rId21"/>
    <p:sldId id="510" r:id="rId22"/>
    <p:sldId id="511" r:id="rId23"/>
    <p:sldId id="512" r:id="rId24"/>
    <p:sldId id="515" r:id="rId25"/>
    <p:sldId id="516" r:id="rId26"/>
    <p:sldId id="514" r:id="rId27"/>
    <p:sldId id="507" r:id="rId28"/>
    <p:sldId id="517" r:id="rId29"/>
    <p:sldId id="509" r:id="rId30"/>
    <p:sldId id="313" r:id="rId31"/>
    <p:sldId id="319" r:id="rId32"/>
    <p:sldId id="419" r:id="rId33"/>
    <p:sldId id="416" r:id="rId34"/>
    <p:sldId id="391" r:id="rId35"/>
    <p:sldId id="377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9900"/>
    <a:srgbClr val="37BEC2"/>
    <a:srgbClr val="0000FF"/>
    <a:srgbClr val="0066FF"/>
    <a:srgbClr val="0033CC"/>
    <a:srgbClr val="0066CC"/>
    <a:srgbClr val="3333FF"/>
    <a:srgbClr val="08CDE8"/>
    <a:srgbClr val="99CC00"/>
    <a:srgbClr val="9E9A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100" d="100"/>
          <a:sy n="100" d="100"/>
        </p:scale>
        <p:origin x="-1548" y="-150"/>
      </p:cViewPr>
      <p:guideLst>
        <p:guide orient="horz" pos="3996"/>
        <p:guide pos="5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9/7/2018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9/7/2018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9/7/2018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hyperlink" Target="&#35838;&#25991;&#26391;&#35835;&#12289;&#29983;&#23383;&#35270;&#39057;&#12289;&#23383;&#35789;&#21548;&#20889;&#8212;&#24102;&#21050;&#30340;&#26379;&#21451;/&#35838;&#25991;&#26391;&#35835;%20%20&#20154;&#25945;&#29256;-&#19977;&#19978;-23-&#24102;&#21050;&#30340;&#26379;&#21451;.mp4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11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eg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1.png"/><Relationship Id="rId7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Relationship Id="rId9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36.jpeg"/><Relationship Id="rId4" Type="http://schemas.openxmlformats.org/officeDocument/2006/relationships/image" Target="../media/image1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emf"/><Relationship Id="rId5" Type="http://schemas.openxmlformats.org/officeDocument/2006/relationships/image" Target="../media/image7.emf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emf"/><Relationship Id="rId5" Type="http://schemas.openxmlformats.org/officeDocument/2006/relationships/image" Target="../media/image14.jpeg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7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1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1.png"/><Relationship Id="rId7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hyperlink" Target="&#35838;&#25991;&#26391;&#35835;&#12289;&#29983;&#23383;&#35270;&#39057;&#12289;&#23383;&#35789;&#21548;&#20889;&#8212;&#24102;&#21050;&#30340;&#26379;&#21451;/&#23383;&#35789;&#21548;&#20889;-23&#24102;&#21050;&#30340;&#26379;&#21451;.mp4" TargetMode="External"/><Relationship Id="rId5" Type="http://schemas.openxmlformats.org/officeDocument/2006/relationships/image" Target="../media/image12.emf"/><Relationship Id="rId10" Type="http://schemas.openxmlformats.org/officeDocument/2006/relationships/image" Target="../media/image10.png"/><Relationship Id="rId4" Type="http://schemas.openxmlformats.org/officeDocument/2006/relationships/image" Target="../media/image7.emf"/><Relationship Id="rId9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1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12.emf"/><Relationship Id="rId4" Type="http://schemas.openxmlformats.org/officeDocument/2006/relationships/image" Target="../media/image7.emf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1.pn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35838;&#25991;&#26391;&#35835;&#12289;&#29983;&#23383;&#35270;&#39057;&#12289;&#23383;&#35789;&#21548;&#20889;&#8212;&#24102;&#21050;&#30340;&#26379;&#21451;/&#29983;&#23383;&#35270;&#39057;-23&#12298;&#24102;&#21050;&#30340;&#26379;&#21451;&#12299;.mp4" TargetMode="Externa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23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带刺的朋友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2332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510396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悟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511256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组词：恍然大悟  觉悟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cè</a:t>
            </a: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逐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组词：逐个  追逐  逐渐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66314" y="455410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jiān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49685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组词：恍然大悟  恍惚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1640" y="1988840"/>
            <a:ext cx="69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yà</a:t>
            </a:r>
            <a:endParaRPr lang="zh-CN" altLang="en-US" sz="32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35839" y="186984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聪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组词：聪明  失聪  耳聪目明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59329" y="327916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cō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nɡ</a:t>
            </a:r>
            <a:endParaRPr lang="en-US" altLang="zh-CN" sz="32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组词：扎住  挣扎  安营扎寨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5932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44193" y="3311550"/>
            <a:ext cx="6405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朦胧：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主要指月光不明;不清楚、模糊。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4193" y="4193049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诡秘：（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行动态度等）隐秘不易捉摸。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220" y="1969770"/>
            <a:ext cx="80733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玛瑙：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一种玉石，有各种颜色，质地坚硬，</a:t>
            </a: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可用来做贵重的装饰品。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584950" y="4866640"/>
            <a:ext cx="1015365" cy="1499235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22755" y="5012055"/>
            <a:ext cx="1189355" cy="1331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611505" y="2026285"/>
            <a:ext cx="75203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恍然大悟：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形容人对某事一下子明白过来、</a:t>
            </a:r>
          </a:p>
          <a:p>
            <a:pPr algn="l"/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突然醒悟，豁然开朗。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1478" y="414655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高明：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见解、技能高超。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0994" y="3269357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钦佩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令人尊敬、尊重、敬重。</a:t>
            </a: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5"/>
          <p:cNvSpPr txBox="1"/>
          <p:nvPr/>
        </p:nvSpPr>
        <p:spPr>
          <a:xfrm>
            <a:off x="683895" y="5105400"/>
            <a:ext cx="65430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蹑手蹑脚：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形容走路脚步放得很轻，也形容偷偷摸摸、很鬼鬼祟祟的样子。</a:t>
            </a:r>
          </a:p>
        </p:txBody>
      </p:sp>
      <p:pic>
        <p:nvPicPr>
          <p:cNvPr id="3" name="图片 2" descr="318741-1412261955207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56120" y="4772660"/>
            <a:ext cx="1416685" cy="138366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84" name=" 184"/>
          <p:cNvSpPr/>
          <p:nvPr/>
        </p:nvSpPr>
        <p:spPr>
          <a:xfrm>
            <a:off x="7056120" y="2181225"/>
            <a:ext cx="1548011" cy="1548011"/>
          </a:xfrm>
          <a:prstGeom prst="ellipse">
            <a:avLst/>
          </a:prstGeom>
          <a:blipFill rotWithShape="1">
            <a:blip r:embed="rId7" cstate="print"/>
            <a:stretch>
              <a:fillRect/>
            </a:stretch>
          </a:blipFill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0" grpId="0"/>
      <p:bldP spid="2" grpId="0"/>
      <p:bldP spid="18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04123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（    ）的月光下，一个人（       ）来到车棚，直到他掏出一把钳子，我才（        ）</a:t>
            </a:r>
            <a:r>
              <a:rPr 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原来他是一个偷车贼。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43258" y="329939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恍然大悟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19508" y="213746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朦胧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30514" y="207257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蹑手蹑脚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555776" y="2564904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“×”手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32711" y="369014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蹑手蹑脚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37047" y="373691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毛手毛脚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13231" y="3736911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大手大脚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2711" y="470938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指手画脚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36967" y="471764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七手八脚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75888" y="470931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笨手笨脚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积累</a:t>
            </a: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71600" y="2060848"/>
            <a:ext cx="7416824" cy="374441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2143125" y="980728"/>
            <a:ext cx="6366510" cy="1375410"/>
            <a:chOff x="3375" y="1544"/>
            <a:chExt cx="10026" cy="2166"/>
          </a:xfrm>
        </p:grpSpPr>
        <p:sp>
          <p:nvSpPr>
            <p:cNvPr id="17" name="TextBox 16"/>
            <p:cNvSpPr txBox="1"/>
            <p:nvPr/>
          </p:nvSpPr>
          <p:spPr>
            <a:xfrm>
              <a:off x="3375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朦胧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37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模糊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" y="1544"/>
              <a:ext cx="336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急火火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1175" y="1544"/>
              <a:ext cx="222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急匆匆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05" y="279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钦佩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67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敬佩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30" y="278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诡秘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493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神秘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957732" y="25649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67544" y="4293096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124075" y="2708920"/>
            <a:ext cx="5662930" cy="1369060"/>
            <a:chOff x="3345" y="5171"/>
            <a:chExt cx="8918" cy="2156"/>
          </a:xfrm>
        </p:grpSpPr>
        <p:sp>
          <p:nvSpPr>
            <p:cNvPr id="38" name="TextBox 37"/>
            <p:cNvSpPr txBox="1"/>
            <p:nvPr/>
          </p:nvSpPr>
          <p:spPr>
            <a:xfrm>
              <a:off x="3345" y="5171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缓慢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07" y="5171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迅速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070" y="5171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朦胧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433" y="5171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皎洁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75" y="6409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高明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37" y="6409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低劣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100" y="6409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归拢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463" y="6409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摊开</a:t>
              </a:r>
            </a:p>
          </p:txBody>
        </p:sp>
      </p:grp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92697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475656" y="4581127"/>
            <a:ext cx="5766098" cy="864351"/>
            <a:chOff x="3685" y="7328"/>
            <a:chExt cx="9080" cy="1361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5" y="7328"/>
              <a:ext cx="9080" cy="1361"/>
              <a:chOff x="2910550" y="3573016"/>
              <a:chExt cx="5766098" cy="864096"/>
            </a:xfrm>
          </p:grpSpPr>
          <p:sp>
            <p:nvSpPr>
              <p:cNvPr id="48" name="文本框 63"/>
              <p:cNvSpPr txBox="1"/>
              <p:nvPr/>
            </p:nvSpPr>
            <p:spPr>
              <a:xfrm>
                <a:off x="2946952" y="3573016"/>
                <a:ext cx="5729696" cy="864096"/>
              </a:xfrm>
              <a:prstGeom prst="rect">
                <a:avLst/>
              </a:prstGeom>
              <a:noFill/>
              <a:ln w="22225">
                <a:solidFill>
                  <a:srgbClr val="FDCB53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0" name="文本框 64"/>
              <p:cNvSpPr txBox="1"/>
              <p:nvPr/>
            </p:nvSpPr>
            <p:spPr>
              <a:xfrm>
                <a:off x="2910550" y="3662359"/>
                <a:ext cx="520193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扎</a:t>
                </a:r>
                <a:endPara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文本框 65"/>
              <p:cNvSpPr txBox="1"/>
              <p:nvPr/>
            </p:nvSpPr>
            <p:spPr>
              <a:xfrm>
                <a:off x="3563888" y="3631135"/>
                <a:ext cx="1489802" cy="338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1600" dirty="0" err="1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zhā</a:t>
                </a:r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（扎鱼）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文本框 66"/>
              <p:cNvSpPr txBox="1"/>
              <p:nvPr/>
            </p:nvSpPr>
            <p:spPr>
              <a:xfrm>
                <a:off x="3565481" y="4000467"/>
                <a:ext cx="1585002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1600" dirty="0" err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z</a:t>
                </a:r>
                <a:r>
                  <a:rPr lang="en-US" altLang="zh-CN" sz="1600" dirty="0" err="1">
                    <a:latin typeface="黑体" panose="02010609060101010101" pitchFamily="49" charset="-122"/>
                    <a:ea typeface="黑体" panose="02010609060101010101" pitchFamily="49" charset="-122"/>
                  </a:rPr>
                  <a:t>ā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（扎辫子）</a:t>
                </a: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3563888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5057110" y="3573016"/>
                <a:ext cx="0" cy="864096"/>
              </a:xfrm>
              <a:prstGeom prst="line">
                <a:avLst/>
              </a:prstGeom>
              <a:ln>
                <a:solidFill>
                  <a:srgbClr val="FDCB5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文本框 69"/>
            <p:cNvSpPr txBox="1"/>
            <p:nvPr/>
          </p:nvSpPr>
          <p:spPr>
            <a:xfrm>
              <a:off x="7140" y="7473"/>
              <a:ext cx="562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那个扎（</a:t>
              </a:r>
              <a:r>
                <a:rPr lang="en-US" altLang="zh-CN" sz="16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z</a:t>
              </a:r>
              <a:r>
                <a:rPr lang="en-US" altLang="zh-CN" sz="16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ā</a:t>
              </a:r>
              <a:r>
                <a:rPr lang="en-US" altLang="zh-CN" sz="1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）辫子的小姑娘正在用鱼叉扎（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en-US" altLang="zh-CN" sz="1600" dirty="0" err="1">
                  <a:latin typeface="黑体" panose="02010609060101010101" pitchFamily="49" charset="-122"/>
                  <a:ea typeface="黑体" panose="02010609060101010101" pitchFamily="49" charset="-122"/>
                </a:rPr>
                <a:t>zhā</a:t>
              </a:r>
              <a:r>
                <a:rPr lang="en-US" altLang="zh-CN" sz="16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）鱼。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505010" y="2299678"/>
            <a:ext cx="666743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701040" y="2974340"/>
            <a:ext cx="76187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本文叙述刺猬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偷枣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的故事，突出了刺猬偷枣的本事高明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表达了作者对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刺猬的喜爱之情。</a:t>
            </a: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7220" y="2623820"/>
            <a:ext cx="802068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自然段）：秋天，满树的红枣好看又好闻，让人眼馋。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具体写小刺猬偷枣的过程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1200" y="4653280"/>
            <a:ext cx="8036560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同学们在多彩的童年生活中，肯定结交了许多朋友。有的给你精神上的鼓励，有的给你学习上的帮助，有的给你的生活带来乐趣……今天我们学习的课文中,小作者有一位带刺的朋友，它是谁呢？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54E58PICyf5_1024.jpg54E58PICyf5_10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47215" y="892810"/>
            <a:ext cx="5260340" cy="396557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5555" y="1188720"/>
            <a:ext cx="21888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句子比较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01040" y="2349500"/>
            <a:ext cx="4118610" cy="952500"/>
            <a:chOff x="1104" y="3700"/>
            <a:chExt cx="6486" cy="1500"/>
          </a:xfrm>
        </p:grpSpPr>
        <p:sp>
          <p:nvSpPr>
            <p:cNvPr id="17" name="矩形 16"/>
            <p:cNvSpPr/>
            <p:nvPr/>
          </p:nvSpPr>
          <p:spPr>
            <a:xfrm>
              <a:off x="1104" y="3700"/>
              <a:ext cx="6486" cy="15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秋天到了，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枣树上挂满了一颗颗红枣。</a:t>
              </a:r>
            </a:p>
          </p:txBody>
        </p:sp>
        <p:sp>
          <p:nvSpPr>
            <p:cNvPr id="45" name=" 184"/>
            <p:cNvSpPr/>
            <p:nvPr/>
          </p:nvSpPr>
          <p:spPr>
            <a:xfrm>
              <a:off x="1800" y="3854"/>
              <a:ext cx="397" cy="39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2620" y="3302635"/>
            <a:ext cx="4175760" cy="2748280"/>
            <a:chOff x="1012" y="5201"/>
            <a:chExt cx="6576" cy="4328"/>
          </a:xfrm>
        </p:grpSpPr>
        <p:sp>
          <p:nvSpPr>
            <p:cNvPr id="16" name="矩形 15"/>
            <p:cNvSpPr/>
            <p:nvPr/>
          </p:nvSpPr>
          <p:spPr>
            <a:xfrm>
              <a:off x="1012" y="5201"/>
              <a:ext cx="6577" cy="4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秋天，枣树上挂满了一颗颗红枣，风儿一吹，轻轻摆动，如同无数颗飘香的玛瑙晃来晃去，看着就让人眼馋。</a:t>
              </a:r>
            </a:p>
          </p:txBody>
        </p:sp>
        <p:sp>
          <p:nvSpPr>
            <p:cNvPr id="6" name=" 184"/>
            <p:cNvSpPr/>
            <p:nvPr/>
          </p:nvSpPr>
          <p:spPr>
            <a:xfrm>
              <a:off x="1800" y="5577"/>
              <a:ext cx="397" cy="39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7" name="图片 6" descr="wKhQw1glpOGEDJcrAAAAAPyD8HY16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30800" y="2273300"/>
            <a:ext cx="3166745" cy="3379470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22" name="组合 21"/>
          <p:cNvGrpSpPr/>
          <p:nvPr/>
        </p:nvGrpSpPr>
        <p:grpSpPr>
          <a:xfrm>
            <a:off x="8170068" y="5223614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8260873" y="5636999"/>
            <a:ext cx="723346" cy="1119988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16016" y="3068960"/>
            <a:ext cx="3659505" cy="2896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37BEC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第一句简明扼要，</a:t>
            </a:r>
            <a:r>
              <a:rPr lang="zh-CN" altLang="en-US" sz="2400" b="1" dirty="0" smtClean="0">
                <a:solidFill>
                  <a:srgbClr val="37BEC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第二句相比第一句描写更诱人，它运用比喻手法既写出了红枣的数量多、颜色鲜艳诱人，同时又为引出刺猬偷枣的情节做铺垫。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99135" y="1340768"/>
            <a:ext cx="7794625" cy="1715135"/>
            <a:chOff x="907" y="5201"/>
            <a:chExt cx="12275" cy="2701"/>
          </a:xfrm>
        </p:grpSpPr>
        <p:sp>
          <p:nvSpPr>
            <p:cNvPr id="8" name="矩形 7"/>
            <p:cNvSpPr/>
            <p:nvPr/>
          </p:nvSpPr>
          <p:spPr>
            <a:xfrm>
              <a:off x="907" y="5201"/>
              <a:ext cx="12275" cy="2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秋天，枣树上挂满了一颗颗红枣，风儿一吹，轻轻摆动，如同无数颗飘香的玛瑙晃来晃去，看着就让人眼馋。</a:t>
              </a:r>
            </a:p>
          </p:txBody>
        </p:sp>
        <p:sp>
          <p:nvSpPr>
            <p:cNvPr id="10" name=" 184"/>
            <p:cNvSpPr/>
            <p:nvPr/>
          </p:nvSpPr>
          <p:spPr>
            <a:xfrm>
              <a:off x="1800" y="5577"/>
              <a:ext cx="397" cy="39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" name="直接连接符 31"/>
          <p:cNvSpPr/>
          <p:nvPr/>
        </p:nvSpPr>
        <p:spPr>
          <a:xfrm flipH="1">
            <a:off x="2616835" y="2455193"/>
            <a:ext cx="4932036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3" name="图片 12" descr="QQ截图201804221953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7720" y="4483735"/>
            <a:ext cx="1727835" cy="173799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8" name="图片 17" descr="tim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35555" y="3627120"/>
            <a:ext cx="1741805" cy="200977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31490" y="3874770"/>
            <a:ext cx="3659505" cy="1198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聪明的小东西，偷枣的本事真高明啊！</a:t>
            </a:r>
          </a:p>
        </p:txBody>
      </p:sp>
      <p:sp>
        <p:nvSpPr>
          <p:cNvPr id="8" name="矩形 7"/>
          <p:cNvSpPr/>
          <p:nvPr/>
        </p:nvSpPr>
        <p:spPr>
          <a:xfrm>
            <a:off x="2445385" y="2001520"/>
            <a:ext cx="5110480" cy="1198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请大家浏览课文，找找那一句话对刺猬偷枣做出了评价？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691003" y="432721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reeform 817"/>
          <p:cNvSpPr>
            <a:spLocks noEditPoints="1"/>
          </p:cNvSpPr>
          <p:nvPr/>
        </p:nvSpPr>
        <p:spPr bwMode="auto">
          <a:xfrm>
            <a:off x="1571625" y="1772285"/>
            <a:ext cx="6857365" cy="1811655"/>
          </a:xfrm>
          <a:custGeom>
            <a:avLst/>
            <a:gdLst>
              <a:gd name="T0" fmla="*/ 385 w 425"/>
              <a:gd name="T1" fmla="*/ 99 h 423"/>
              <a:gd name="T2" fmla="*/ 346 w 425"/>
              <a:gd name="T3" fmla="*/ 48 h 423"/>
              <a:gd name="T4" fmla="*/ 282 w 425"/>
              <a:gd name="T5" fmla="*/ 44 h 423"/>
              <a:gd name="T6" fmla="*/ 240 w 425"/>
              <a:gd name="T7" fmla="*/ 5 h 423"/>
              <a:gd name="T8" fmla="*/ 182 w 425"/>
              <a:gd name="T9" fmla="*/ 5 h 423"/>
              <a:gd name="T10" fmla="*/ 143 w 425"/>
              <a:gd name="T11" fmla="*/ 44 h 423"/>
              <a:gd name="T12" fmla="*/ 79 w 425"/>
              <a:gd name="T13" fmla="*/ 48 h 423"/>
              <a:gd name="T14" fmla="*/ 40 w 425"/>
              <a:gd name="T15" fmla="*/ 99 h 423"/>
              <a:gd name="T16" fmla="*/ 27 w 425"/>
              <a:gd name="T17" fmla="*/ 153 h 423"/>
              <a:gd name="T18" fmla="*/ 0 w 425"/>
              <a:gd name="T19" fmla="*/ 203 h 423"/>
              <a:gd name="T20" fmla="*/ 13 w 425"/>
              <a:gd name="T21" fmla="*/ 258 h 423"/>
              <a:gd name="T22" fmla="*/ 39 w 425"/>
              <a:gd name="T23" fmla="*/ 303 h 423"/>
              <a:gd name="T24" fmla="*/ 63 w 425"/>
              <a:gd name="T25" fmla="*/ 363 h 423"/>
              <a:gd name="T26" fmla="*/ 122 w 425"/>
              <a:gd name="T27" fmla="*/ 387 h 423"/>
              <a:gd name="T28" fmla="*/ 165 w 425"/>
              <a:gd name="T29" fmla="*/ 411 h 423"/>
              <a:gd name="T30" fmla="*/ 222 w 425"/>
              <a:gd name="T31" fmla="*/ 423 h 423"/>
              <a:gd name="T32" fmla="*/ 273 w 425"/>
              <a:gd name="T33" fmla="*/ 398 h 423"/>
              <a:gd name="T34" fmla="*/ 325 w 425"/>
              <a:gd name="T35" fmla="*/ 385 h 423"/>
              <a:gd name="T36" fmla="*/ 375 w 425"/>
              <a:gd name="T37" fmla="*/ 346 h 423"/>
              <a:gd name="T38" fmla="*/ 380 w 425"/>
              <a:gd name="T39" fmla="*/ 281 h 423"/>
              <a:gd name="T40" fmla="*/ 421 w 425"/>
              <a:gd name="T41" fmla="*/ 241 h 423"/>
              <a:gd name="T42" fmla="*/ 419 w 425"/>
              <a:gd name="T43" fmla="*/ 184 h 423"/>
              <a:gd name="T44" fmla="*/ 380 w 425"/>
              <a:gd name="T45" fmla="*/ 143 h 423"/>
              <a:gd name="T46" fmla="*/ 363 w 425"/>
              <a:gd name="T47" fmla="*/ 272 h 423"/>
              <a:gd name="T48" fmla="*/ 363 w 425"/>
              <a:gd name="T49" fmla="*/ 279 h 423"/>
              <a:gd name="T50" fmla="*/ 371 w 425"/>
              <a:gd name="T51" fmla="*/ 301 h 423"/>
              <a:gd name="T52" fmla="*/ 352 w 425"/>
              <a:gd name="T53" fmla="*/ 354 h 423"/>
              <a:gd name="T54" fmla="*/ 299 w 425"/>
              <a:gd name="T55" fmla="*/ 371 h 423"/>
              <a:gd name="T56" fmla="*/ 275 w 425"/>
              <a:gd name="T57" fmla="*/ 363 h 423"/>
              <a:gd name="T58" fmla="*/ 271 w 425"/>
              <a:gd name="T59" fmla="*/ 370 h 423"/>
              <a:gd name="T60" fmla="*/ 251 w 425"/>
              <a:gd name="T61" fmla="*/ 398 h 423"/>
              <a:gd name="T62" fmla="*/ 202 w 425"/>
              <a:gd name="T63" fmla="*/ 411 h 423"/>
              <a:gd name="T64" fmla="*/ 160 w 425"/>
              <a:gd name="T65" fmla="*/ 384 h 423"/>
              <a:gd name="T66" fmla="*/ 151 w 425"/>
              <a:gd name="T67" fmla="*/ 363 h 423"/>
              <a:gd name="T68" fmla="*/ 144 w 425"/>
              <a:gd name="T69" fmla="*/ 363 h 423"/>
              <a:gd name="T70" fmla="*/ 89 w 425"/>
              <a:gd name="T71" fmla="*/ 365 h 423"/>
              <a:gd name="T72" fmla="*/ 54 w 425"/>
              <a:gd name="T73" fmla="*/ 320 h 423"/>
              <a:gd name="T74" fmla="*/ 60 w 425"/>
              <a:gd name="T75" fmla="*/ 282 h 423"/>
              <a:gd name="T76" fmla="*/ 63 w 425"/>
              <a:gd name="T77" fmla="*/ 275 h 423"/>
              <a:gd name="T78" fmla="*/ 57 w 425"/>
              <a:gd name="T79" fmla="*/ 270 h 423"/>
              <a:gd name="T80" fmla="*/ 19 w 425"/>
              <a:gd name="T81" fmla="*/ 239 h 423"/>
              <a:gd name="T82" fmla="*/ 19 w 425"/>
              <a:gd name="T83" fmla="*/ 188 h 423"/>
              <a:gd name="T84" fmla="*/ 55 w 425"/>
              <a:gd name="T85" fmla="*/ 154 h 423"/>
              <a:gd name="T86" fmla="*/ 61 w 425"/>
              <a:gd name="T87" fmla="*/ 151 h 423"/>
              <a:gd name="T88" fmla="*/ 61 w 425"/>
              <a:gd name="T89" fmla="*/ 144 h 423"/>
              <a:gd name="T90" fmla="*/ 60 w 425"/>
              <a:gd name="T91" fmla="*/ 88 h 423"/>
              <a:gd name="T92" fmla="*/ 105 w 425"/>
              <a:gd name="T93" fmla="*/ 54 h 423"/>
              <a:gd name="T94" fmla="*/ 143 w 425"/>
              <a:gd name="T95" fmla="*/ 59 h 423"/>
              <a:gd name="T96" fmla="*/ 149 w 425"/>
              <a:gd name="T97" fmla="*/ 62 h 423"/>
              <a:gd name="T98" fmla="*/ 154 w 425"/>
              <a:gd name="T99" fmla="*/ 57 h 423"/>
              <a:gd name="T100" fmla="*/ 185 w 425"/>
              <a:gd name="T101" fmla="*/ 19 h 423"/>
              <a:gd name="T102" fmla="*/ 236 w 425"/>
              <a:gd name="T103" fmla="*/ 17 h 423"/>
              <a:gd name="T104" fmla="*/ 271 w 425"/>
              <a:gd name="T105" fmla="*/ 54 h 423"/>
              <a:gd name="T106" fmla="*/ 275 w 425"/>
              <a:gd name="T107" fmla="*/ 59 h 423"/>
              <a:gd name="T108" fmla="*/ 282 w 425"/>
              <a:gd name="T109" fmla="*/ 59 h 423"/>
              <a:gd name="T110" fmla="*/ 339 w 425"/>
              <a:gd name="T111" fmla="*/ 61 h 423"/>
              <a:gd name="T112" fmla="*/ 371 w 425"/>
              <a:gd name="T113" fmla="*/ 106 h 423"/>
              <a:gd name="T114" fmla="*/ 361 w 425"/>
              <a:gd name="T115" fmla="*/ 147 h 423"/>
              <a:gd name="T116" fmla="*/ 367 w 425"/>
              <a:gd name="T117" fmla="*/ 153 h 423"/>
              <a:gd name="T118" fmla="*/ 387 w 425"/>
              <a:gd name="T119" fmla="*/ 161 h 423"/>
              <a:gd name="T120" fmla="*/ 411 w 425"/>
              <a:gd name="T121" fmla="*/ 205 h 423"/>
              <a:gd name="T122" fmla="*/ 398 w 425"/>
              <a:gd name="T123" fmla="*/ 25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5" h="423">
                <a:moveTo>
                  <a:pt x="380" y="143"/>
                </a:moveTo>
                <a:lnTo>
                  <a:pt x="387" y="122"/>
                </a:lnTo>
                <a:lnTo>
                  <a:pt x="385" y="99"/>
                </a:lnTo>
                <a:lnTo>
                  <a:pt x="377" y="79"/>
                </a:lnTo>
                <a:lnTo>
                  <a:pt x="363" y="62"/>
                </a:lnTo>
                <a:lnTo>
                  <a:pt x="346" y="48"/>
                </a:lnTo>
                <a:lnTo>
                  <a:pt x="325" y="40"/>
                </a:lnTo>
                <a:lnTo>
                  <a:pt x="304" y="38"/>
                </a:lnTo>
                <a:lnTo>
                  <a:pt x="282" y="44"/>
                </a:lnTo>
                <a:lnTo>
                  <a:pt x="273" y="27"/>
                </a:lnTo>
                <a:lnTo>
                  <a:pt x="257" y="13"/>
                </a:lnTo>
                <a:lnTo>
                  <a:pt x="240" y="5"/>
                </a:lnTo>
                <a:lnTo>
                  <a:pt x="222" y="0"/>
                </a:lnTo>
                <a:lnTo>
                  <a:pt x="202" y="0"/>
                </a:lnTo>
                <a:lnTo>
                  <a:pt x="182" y="5"/>
                </a:lnTo>
                <a:lnTo>
                  <a:pt x="165" y="13"/>
                </a:lnTo>
                <a:lnTo>
                  <a:pt x="151" y="26"/>
                </a:lnTo>
                <a:lnTo>
                  <a:pt x="143" y="44"/>
                </a:lnTo>
                <a:lnTo>
                  <a:pt x="120" y="38"/>
                </a:lnTo>
                <a:lnTo>
                  <a:pt x="99" y="40"/>
                </a:lnTo>
                <a:lnTo>
                  <a:pt x="79" y="48"/>
                </a:lnTo>
                <a:lnTo>
                  <a:pt x="61" y="62"/>
                </a:lnTo>
                <a:lnTo>
                  <a:pt x="48" y="79"/>
                </a:lnTo>
                <a:lnTo>
                  <a:pt x="40" y="99"/>
                </a:lnTo>
                <a:lnTo>
                  <a:pt x="37" y="122"/>
                </a:lnTo>
                <a:lnTo>
                  <a:pt x="44" y="143"/>
                </a:lnTo>
                <a:lnTo>
                  <a:pt x="27" y="153"/>
                </a:lnTo>
                <a:lnTo>
                  <a:pt x="13" y="167"/>
                </a:lnTo>
                <a:lnTo>
                  <a:pt x="5" y="184"/>
                </a:lnTo>
                <a:lnTo>
                  <a:pt x="0" y="203"/>
                </a:lnTo>
                <a:lnTo>
                  <a:pt x="0" y="223"/>
                </a:lnTo>
                <a:lnTo>
                  <a:pt x="5" y="241"/>
                </a:lnTo>
                <a:lnTo>
                  <a:pt x="13" y="258"/>
                </a:lnTo>
                <a:lnTo>
                  <a:pt x="26" y="272"/>
                </a:lnTo>
                <a:lnTo>
                  <a:pt x="44" y="281"/>
                </a:lnTo>
                <a:lnTo>
                  <a:pt x="39" y="303"/>
                </a:lnTo>
                <a:lnTo>
                  <a:pt x="41" y="325"/>
                </a:lnTo>
                <a:lnTo>
                  <a:pt x="50" y="346"/>
                </a:lnTo>
                <a:lnTo>
                  <a:pt x="63" y="363"/>
                </a:lnTo>
                <a:lnTo>
                  <a:pt x="81" y="377"/>
                </a:lnTo>
                <a:lnTo>
                  <a:pt x="101" y="385"/>
                </a:lnTo>
                <a:lnTo>
                  <a:pt x="122" y="387"/>
                </a:lnTo>
                <a:lnTo>
                  <a:pt x="143" y="380"/>
                </a:lnTo>
                <a:lnTo>
                  <a:pt x="151" y="398"/>
                </a:lnTo>
                <a:lnTo>
                  <a:pt x="165" y="411"/>
                </a:lnTo>
                <a:lnTo>
                  <a:pt x="182" y="419"/>
                </a:lnTo>
                <a:lnTo>
                  <a:pt x="202" y="423"/>
                </a:lnTo>
                <a:lnTo>
                  <a:pt x="222" y="423"/>
                </a:lnTo>
                <a:lnTo>
                  <a:pt x="240" y="419"/>
                </a:lnTo>
                <a:lnTo>
                  <a:pt x="257" y="411"/>
                </a:lnTo>
                <a:lnTo>
                  <a:pt x="273" y="398"/>
                </a:lnTo>
                <a:lnTo>
                  <a:pt x="282" y="380"/>
                </a:lnTo>
                <a:lnTo>
                  <a:pt x="304" y="387"/>
                </a:lnTo>
                <a:lnTo>
                  <a:pt x="325" y="385"/>
                </a:lnTo>
                <a:lnTo>
                  <a:pt x="344" y="377"/>
                </a:lnTo>
                <a:lnTo>
                  <a:pt x="361" y="363"/>
                </a:lnTo>
                <a:lnTo>
                  <a:pt x="375" y="346"/>
                </a:lnTo>
                <a:lnTo>
                  <a:pt x="384" y="325"/>
                </a:lnTo>
                <a:lnTo>
                  <a:pt x="385" y="303"/>
                </a:lnTo>
                <a:lnTo>
                  <a:pt x="380" y="281"/>
                </a:lnTo>
                <a:lnTo>
                  <a:pt x="398" y="272"/>
                </a:lnTo>
                <a:lnTo>
                  <a:pt x="411" y="258"/>
                </a:lnTo>
                <a:lnTo>
                  <a:pt x="421" y="241"/>
                </a:lnTo>
                <a:lnTo>
                  <a:pt x="425" y="223"/>
                </a:lnTo>
                <a:lnTo>
                  <a:pt x="423" y="203"/>
                </a:lnTo>
                <a:lnTo>
                  <a:pt x="419" y="184"/>
                </a:lnTo>
                <a:lnTo>
                  <a:pt x="411" y="167"/>
                </a:lnTo>
                <a:lnTo>
                  <a:pt x="398" y="153"/>
                </a:lnTo>
                <a:lnTo>
                  <a:pt x="380" y="143"/>
                </a:lnTo>
                <a:close/>
                <a:moveTo>
                  <a:pt x="367" y="270"/>
                </a:moveTo>
                <a:lnTo>
                  <a:pt x="364" y="271"/>
                </a:lnTo>
                <a:lnTo>
                  <a:pt x="363" y="272"/>
                </a:lnTo>
                <a:lnTo>
                  <a:pt x="363" y="275"/>
                </a:lnTo>
                <a:lnTo>
                  <a:pt x="363" y="278"/>
                </a:lnTo>
                <a:lnTo>
                  <a:pt x="363" y="279"/>
                </a:lnTo>
                <a:lnTo>
                  <a:pt x="364" y="282"/>
                </a:lnTo>
                <a:lnTo>
                  <a:pt x="364" y="282"/>
                </a:lnTo>
                <a:lnTo>
                  <a:pt x="371" y="301"/>
                </a:lnTo>
                <a:lnTo>
                  <a:pt x="371" y="320"/>
                </a:lnTo>
                <a:lnTo>
                  <a:pt x="364" y="339"/>
                </a:lnTo>
                <a:lnTo>
                  <a:pt x="352" y="354"/>
                </a:lnTo>
                <a:lnTo>
                  <a:pt x="335" y="365"/>
                </a:lnTo>
                <a:lnTo>
                  <a:pt x="318" y="371"/>
                </a:lnTo>
                <a:lnTo>
                  <a:pt x="299" y="371"/>
                </a:lnTo>
                <a:lnTo>
                  <a:pt x="281" y="363"/>
                </a:lnTo>
                <a:lnTo>
                  <a:pt x="278" y="361"/>
                </a:lnTo>
                <a:lnTo>
                  <a:pt x="275" y="363"/>
                </a:lnTo>
                <a:lnTo>
                  <a:pt x="273" y="364"/>
                </a:lnTo>
                <a:lnTo>
                  <a:pt x="271" y="365"/>
                </a:lnTo>
                <a:lnTo>
                  <a:pt x="271" y="370"/>
                </a:lnTo>
                <a:lnTo>
                  <a:pt x="271" y="370"/>
                </a:lnTo>
                <a:lnTo>
                  <a:pt x="263" y="385"/>
                </a:lnTo>
                <a:lnTo>
                  <a:pt x="251" y="398"/>
                </a:lnTo>
                <a:lnTo>
                  <a:pt x="236" y="406"/>
                </a:lnTo>
                <a:lnTo>
                  <a:pt x="219" y="411"/>
                </a:lnTo>
                <a:lnTo>
                  <a:pt x="202" y="411"/>
                </a:lnTo>
                <a:lnTo>
                  <a:pt x="185" y="405"/>
                </a:lnTo>
                <a:lnTo>
                  <a:pt x="171" y="396"/>
                </a:lnTo>
                <a:lnTo>
                  <a:pt x="160" y="384"/>
                </a:lnTo>
                <a:lnTo>
                  <a:pt x="154" y="367"/>
                </a:lnTo>
                <a:lnTo>
                  <a:pt x="153" y="364"/>
                </a:lnTo>
                <a:lnTo>
                  <a:pt x="151" y="363"/>
                </a:lnTo>
                <a:lnTo>
                  <a:pt x="150" y="363"/>
                </a:lnTo>
                <a:lnTo>
                  <a:pt x="147" y="361"/>
                </a:lnTo>
                <a:lnTo>
                  <a:pt x="144" y="363"/>
                </a:lnTo>
                <a:lnTo>
                  <a:pt x="126" y="371"/>
                </a:lnTo>
                <a:lnTo>
                  <a:pt x="106" y="371"/>
                </a:lnTo>
                <a:lnTo>
                  <a:pt x="89" y="365"/>
                </a:lnTo>
                <a:lnTo>
                  <a:pt x="72" y="354"/>
                </a:lnTo>
                <a:lnTo>
                  <a:pt x="61" y="339"/>
                </a:lnTo>
                <a:lnTo>
                  <a:pt x="54" y="320"/>
                </a:lnTo>
                <a:lnTo>
                  <a:pt x="53" y="301"/>
                </a:lnTo>
                <a:lnTo>
                  <a:pt x="60" y="282"/>
                </a:lnTo>
                <a:lnTo>
                  <a:pt x="60" y="282"/>
                </a:lnTo>
                <a:lnTo>
                  <a:pt x="61" y="279"/>
                </a:lnTo>
                <a:lnTo>
                  <a:pt x="63" y="278"/>
                </a:lnTo>
                <a:lnTo>
                  <a:pt x="63" y="275"/>
                </a:lnTo>
                <a:lnTo>
                  <a:pt x="61" y="272"/>
                </a:lnTo>
                <a:lnTo>
                  <a:pt x="60" y="271"/>
                </a:lnTo>
                <a:lnTo>
                  <a:pt x="57" y="270"/>
                </a:lnTo>
                <a:lnTo>
                  <a:pt x="40" y="264"/>
                </a:lnTo>
                <a:lnTo>
                  <a:pt x="27" y="253"/>
                </a:lnTo>
                <a:lnTo>
                  <a:pt x="19" y="239"/>
                </a:lnTo>
                <a:lnTo>
                  <a:pt x="15" y="222"/>
                </a:lnTo>
                <a:lnTo>
                  <a:pt x="15" y="205"/>
                </a:lnTo>
                <a:lnTo>
                  <a:pt x="19" y="188"/>
                </a:lnTo>
                <a:lnTo>
                  <a:pt x="26" y="172"/>
                </a:lnTo>
                <a:lnTo>
                  <a:pt x="39" y="161"/>
                </a:lnTo>
                <a:lnTo>
                  <a:pt x="55" y="154"/>
                </a:lnTo>
                <a:lnTo>
                  <a:pt x="55" y="154"/>
                </a:lnTo>
                <a:lnTo>
                  <a:pt x="58" y="153"/>
                </a:lnTo>
                <a:lnTo>
                  <a:pt x="61" y="151"/>
                </a:lnTo>
                <a:lnTo>
                  <a:pt x="63" y="150"/>
                </a:lnTo>
                <a:lnTo>
                  <a:pt x="63" y="147"/>
                </a:lnTo>
                <a:lnTo>
                  <a:pt x="61" y="144"/>
                </a:lnTo>
                <a:lnTo>
                  <a:pt x="53" y="124"/>
                </a:lnTo>
                <a:lnTo>
                  <a:pt x="53" y="106"/>
                </a:lnTo>
                <a:lnTo>
                  <a:pt x="60" y="88"/>
                </a:lnTo>
                <a:lnTo>
                  <a:pt x="71" y="72"/>
                </a:lnTo>
                <a:lnTo>
                  <a:pt x="86" y="61"/>
                </a:lnTo>
                <a:lnTo>
                  <a:pt x="105" y="54"/>
                </a:lnTo>
                <a:lnTo>
                  <a:pt x="123" y="52"/>
                </a:lnTo>
                <a:lnTo>
                  <a:pt x="141" y="59"/>
                </a:lnTo>
                <a:lnTo>
                  <a:pt x="143" y="59"/>
                </a:lnTo>
                <a:lnTo>
                  <a:pt x="144" y="61"/>
                </a:lnTo>
                <a:lnTo>
                  <a:pt x="147" y="62"/>
                </a:lnTo>
                <a:lnTo>
                  <a:pt x="149" y="62"/>
                </a:lnTo>
                <a:lnTo>
                  <a:pt x="151" y="61"/>
                </a:lnTo>
                <a:lnTo>
                  <a:pt x="153" y="59"/>
                </a:lnTo>
                <a:lnTo>
                  <a:pt x="154" y="57"/>
                </a:lnTo>
                <a:lnTo>
                  <a:pt x="160" y="40"/>
                </a:lnTo>
                <a:lnTo>
                  <a:pt x="171" y="27"/>
                </a:lnTo>
                <a:lnTo>
                  <a:pt x="185" y="19"/>
                </a:lnTo>
                <a:lnTo>
                  <a:pt x="202" y="14"/>
                </a:lnTo>
                <a:lnTo>
                  <a:pt x="219" y="13"/>
                </a:lnTo>
                <a:lnTo>
                  <a:pt x="236" y="17"/>
                </a:lnTo>
                <a:lnTo>
                  <a:pt x="251" y="26"/>
                </a:lnTo>
                <a:lnTo>
                  <a:pt x="263" y="38"/>
                </a:lnTo>
                <a:lnTo>
                  <a:pt x="271" y="54"/>
                </a:lnTo>
                <a:lnTo>
                  <a:pt x="271" y="57"/>
                </a:lnTo>
                <a:lnTo>
                  <a:pt x="274" y="58"/>
                </a:lnTo>
                <a:lnTo>
                  <a:pt x="275" y="59"/>
                </a:lnTo>
                <a:lnTo>
                  <a:pt x="278" y="59"/>
                </a:lnTo>
                <a:lnTo>
                  <a:pt x="280" y="61"/>
                </a:lnTo>
                <a:lnTo>
                  <a:pt x="282" y="59"/>
                </a:lnTo>
                <a:lnTo>
                  <a:pt x="301" y="52"/>
                </a:lnTo>
                <a:lnTo>
                  <a:pt x="320" y="54"/>
                </a:lnTo>
                <a:lnTo>
                  <a:pt x="339" y="61"/>
                </a:lnTo>
                <a:lnTo>
                  <a:pt x="354" y="72"/>
                </a:lnTo>
                <a:lnTo>
                  <a:pt x="366" y="88"/>
                </a:lnTo>
                <a:lnTo>
                  <a:pt x="371" y="106"/>
                </a:lnTo>
                <a:lnTo>
                  <a:pt x="371" y="124"/>
                </a:lnTo>
                <a:lnTo>
                  <a:pt x="363" y="144"/>
                </a:lnTo>
                <a:lnTo>
                  <a:pt x="361" y="147"/>
                </a:lnTo>
                <a:lnTo>
                  <a:pt x="363" y="150"/>
                </a:lnTo>
                <a:lnTo>
                  <a:pt x="364" y="151"/>
                </a:lnTo>
                <a:lnTo>
                  <a:pt x="367" y="153"/>
                </a:lnTo>
                <a:lnTo>
                  <a:pt x="370" y="154"/>
                </a:lnTo>
                <a:lnTo>
                  <a:pt x="370" y="154"/>
                </a:lnTo>
                <a:lnTo>
                  <a:pt x="387" y="161"/>
                </a:lnTo>
                <a:lnTo>
                  <a:pt x="398" y="172"/>
                </a:lnTo>
                <a:lnTo>
                  <a:pt x="406" y="188"/>
                </a:lnTo>
                <a:lnTo>
                  <a:pt x="411" y="205"/>
                </a:lnTo>
                <a:lnTo>
                  <a:pt x="411" y="222"/>
                </a:lnTo>
                <a:lnTo>
                  <a:pt x="406" y="239"/>
                </a:lnTo>
                <a:lnTo>
                  <a:pt x="398" y="253"/>
                </a:lnTo>
                <a:lnTo>
                  <a:pt x="384" y="264"/>
                </a:lnTo>
                <a:lnTo>
                  <a:pt x="367" y="270"/>
                </a:lnTo>
                <a:close/>
              </a:path>
            </a:pathLst>
          </a:custGeom>
          <a:solidFill>
            <a:srgbClr val="37BEC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776210" y="4780915"/>
            <a:ext cx="911860" cy="1440815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75410" y="5163820"/>
            <a:ext cx="499745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37BEC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5815" y="1238250"/>
            <a:ext cx="3826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爬树</a:t>
            </a:r>
            <a:r>
              <a:rPr lang="en-US" altLang="zh-CN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小心谨慎</a:t>
            </a:r>
          </a:p>
        </p:txBody>
      </p:sp>
      <p:sp>
        <p:nvSpPr>
          <p:cNvPr id="6" name="下箭头 5"/>
          <p:cNvSpPr/>
          <p:nvPr/>
        </p:nvSpPr>
        <p:spPr>
          <a:xfrm rot="16200000">
            <a:off x="2185670" y="5340350"/>
            <a:ext cx="182245" cy="410845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0530" y="2119630"/>
            <a:ext cx="700405" cy="445770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2980" y="4033520"/>
            <a:ext cx="700405" cy="445770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13660" y="4829810"/>
            <a:ext cx="106045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缓慢</a:t>
            </a:r>
          </a:p>
        </p:txBody>
      </p:sp>
      <p:sp>
        <p:nvSpPr>
          <p:cNvPr id="11" name="矩形 10"/>
          <p:cNvSpPr/>
          <p:nvPr/>
        </p:nvSpPr>
        <p:spPr>
          <a:xfrm>
            <a:off x="2613660" y="5539740"/>
            <a:ext cx="106045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诡秘</a:t>
            </a:r>
          </a:p>
        </p:txBody>
      </p:sp>
      <p:sp>
        <p:nvSpPr>
          <p:cNvPr id="13" name="下箭头 12"/>
          <p:cNvSpPr/>
          <p:nvPr/>
        </p:nvSpPr>
        <p:spPr>
          <a:xfrm rot="16200000">
            <a:off x="3942715" y="5340350"/>
            <a:ext cx="182245" cy="410845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13555" y="5163820"/>
            <a:ext cx="1932305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小心谨慎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805815" y="1924685"/>
            <a:ext cx="7454900" cy="2554605"/>
            <a:chOff x="1269" y="3109"/>
            <a:chExt cx="11740" cy="4023"/>
          </a:xfrm>
        </p:grpSpPr>
        <p:sp>
          <p:nvSpPr>
            <p:cNvPr id="8" name="矩形 7"/>
            <p:cNvSpPr/>
            <p:nvPr/>
          </p:nvSpPr>
          <p:spPr>
            <a:xfrm>
              <a:off x="1269" y="3109"/>
              <a:ext cx="11263" cy="1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忽然看见一个圆乎乎的东西，正缓慢地往树上爬……  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1351" y="5361"/>
              <a:ext cx="11658" cy="1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那个东西一定没有发现我在监视它，仍旧诡秘地爬向老树杈，又爬向伸出的枝条……</a:t>
              </a:r>
            </a:p>
          </p:txBody>
        </p:sp>
        <p:sp>
          <p:nvSpPr>
            <p:cNvPr id="25" name=" 184"/>
            <p:cNvSpPr/>
            <p:nvPr/>
          </p:nvSpPr>
          <p:spPr>
            <a:xfrm>
              <a:off x="1994" y="3490"/>
              <a:ext cx="397" cy="39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 184"/>
            <p:cNvSpPr/>
            <p:nvPr/>
          </p:nvSpPr>
          <p:spPr>
            <a:xfrm>
              <a:off x="1994" y="5648"/>
              <a:ext cx="397" cy="39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 animBg="1"/>
      <p:bldP spid="7" grpId="0" animBg="1"/>
      <p:bldP spid="9" grpId="0" animBg="1"/>
      <p:bldP spid="10" grpId="0"/>
      <p:bldP spid="11" grpId="0"/>
      <p:bldP spid="13" grpId="0" animBg="1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610475" y="4777740"/>
            <a:ext cx="1085215" cy="1541145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815" y="1238250"/>
            <a:ext cx="3826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摇枣</a:t>
            </a:r>
            <a:r>
              <a:rPr lang="en-US" altLang="zh-CN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快</a:t>
            </a:r>
          </a:p>
        </p:txBody>
      </p:sp>
      <p:sp>
        <p:nvSpPr>
          <p:cNvPr id="6" name="下箭头 5"/>
          <p:cNvSpPr/>
          <p:nvPr/>
        </p:nvSpPr>
        <p:spPr>
          <a:xfrm>
            <a:off x="6259195" y="4366895"/>
            <a:ext cx="182245" cy="410845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4575" y="4777740"/>
            <a:ext cx="550545" cy="534035"/>
          </a:xfrm>
          <a:prstGeom prst="rect">
            <a:avLst/>
          </a:prstGeom>
          <a:ln w="28575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快</a:t>
            </a:r>
          </a:p>
        </p:txBody>
      </p:sp>
      <p:sp>
        <p:nvSpPr>
          <p:cNvPr id="13" name="下箭头 12"/>
          <p:cNvSpPr/>
          <p:nvPr/>
        </p:nvSpPr>
        <p:spPr>
          <a:xfrm>
            <a:off x="6259830" y="3035935"/>
            <a:ext cx="182245" cy="410845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30545" y="3446780"/>
            <a:ext cx="2474595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连续不断的爆裂、</a:t>
            </a:r>
          </a:p>
          <a:p>
            <a:pPr algn="just" eaLnBrk="1" latinLnBrk="0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拍打等的声音。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62635" y="1821815"/>
            <a:ext cx="7498080" cy="1715135"/>
            <a:chOff x="1269" y="3109"/>
            <a:chExt cx="11808" cy="2701"/>
          </a:xfrm>
        </p:grpSpPr>
        <p:sp>
          <p:nvSpPr>
            <p:cNvPr id="8" name="矩形 7"/>
            <p:cNvSpPr/>
            <p:nvPr/>
          </p:nvSpPr>
          <p:spPr>
            <a:xfrm>
              <a:off x="1269" y="3109"/>
              <a:ext cx="11808" cy="2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后来，那个东西停住脚，兴许是在用力摇晃吧，树枝哗哗作响，红枣“辟里啪啦”地落了一地。  </a:t>
              </a:r>
            </a:p>
          </p:txBody>
        </p:sp>
        <p:sp>
          <p:nvSpPr>
            <p:cNvPr id="25" name=" 184"/>
            <p:cNvSpPr/>
            <p:nvPr/>
          </p:nvSpPr>
          <p:spPr>
            <a:xfrm>
              <a:off x="1994" y="3490"/>
              <a:ext cx="397" cy="39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5815" y="3799840"/>
            <a:ext cx="3937000" cy="2157730"/>
            <a:chOff x="1269" y="6590"/>
            <a:chExt cx="6200" cy="3398"/>
          </a:xfrm>
        </p:grpSpPr>
        <p:sp>
          <p:nvSpPr>
            <p:cNvPr id="3" name="矩形 2"/>
            <p:cNvSpPr/>
            <p:nvPr/>
          </p:nvSpPr>
          <p:spPr>
            <a:xfrm>
              <a:off x="1269" y="6590"/>
              <a:ext cx="6200" cy="3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我没有弄清楚是怎么回事，树上那个家伙噗的一声掉了下来。听得出，摔得还挺重呢！</a:t>
              </a:r>
            </a:p>
          </p:txBody>
        </p:sp>
        <p:sp>
          <p:nvSpPr>
            <p:cNvPr id="5" name=" 184"/>
            <p:cNvSpPr/>
            <p:nvPr/>
          </p:nvSpPr>
          <p:spPr>
            <a:xfrm>
              <a:off x="1926" y="6946"/>
              <a:ext cx="397" cy="39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" name="直接连接符 31"/>
          <p:cNvSpPr/>
          <p:nvPr/>
        </p:nvSpPr>
        <p:spPr>
          <a:xfrm flipH="1">
            <a:off x="5630545" y="2948305"/>
            <a:ext cx="1440011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直接连接符 17"/>
          <p:cNvSpPr/>
          <p:nvPr/>
        </p:nvSpPr>
        <p:spPr>
          <a:xfrm flipH="1">
            <a:off x="1667510" y="4366895"/>
            <a:ext cx="2916021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" name="直接连接符 27"/>
          <p:cNvSpPr/>
          <p:nvPr/>
        </p:nvSpPr>
        <p:spPr>
          <a:xfrm flipH="1">
            <a:off x="912495" y="4879340"/>
            <a:ext cx="3708027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" name="直接连接符 28"/>
          <p:cNvSpPr/>
          <p:nvPr/>
        </p:nvSpPr>
        <p:spPr>
          <a:xfrm flipH="1">
            <a:off x="933450" y="5354955"/>
            <a:ext cx="2916021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" name="下箭头 29"/>
          <p:cNvSpPr/>
          <p:nvPr/>
        </p:nvSpPr>
        <p:spPr>
          <a:xfrm rot="16200000">
            <a:off x="5278200" y="4761150"/>
            <a:ext cx="182245" cy="792006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  <p:bldP spid="17" grpId="0"/>
      <p:bldP spid="3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79120" y="3068955"/>
            <a:ext cx="7950835" cy="1715135"/>
            <a:chOff x="1120" y="2048"/>
            <a:chExt cx="12521" cy="2701"/>
          </a:xfrm>
        </p:grpSpPr>
        <p:sp>
          <p:nvSpPr>
            <p:cNvPr id="8" name="矩形 7"/>
            <p:cNvSpPr/>
            <p:nvPr/>
          </p:nvSpPr>
          <p:spPr>
            <a:xfrm>
              <a:off x="1120" y="2048"/>
              <a:ext cx="12521" cy="2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它匆匆地爬来爬去，把散落的红枣逐个归拢到一起，然后就地打了一个滚儿。你猜怎么着，归拢的那堆红枣，全都扎在它的背上了。</a:t>
              </a:r>
            </a:p>
          </p:txBody>
        </p:sp>
        <p:sp>
          <p:nvSpPr>
            <p:cNvPr id="25" name=" 184"/>
            <p:cNvSpPr/>
            <p:nvPr/>
          </p:nvSpPr>
          <p:spPr>
            <a:xfrm>
              <a:off x="1994" y="2518"/>
              <a:ext cx="397" cy="39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48399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815" y="1238250"/>
            <a:ext cx="3826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扎枣</a:t>
            </a:r>
            <a:r>
              <a:rPr lang="en-US" altLang="zh-CN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高明</a:t>
            </a:r>
          </a:p>
        </p:txBody>
      </p:sp>
      <p:sp>
        <p:nvSpPr>
          <p:cNvPr id="17" name="矩形 16"/>
          <p:cNvSpPr/>
          <p:nvPr/>
        </p:nvSpPr>
        <p:spPr>
          <a:xfrm>
            <a:off x="4250055" y="2313305"/>
            <a:ext cx="609600" cy="90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</a:p>
        </p:txBody>
      </p:sp>
      <p:sp>
        <p:nvSpPr>
          <p:cNvPr id="29" name="直接连接符 28"/>
          <p:cNvSpPr/>
          <p:nvPr/>
        </p:nvSpPr>
        <p:spPr>
          <a:xfrm flipH="1">
            <a:off x="2826385" y="4192270"/>
            <a:ext cx="2916021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6" name="组合 35"/>
          <p:cNvGrpSpPr/>
          <p:nvPr/>
        </p:nvGrpSpPr>
        <p:grpSpPr>
          <a:xfrm>
            <a:off x="1555750" y="1628140"/>
            <a:ext cx="4711700" cy="1440180"/>
            <a:chOff x="2450" y="2564"/>
            <a:chExt cx="7420" cy="2268"/>
          </a:xfrm>
        </p:grpSpPr>
        <p:sp>
          <p:nvSpPr>
            <p:cNvPr id="9" name="椭圆 8"/>
            <p:cNvSpPr/>
            <p:nvPr/>
          </p:nvSpPr>
          <p:spPr>
            <a:xfrm rot="21000000">
              <a:off x="7830" y="2564"/>
              <a:ext cx="2041" cy="1984"/>
            </a:xfrm>
            <a:prstGeom prst="ellipse">
              <a:avLst/>
            </a:prstGeom>
            <a:blipFill rotWithShape="1">
              <a:blip r:embed="rId5" cstate="print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450" y="3876"/>
              <a:ext cx="4194" cy="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滚来滚去扎枣？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7658100" y="3185160"/>
            <a:ext cx="871855" cy="487045"/>
          </a:xfrm>
          <a:prstGeom prst="rect">
            <a:avLst/>
          </a:prstGeom>
          <a:noFill/>
          <a:ln w="28575">
            <a:solidFill>
              <a:srgbClr val="7030A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接连接符 30"/>
          <p:cNvSpPr/>
          <p:nvPr/>
        </p:nvSpPr>
        <p:spPr>
          <a:xfrm flipH="1">
            <a:off x="698500" y="4784090"/>
            <a:ext cx="6012044" cy="0"/>
          </a:xfrm>
          <a:prstGeom prst="line">
            <a:avLst/>
          </a:prstGeom>
          <a:ln w="1905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9" name="图片 12"/>
          <p:cNvPicPr>
            <a:picLocks noChangeAspect="1"/>
          </p:cNvPicPr>
          <p:nvPr/>
        </p:nvPicPr>
        <p:blipFill>
          <a:blip r:embed="rId6" cstate="print"/>
          <a:srcRect r="72971"/>
          <a:stretch>
            <a:fillRect/>
          </a:stretch>
        </p:blipFill>
        <p:spPr bwMode="auto">
          <a:xfrm>
            <a:off x="698500" y="6212840"/>
            <a:ext cx="126492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" name="组合 38"/>
          <p:cNvGrpSpPr/>
          <p:nvPr/>
        </p:nvGrpSpPr>
        <p:grpSpPr>
          <a:xfrm>
            <a:off x="984885" y="4877435"/>
            <a:ext cx="5266690" cy="1965960"/>
            <a:chOff x="1551" y="7681"/>
            <a:chExt cx="8294" cy="3096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551" y="8151"/>
              <a:ext cx="2107" cy="2627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5651" y="8003"/>
              <a:ext cx="4194" cy="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latinLnBrk="0" hangingPunct="1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偷枣真高明啊！</a:t>
              </a:r>
            </a:p>
          </p:txBody>
        </p:sp>
        <p:sp>
          <p:nvSpPr>
            <p:cNvPr id="1195" name="Freeform 797"/>
            <p:cNvSpPr>
              <a:spLocks noEditPoints="1"/>
            </p:cNvSpPr>
            <p:nvPr/>
          </p:nvSpPr>
          <p:spPr bwMode="auto">
            <a:xfrm>
              <a:off x="5047" y="7681"/>
              <a:ext cx="4798" cy="1983"/>
            </a:xfrm>
            <a:custGeom>
              <a:avLst/>
              <a:gdLst>
                <a:gd name="T0" fmla="*/ 900 w 1012"/>
                <a:gd name="T1" fmla="*/ 91 h 793"/>
                <a:gd name="T2" fmla="*/ 713 w 1012"/>
                <a:gd name="T3" fmla="*/ 70 h 793"/>
                <a:gd name="T4" fmla="*/ 595 w 1012"/>
                <a:gd name="T5" fmla="*/ 43 h 793"/>
                <a:gd name="T6" fmla="*/ 474 w 1012"/>
                <a:gd name="T7" fmla="*/ 5 h 793"/>
                <a:gd name="T8" fmla="*/ 346 w 1012"/>
                <a:gd name="T9" fmla="*/ 50 h 793"/>
                <a:gd name="T10" fmla="*/ 265 w 1012"/>
                <a:gd name="T11" fmla="*/ 94 h 793"/>
                <a:gd name="T12" fmla="*/ 179 w 1012"/>
                <a:gd name="T13" fmla="*/ 148 h 793"/>
                <a:gd name="T14" fmla="*/ 37 w 1012"/>
                <a:gd name="T15" fmla="*/ 219 h 793"/>
                <a:gd name="T16" fmla="*/ 26 w 1012"/>
                <a:gd name="T17" fmla="*/ 375 h 793"/>
                <a:gd name="T18" fmla="*/ 50 w 1012"/>
                <a:gd name="T19" fmla="*/ 483 h 793"/>
                <a:gd name="T20" fmla="*/ 126 w 1012"/>
                <a:gd name="T21" fmla="*/ 541 h 793"/>
                <a:gd name="T22" fmla="*/ 193 w 1012"/>
                <a:gd name="T23" fmla="*/ 628 h 793"/>
                <a:gd name="T24" fmla="*/ 329 w 1012"/>
                <a:gd name="T25" fmla="*/ 666 h 793"/>
                <a:gd name="T26" fmla="*/ 251 w 1012"/>
                <a:gd name="T27" fmla="*/ 782 h 793"/>
                <a:gd name="T28" fmla="*/ 257 w 1012"/>
                <a:gd name="T29" fmla="*/ 793 h 793"/>
                <a:gd name="T30" fmla="*/ 388 w 1012"/>
                <a:gd name="T31" fmla="*/ 758 h 793"/>
                <a:gd name="T32" fmla="*/ 440 w 1012"/>
                <a:gd name="T33" fmla="*/ 620 h 793"/>
                <a:gd name="T34" fmla="*/ 527 w 1012"/>
                <a:gd name="T35" fmla="*/ 621 h 793"/>
                <a:gd name="T36" fmla="*/ 587 w 1012"/>
                <a:gd name="T37" fmla="*/ 659 h 793"/>
                <a:gd name="T38" fmla="*/ 706 w 1012"/>
                <a:gd name="T39" fmla="*/ 659 h 793"/>
                <a:gd name="T40" fmla="*/ 788 w 1012"/>
                <a:gd name="T41" fmla="*/ 604 h 793"/>
                <a:gd name="T42" fmla="*/ 838 w 1012"/>
                <a:gd name="T43" fmla="*/ 537 h 793"/>
                <a:gd name="T44" fmla="*/ 955 w 1012"/>
                <a:gd name="T45" fmla="*/ 473 h 793"/>
                <a:gd name="T46" fmla="*/ 957 w 1012"/>
                <a:gd name="T47" fmla="*/ 342 h 793"/>
                <a:gd name="T48" fmla="*/ 1012 w 1012"/>
                <a:gd name="T49" fmla="*/ 267 h 793"/>
                <a:gd name="T50" fmla="*/ 997 w 1012"/>
                <a:gd name="T51" fmla="*/ 294 h 793"/>
                <a:gd name="T52" fmla="*/ 926 w 1012"/>
                <a:gd name="T53" fmla="*/ 338 h 793"/>
                <a:gd name="T54" fmla="*/ 940 w 1012"/>
                <a:gd name="T55" fmla="*/ 369 h 793"/>
                <a:gd name="T56" fmla="*/ 915 w 1012"/>
                <a:gd name="T57" fmla="*/ 493 h 793"/>
                <a:gd name="T58" fmla="*/ 826 w 1012"/>
                <a:gd name="T59" fmla="*/ 506 h 793"/>
                <a:gd name="T60" fmla="*/ 823 w 1012"/>
                <a:gd name="T61" fmla="*/ 566 h 793"/>
                <a:gd name="T62" fmla="*/ 749 w 1012"/>
                <a:gd name="T63" fmla="*/ 586 h 793"/>
                <a:gd name="T64" fmla="*/ 736 w 1012"/>
                <a:gd name="T65" fmla="*/ 611 h 793"/>
                <a:gd name="T66" fmla="*/ 649 w 1012"/>
                <a:gd name="T67" fmla="*/ 657 h 793"/>
                <a:gd name="T68" fmla="*/ 554 w 1012"/>
                <a:gd name="T69" fmla="*/ 616 h 793"/>
                <a:gd name="T70" fmla="*/ 487 w 1012"/>
                <a:gd name="T71" fmla="*/ 621 h 793"/>
                <a:gd name="T72" fmla="*/ 439 w 1012"/>
                <a:gd name="T73" fmla="*/ 603 h 793"/>
                <a:gd name="T74" fmla="*/ 417 w 1012"/>
                <a:gd name="T75" fmla="*/ 665 h 793"/>
                <a:gd name="T76" fmla="*/ 324 w 1012"/>
                <a:gd name="T77" fmla="*/ 775 h 793"/>
                <a:gd name="T78" fmla="*/ 340 w 1012"/>
                <a:gd name="T79" fmla="*/ 683 h 793"/>
                <a:gd name="T80" fmla="*/ 334 w 1012"/>
                <a:gd name="T81" fmla="*/ 592 h 793"/>
                <a:gd name="T82" fmla="*/ 202 w 1012"/>
                <a:gd name="T83" fmla="*/ 617 h 793"/>
                <a:gd name="T84" fmla="*/ 140 w 1012"/>
                <a:gd name="T85" fmla="*/ 532 h 793"/>
                <a:gd name="T86" fmla="*/ 93 w 1012"/>
                <a:gd name="T87" fmla="*/ 503 h 793"/>
                <a:gd name="T88" fmla="*/ 75 w 1012"/>
                <a:gd name="T89" fmla="*/ 425 h 793"/>
                <a:gd name="T90" fmla="*/ 85 w 1012"/>
                <a:gd name="T91" fmla="*/ 404 h 793"/>
                <a:gd name="T92" fmla="*/ 14 w 1012"/>
                <a:gd name="T93" fmla="*/ 296 h 793"/>
                <a:gd name="T94" fmla="*/ 128 w 1012"/>
                <a:gd name="T95" fmla="*/ 183 h 793"/>
                <a:gd name="T96" fmla="*/ 198 w 1012"/>
                <a:gd name="T97" fmla="*/ 177 h 793"/>
                <a:gd name="T98" fmla="*/ 234 w 1012"/>
                <a:gd name="T99" fmla="*/ 109 h 793"/>
                <a:gd name="T100" fmla="*/ 322 w 1012"/>
                <a:gd name="T101" fmla="*/ 128 h 793"/>
                <a:gd name="T102" fmla="*/ 365 w 1012"/>
                <a:gd name="T103" fmla="*/ 47 h 793"/>
                <a:gd name="T104" fmla="*/ 498 w 1012"/>
                <a:gd name="T105" fmla="*/ 28 h 793"/>
                <a:gd name="T106" fmla="*/ 551 w 1012"/>
                <a:gd name="T107" fmla="*/ 80 h 793"/>
                <a:gd name="T108" fmla="*/ 606 w 1012"/>
                <a:gd name="T109" fmla="*/ 56 h 793"/>
                <a:gd name="T110" fmla="*/ 675 w 1012"/>
                <a:gd name="T111" fmla="*/ 102 h 793"/>
                <a:gd name="T112" fmla="*/ 742 w 1012"/>
                <a:gd name="T113" fmla="*/ 74 h 793"/>
                <a:gd name="T114" fmla="*/ 905 w 1012"/>
                <a:gd name="T115" fmla="*/ 118 h 793"/>
                <a:gd name="T116" fmla="*/ 932 w 1012"/>
                <a:gd name="T117" fmla="*/ 219 h 793"/>
                <a:gd name="T118" fmla="*/ 995 w 1012"/>
                <a:gd name="T119" fmla="*/ 259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2" h="793">
                  <a:moveTo>
                    <a:pt x="945" y="208"/>
                  </a:moveTo>
                  <a:lnTo>
                    <a:pt x="942" y="181"/>
                  </a:lnTo>
                  <a:lnTo>
                    <a:pt x="938" y="156"/>
                  </a:lnTo>
                  <a:lnTo>
                    <a:pt x="929" y="132"/>
                  </a:lnTo>
                  <a:lnTo>
                    <a:pt x="916" y="111"/>
                  </a:lnTo>
                  <a:lnTo>
                    <a:pt x="900" y="91"/>
                  </a:lnTo>
                  <a:lnTo>
                    <a:pt x="878" y="74"/>
                  </a:lnTo>
                  <a:lnTo>
                    <a:pt x="846" y="60"/>
                  </a:lnTo>
                  <a:lnTo>
                    <a:pt x="814" y="53"/>
                  </a:lnTo>
                  <a:lnTo>
                    <a:pt x="780" y="52"/>
                  </a:lnTo>
                  <a:lnTo>
                    <a:pt x="746" y="57"/>
                  </a:lnTo>
                  <a:lnTo>
                    <a:pt x="713" y="70"/>
                  </a:lnTo>
                  <a:lnTo>
                    <a:pt x="684" y="87"/>
                  </a:lnTo>
                  <a:lnTo>
                    <a:pt x="673" y="69"/>
                  </a:lnTo>
                  <a:lnTo>
                    <a:pt x="657" y="55"/>
                  </a:lnTo>
                  <a:lnTo>
                    <a:pt x="637" y="46"/>
                  </a:lnTo>
                  <a:lnTo>
                    <a:pt x="616" y="42"/>
                  </a:lnTo>
                  <a:lnTo>
                    <a:pt x="595" y="43"/>
                  </a:lnTo>
                  <a:lnTo>
                    <a:pt x="575" y="49"/>
                  </a:lnTo>
                  <a:lnTo>
                    <a:pt x="557" y="62"/>
                  </a:lnTo>
                  <a:lnTo>
                    <a:pt x="542" y="42"/>
                  </a:lnTo>
                  <a:lnTo>
                    <a:pt x="522" y="25"/>
                  </a:lnTo>
                  <a:lnTo>
                    <a:pt x="499" y="14"/>
                  </a:lnTo>
                  <a:lnTo>
                    <a:pt x="474" y="5"/>
                  </a:lnTo>
                  <a:lnTo>
                    <a:pt x="448" y="0"/>
                  </a:lnTo>
                  <a:lnTo>
                    <a:pt x="425" y="0"/>
                  </a:lnTo>
                  <a:lnTo>
                    <a:pt x="401" y="5"/>
                  </a:lnTo>
                  <a:lnTo>
                    <a:pt x="378" y="16"/>
                  </a:lnTo>
                  <a:lnTo>
                    <a:pt x="360" y="33"/>
                  </a:lnTo>
                  <a:lnTo>
                    <a:pt x="346" y="50"/>
                  </a:lnTo>
                  <a:lnTo>
                    <a:pt x="336" y="70"/>
                  </a:lnTo>
                  <a:lnTo>
                    <a:pt x="329" y="90"/>
                  </a:lnTo>
                  <a:lnTo>
                    <a:pt x="320" y="109"/>
                  </a:lnTo>
                  <a:lnTo>
                    <a:pt x="303" y="101"/>
                  </a:lnTo>
                  <a:lnTo>
                    <a:pt x="285" y="95"/>
                  </a:lnTo>
                  <a:lnTo>
                    <a:pt x="265" y="94"/>
                  </a:lnTo>
                  <a:lnTo>
                    <a:pt x="245" y="94"/>
                  </a:lnTo>
                  <a:lnTo>
                    <a:pt x="226" y="98"/>
                  </a:lnTo>
                  <a:lnTo>
                    <a:pt x="209" y="105"/>
                  </a:lnTo>
                  <a:lnTo>
                    <a:pt x="195" y="117"/>
                  </a:lnTo>
                  <a:lnTo>
                    <a:pt x="185" y="131"/>
                  </a:lnTo>
                  <a:lnTo>
                    <a:pt x="179" y="148"/>
                  </a:lnTo>
                  <a:lnTo>
                    <a:pt x="181" y="167"/>
                  </a:lnTo>
                  <a:lnTo>
                    <a:pt x="148" y="167"/>
                  </a:lnTo>
                  <a:lnTo>
                    <a:pt x="117" y="172"/>
                  </a:lnTo>
                  <a:lnTo>
                    <a:pt x="88" y="183"/>
                  </a:lnTo>
                  <a:lnTo>
                    <a:pt x="61" y="198"/>
                  </a:lnTo>
                  <a:lnTo>
                    <a:pt x="37" y="219"/>
                  </a:lnTo>
                  <a:lnTo>
                    <a:pt x="17" y="246"/>
                  </a:lnTo>
                  <a:lnTo>
                    <a:pt x="4" y="274"/>
                  </a:lnTo>
                  <a:lnTo>
                    <a:pt x="0" y="301"/>
                  </a:lnTo>
                  <a:lnTo>
                    <a:pt x="3" y="328"/>
                  </a:lnTo>
                  <a:lnTo>
                    <a:pt x="11" y="352"/>
                  </a:lnTo>
                  <a:lnTo>
                    <a:pt x="26" y="375"/>
                  </a:lnTo>
                  <a:lnTo>
                    <a:pt x="45" y="396"/>
                  </a:lnTo>
                  <a:lnTo>
                    <a:pt x="68" y="411"/>
                  </a:lnTo>
                  <a:lnTo>
                    <a:pt x="55" y="427"/>
                  </a:lnTo>
                  <a:lnTo>
                    <a:pt x="47" y="445"/>
                  </a:lnTo>
                  <a:lnTo>
                    <a:pt x="44" y="463"/>
                  </a:lnTo>
                  <a:lnTo>
                    <a:pt x="50" y="483"/>
                  </a:lnTo>
                  <a:lnTo>
                    <a:pt x="59" y="497"/>
                  </a:lnTo>
                  <a:lnTo>
                    <a:pt x="73" y="508"/>
                  </a:lnTo>
                  <a:lnTo>
                    <a:pt x="89" y="516"/>
                  </a:lnTo>
                  <a:lnTo>
                    <a:pt x="107" y="521"/>
                  </a:lnTo>
                  <a:lnTo>
                    <a:pt x="124" y="524"/>
                  </a:lnTo>
                  <a:lnTo>
                    <a:pt x="126" y="541"/>
                  </a:lnTo>
                  <a:lnTo>
                    <a:pt x="127" y="556"/>
                  </a:lnTo>
                  <a:lnTo>
                    <a:pt x="133" y="576"/>
                  </a:lnTo>
                  <a:lnTo>
                    <a:pt x="143" y="593"/>
                  </a:lnTo>
                  <a:lnTo>
                    <a:pt x="157" y="609"/>
                  </a:lnTo>
                  <a:lnTo>
                    <a:pt x="174" y="620"/>
                  </a:lnTo>
                  <a:lnTo>
                    <a:pt x="193" y="628"/>
                  </a:lnTo>
                  <a:lnTo>
                    <a:pt x="229" y="637"/>
                  </a:lnTo>
                  <a:lnTo>
                    <a:pt x="262" y="635"/>
                  </a:lnTo>
                  <a:lnTo>
                    <a:pt x="296" y="627"/>
                  </a:lnTo>
                  <a:lnTo>
                    <a:pt x="327" y="610"/>
                  </a:lnTo>
                  <a:lnTo>
                    <a:pt x="330" y="638"/>
                  </a:lnTo>
                  <a:lnTo>
                    <a:pt x="329" y="666"/>
                  </a:lnTo>
                  <a:lnTo>
                    <a:pt x="322" y="695"/>
                  </a:lnTo>
                  <a:lnTo>
                    <a:pt x="312" y="720"/>
                  </a:lnTo>
                  <a:lnTo>
                    <a:pt x="296" y="744"/>
                  </a:lnTo>
                  <a:lnTo>
                    <a:pt x="278" y="764"/>
                  </a:lnTo>
                  <a:lnTo>
                    <a:pt x="253" y="781"/>
                  </a:lnTo>
                  <a:lnTo>
                    <a:pt x="251" y="782"/>
                  </a:lnTo>
                  <a:lnTo>
                    <a:pt x="250" y="785"/>
                  </a:lnTo>
                  <a:lnTo>
                    <a:pt x="250" y="788"/>
                  </a:lnTo>
                  <a:lnTo>
                    <a:pt x="251" y="789"/>
                  </a:lnTo>
                  <a:lnTo>
                    <a:pt x="253" y="792"/>
                  </a:lnTo>
                  <a:lnTo>
                    <a:pt x="255" y="793"/>
                  </a:lnTo>
                  <a:lnTo>
                    <a:pt x="257" y="793"/>
                  </a:lnTo>
                  <a:lnTo>
                    <a:pt x="258" y="793"/>
                  </a:lnTo>
                  <a:lnTo>
                    <a:pt x="286" y="793"/>
                  </a:lnTo>
                  <a:lnTo>
                    <a:pt x="315" y="790"/>
                  </a:lnTo>
                  <a:lnTo>
                    <a:pt x="340" y="785"/>
                  </a:lnTo>
                  <a:lnTo>
                    <a:pt x="365" y="775"/>
                  </a:lnTo>
                  <a:lnTo>
                    <a:pt x="388" y="758"/>
                  </a:lnTo>
                  <a:lnTo>
                    <a:pt x="405" y="738"/>
                  </a:lnTo>
                  <a:lnTo>
                    <a:pt x="416" y="717"/>
                  </a:lnTo>
                  <a:lnTo>
                    <a:pt x="425" y="693"/>
                  </a:lnTo>
                  <a:lnTo>
                    <a:pt x="430" y="669"/>
                  </a:lnTo>
                  <a:lnTo>
                    <a:pt x="436" y="644"/>
                  </a:lnTo>
                  <a:lnTo>
                    <a:pt x="440" y="620"/>
                  </a:lnTo>
                  <a:lnTo>
                    <a:pt x="464" y="631"/>
                  </a:lnTo>
                  <a:lnTo>
                    <a:pt x="489" y="635"/>
                  </a:lnTo>
                  <a:lnTo>
                    <a:pt x="502" y="633"/>
                  </a:lnTo>
                  <a:lnTo>
                    <a:pt x="515" y="628"/>
                  </a:lnTo>
                  <a:lnTo>
                    <a:pt x="523" y="624"/>
                  </a:lnTo>
                  <a:lnTo>
                    <a:pt x="527" y="621"/>
                  </a:lnTo>
                  <a:lnTo>
                    <a:pt x="533" y="620"/>
                  </a:lnTo>
                  <a:lnTo>
                    <a:pt x="542" y="624"/>
                  </a:lnTo>
                  <a:lnTo>
                    <a:pt x="553" y="633"/>
                  </a:lnTo>
                  <a:lnTo>
                    <a:pt x="563" y="642"/>
                  </a:lnTo>
                  <a:lnTo>
                    <a:pt x="574" y="651"/>
                  </a:lnTo>
                  <a:lnTo>
                    <a:pt x="587" y="659"/>
                  </a:lnTo>
                  <a:lnTo>
                    <a:pt x="606" y="665"/>
                  </a:lnTo>
                  <a:lnTo>
                    <a:pt x="626" y="669"/>
                  </a:lnTo>
                  <a:lnTo>
                    <a:pt x="646" y="669"/>
                  </a:lnTo>
                  <a:lnTo>
                    <a:pt x="667" y="669"/>
                  </a:lnTo>
                  <a:lnTo>
                    <a:pt x="687" y="666"/>
                  </a:lnTo>
                  <a:lnTo>
                    <a:pt x="706" y="659"/>
                  </a:lnTo>
                  <a:lnTo>
                    <a:pt x="723" y="651"/>
                  </a:lnTo>
                  <a:lnTo>
                    <a:pt x="737" y="638"/>
                  </a:lnTo>
                  <a:lnTo>
                    <a:pt x="747" y="623"/>
                  </a:lnTo>
                  <a:lnTo>
                    <a:pt x="753" y="603"/>
                  </a:lnTo>
                  <a:lnTo>
                    <a:pt x="770" y="606"/>
                  </a:lnTo>
                  <a:lnTo>
                    <a:pt x="788" y="604"/>
                  </a:lnTo>
                  <a:lnTo>
                    <a:pt x="807" y="600"/>
                  </a:lnTo>
                  <a:lnTo>
                    <a:pt x="822" y="592"/>
                  </a:lnTo>
                  <a:lnTo>
                    <a:pt x="833" y="580"/>
                  </a:lnTo>
                  <a:lnTo>
                    <a:pt x="838" y="566"/>
                  </a:lnTo>
                  <a:lnTo>
                    <a:pt x="839" y="552"/>
                  </a:lnTo>
                  <a:lnTo>
                    <a:pt x="838" y="537"/>
                  </a:lnTo>
                  <a:lnTo>
                    <a:pt x="838" y="520"/>
                  </a:lnTo>
                  <a:lnTo>
                    <a:pt x="864" y="523"/>
                  </a:lnTo>
                  <a:lnTo>
                    <a:pt x="891" y="518"/>
                  </a:lnTo>
                  <a:lnTo>
                    <a:pt x="915" y="508"/>
                  </a:lnTo>
                  <a:lnTo>
                    <a:pt x="936" y="494"/>
                  </a:lnTo>
                  <a:lnTo>
                    <a:pt x="955" y="473"/>
                  </a:lnTo>
                  <a:lnTo>
                    <a:pt x="967" y="448"/>
                  </a:lnTo>
                  <a:lnTo>
                    <a:pt x="970" y="421"/>
                  </a:lnTo>
                  <a:lnTo>
                    <a:pt x="967" y="396"/>
                  </a:lnTo>
                  <a:lnTo>
                    <a:pt x="957" y="370"/>
                  </a:lnTo>
                  <a:lnTo>
                    <a:pt x="942" y="348"/>
                  </a:lnTo>
                  <a:lnTo>
                    <a:pt x="957" y="342"/>
                  </a:lnTo>
                  <a:lnTo>
                    <a:pt x="973" y="335"/>
                  </a:lnTo>
                  <a:lnTo>
                    <a:pt x="987" y="328"/>
                  </a:lnTo>
                  <a:lnTo>
                    <a:pt x="998" y="317"/>
                  </a:lnTo>
                  <a:lnTo>
                    <a:pt x="1008" y="304"/>
                  </a:lnTo>
                  <a:lnTo>
                    <a:pt x="1012" y="289"/>
                  </a:lnTo>
                  <a:lnTo>
                    <a:pt x="1012" y="267"/>
                  </a:lnTo>
                  <a:lnTo>
                    <a:pt x="1005" y="250"/>
                  </a:lnTo>
                  <a:lnTo>
                    <a:pt x="995" y="235"/>
                  </a:lnTo>
                  <a:lnTo>
                    <a:pt x="981" y="222"/>
                  </a:lnTo>
                  <a:lnTo>
                    <a:pt x="963" y="214"/>
                  </a:lnTo>
                  <a:lnTo>
                    <a:pt x="945" y="208"/>
                  </a:lnTo>
                  <a:close/>
                  <a:moveTo>
                    <a:pt x="997" y="294"/>
                  </a:moveTo>
                  <a:lnTo>
                    <a:pt x="990" y="307"/>
                  </a:lnTo>
                  <a:lnTo>
                    <a:pt x="980" y="315"/>
                  </a:lnTo>
                  <a:lnTo>
                    <a:pt x="967" y="324"/>
                  </a:lnTo>
                  <a:lnTo>
                    <a:pt x="953" y="329"/>
                  </a:lnTo>
                  <a:lnTo>
                    <a:pt x="939" y="334"/>
                  </a:lnTo>
                  <a:lnTo>
                    <a:pt x="926" y="338"/>
                  </a:lnTo>
                  <a:lnTo>
                    <a:pt x="925" y="339"/>
                  </a:lnTo>
                  <a:lnTo>
                    <a:pt x="922" y="342"/>
                  </a:lnTo>
                  <a:lnTo>
                    <a:pt x="922" y="345"/>
                  </a:lnTo>
                  <a:lnTo>
                    <a:pt x="922" y="348"/>
                  </a:lnTo>
                  <a:lnTo>
                    <a:pt x="924" y="349"/>
                  </a:lnTo>
                  <a:lnTo>
                    <a:pt x="940" y="369"/>
                  </a:lnTo>
                  <a:lnTo>
                    <a:pt x="952" y="391"/>
                  </a:lnTo>
                  <a:lnTo>
                    <a:pt x="956" y="414"/>
                  </a:lnTo>
                  <a:lnTo>
                    <a:pt x="953" y="438"/>
                  </a:lnTo>
                  <a:lnTo>
                    <a:pt x="945" y="463"/>
                  </a:lnTo>
                  <a:lnTo>
                    <a:pt x="931" y="480"/>
                  </a:lnTo>
                  <a:lnTo>
                    <a:pt x="915" y="493"/>
                  </a:lnTo>
                  <a:lnTo>
                    <a:pt x="895" y="503"/>
                  </a:lnTo>
                  <a:lnTo>
                    <a:pt x="876" y="507"/>
                  </a:lnTo>
                  <a:lnTo>
                    <a:pt x="853" y="508"/>
                  </a:lnTo>
                  <a:lnTo>
                    <a:pt x="832" y="506"/>
                  </a:lnTo>
                  <a:lnTo>
                    <a:pt x="829" y="504"/>
                  </a:lnTo>
                  <a:lnTo>
                    <a:pt x="826" y="506"/>
                  </a:lnTo>
                  <a:lnTo>
                    <a:pt x="823" y="508"/>
                  </a:lnTo>
                  <a:lnTo>
                    <a:pt x="823" y="511"/>
                  </a:lnTo>
                  <a:lnTo>
                    <a:pt x="823" y="525"/>
                  </a:lnTo>
                  <a:lnTo>
                    <a:pt x="825" y="540"/>
                  </a:lnTo>
                  <a:lnTo>
                    <a:pt x="826" y="552"/>
                  </a:lnTo>
                  <a:lnTo>
                    <a:pt x="823" y="566"/>
                  </a:lnTo>
                  <a:lnTo>
                    <a:pt x="818" y="578"/>
                  </a:lnTo>
                  <a:lnTo>
                    <a:pt x="807" y="586"/>
                  </a:lnTo>
                  <a:lnTo>
                    <a:pt x="792" y="590"/>
                  </a:lnTo>
                  <a:lnTo>
                    <a:pt x="777" y="592"/>
                  </a:lnTo>
                  <a:lnTo>
                    <a:pt x="763" y="590"/>
                  </a:lnTo>
                  <a:lnTo>
                    <a:pt x="749" y="586"/>
                  </a:lnTo>
                  <a:lnTo>
                    <a:pt x="746" y="586"/>
                  </a:lnTo>
                  <a:lnTo>
                    <a:pt x="743" y="586"/>
                  </a:lnTo>
                  <a:lnTo>
                    <a:pt x="742" y="587"/>
                  </a:lnTo>
                  <a:lnTo>
                    <a:pt x="739" y="590"/>
                  </a:lnTo>
                  <a:lnTo>
                    <a:pt x="739" y="593"/>
                  </a:lnTo>
                  <a:lnTo>
                    <a:pt x="736" y="611"/>
                  </a:lnTo>
                  <a:lnTo>
                    <a:pt x="729" y="627"/>
                  </a:lnTo>
                  <a:lnTo>
                    <a:pt x="718" y="638"/>
                  </a:lnTo>
                  <a:lnTo>
                    <a:pt x="702" y="647"/>
                  </a:lnTo>
                  <a:lnTo>
                    <a:pt x="685" y="652"/>
                  </a:lnTo>
                  <a:lnTo>
                    <a:pt x="667" y="655"/>
                  </a:lnTo>
                  <a:lnTo>
                    <a:pt x="649" y="657"/>
                  </a:lnTo>
                  <a:lnTo>
                    <a:pt x="632" y="655"/>
                  </a:lnTo>
                  <a:lnTo>
                    <a:pt x="615" y="652"/>
                  </a:lnTo>
                  <a:lnTo>
                    <a:pt x="595" y="647"/>
                  </a:lnTo>
                  <a:lnTo>
                    <a:pt x="578" y="637"/>
                  </a:lnTo>
                  <a:lnTo>
                    <a:pt x="565" y="627"/>
                  </a:lnTo>
                  <a:lnTo>
                    <a:pt x="554" y="616"/>
                  </a:lnTo>
                  <a:lnTo>
                    <a:pt x="540" y="606"/>
                  </a:lnTo>
                  <a:lnTo>
                    <a:pt x="532" y="604"/>
                  </a:lnTo>
                  <a:lnTo>
                    <a:pt x="523" y="607"/>
                  </a:lnTo>
                  <a:lnTo>
                    <a:pt x="516" y="611"/>
                  </a:lnTo>
                  <a:lnTo>
                    <a:pt x="502" y="618"/>
                  </a:lnTo>
                  <a:lnTo>
                    <a:pt x="487" y="621"/>
                  </a:lnTo>
                  <a:lnTo>
                    <a:pt x="472" y="618"/>
                  </a:lnTo>
                  <a:lnTo>
                    <a:pt x="457" y="614"/>
                  </a:lnTo>
                  <a:lnTo>
                    <a:pt x="444" y="606"/>
                  </a:lnTo>
                  <a:lnTo>
                    <a:pt x="443" y="604"/>
                  </a:lnTo>
                  <a:lnTo>
                    <a:pt x="441" y="604"/>
                  </a:lnTo>
                  <a:lnTo>
                    <a:pt x="439" y="603"/>
                  </a:lnTo>
                  <a:lnTo>
                    <a:pt x="436" y="602"/>
                  </a:lnTo>
                  <a:lnTo>
                    <a:pt x="433" y="602"/>
                  </a:lnTo>
                  <a:lnTo>
                    <a:pt x="432" y="604"/>
                  </a:lnTo>
                  <a:lnTo>
                    <a:pt x="429" y="607"/>
                  </a:lnTo>
                  <a:lnTo>
                    <a:pt x="423" y="635"/>
                  </a:lnTo>
                  <a:lnTo>
                    <a:pt x="417" y="665"/>
                  </a:lnTo>
                  <a:lnTo>
                    <a:pt x="410" y="693"/>
                  </a:lnTo>
                  <a:lnTo>
                    <a:pt x="399" y="720"/>
                  </a:lnTo>
                  <a:lnTo>
                    <a:pt x="382" y="744"/>
                  </a:lnTo>
                  <a:lnTo>
                    <a:pt x="365" y="759"/>
                  </a:lnTo>
                  <a:lnTo>
                    <a:pt x="346" y="769"/>
                  </a:lnTo>
                  <a:lnTo>
                    <a:pt x="324" y="775"/>
                  </a:lnTo>
                  <a:lnTo>
                    <a:pt x="303" y="778"/>
                  </a:lnTo>
                  <a:lnTo>
                    <a:pt x="281" y="779"/>
                  </a:lnTo>
                  <a:lnTo>
                    <a:pt x="302" y="759"/>
                  </a:lnTo>
                  <a:lnTo>
                    <a:pt x="319" y="737"/>
                  </a:lnTo>
                  <a:lnTo>
                    <a:pt x="331" y="710"/>
                  </a:lnTo>
                  <a:lnTo>
                    <a:pt x="340" y="683"/>
                  </a:lnTo>
                  <a:lnTo>
                    <a:pt x="343" y="654"/>
                  </a:lnTo>
                  <a:lnTo>
                    <a:pt x="343" y="626"/>
                  </a:lnTo>
                  <a:lnTo>
                    <a:pt x="339" y="596"/>
                  </a:lnTo>
                  <a:lnTo>
                    <a:pt x="339" y="595"/>
                  </a:lnTo>
                  <a:lnTo>
                    <a:pt x="336" y="592"/>
                  </a:lnTo>
                  <a:lnTo>
                    <a:pt x="334" y="592"/>
                  </a:lnTo>
                  <a:lnTo>
                    <a:pt x="331" y="592"/>
                  </a:lnTo>
                  <a:lnTo>
                    <a:pt x="329" y="592"/>
                  </a:lnTo>
                  <a:lnTo>
                    <a:pt x="299" y="610"/>
                  </a:lnTo>
                  <a:lnTo>
                    <a:pt x="268" y="620"/>
                  </a:lnTo>
                  <a:lnTo>
                    <a:pt x="236" y="623"/>
                  </a:lnTo>
                  <a:lnTo>
                    <a:pt x="202" y="617"/>
                  </a:lnTo>
                  <a:lnTo>
                    <a:pt x="182" y="609"/>
                  </a:lnTo>
                  <a:lnTo>
                    <a:pt x="167" y="597"/>
                  </a:lnTo>
                  <a:lnTo>
                    <a:pt x="152" y="582"/>
                  </a:lnTo>
                  <a:lnTo>
                    <a:pt x="144" y="566"/>
                  </a:lnTo>
                  <a:lnTo>
                    <a:pt x="141" y="549"/>
                  </a:lnTo>
                  <a:lnTo>
                    <a:pt x="140" y="532"/>
                  </a:lnTo>
                  <a:lnTo>
                    <a:pt x="137" y="516"/>
                  </a:lnTo>
                  <a:lnTo>
                    <a:pt x="136" y="513"/>
                  </a:lnTo>
                  <a:lnTo>
                    <a:pt x="133" y="511"/>
                  </a:lnTo>
                  <a:lnTo>
                    <a:pt x="130" y="510"/>
                  </a:lnTo>
                  <a:lnTo>
                    <a:pt x="112" y="508"/>
                  </a:lnTo>
                  <a:lnTo>
                    <a:pt x="93" y="503"/>
                  </a:lnTo>
                  <a:lnTo>
                    <a:pt x="78" y="493"/>
                  </a:lnTo>
                  <a:lnTo>
                    <a:pt x="64" y="480"/>
                  </a:lnTo>
                  <a:lnTo>
                    <a:pt x="58" y="465"/>
                  </a:lnTo>
                  <a:lnTo>
                    <a:pt x="58" y="451"/>
                  </a:lnTo>
                  <a:lnTo>
                    <a:pt x="65" y="437"/>
                  </a:lnTo>
                  <a:lnTo>
                    <a:pt x="75" y="425"/>
                  </a:lnTo>
                  <a:lnTo>
                    <a:pt x="86" y="415"/>
                  </a:lnTo>
                  <a:lnTo>
                    <a:pt x="88" y="413"/>
                  </a:lnTo>
                  <a:lnTo>
                    <a:pt x="88" y="410"/>
                  </a:lnTo>
                  <a:lnTo>
                    <a:pt x="88" y="407"/>
                  </a:lnTo>
                  <a:lnTo>
                    <a:pt x="86" y="406"/>
                  </a:lnTo>
                  <a:lnTo>
                    <a:pt x="85" y="404"/>
                  </a:lnTo>
                  <a:lnTo>
                    <a:pt x="65" y="393"/>
                  </a:lnTo>
                  <a:lnTo>
                    <a:pt x="48" y="380"/>
                  </a:lnTo>
                  <a:lnTo>
                    <a:pt x="34" y="365"/>
                  </a:lnTo>
                  <a:lnTo>
                    <a:pt x="21" y="345"/>
                  </a:lnTo>
                  <a:lnTo>
                    <a:pt x="14" y="321"/>
                  </a:lnTo>
                  <a:lnTo>
                    <a:pt x="14" y="296"/>
                  </a:lnTo>
                  <a:lnTo>
                    <a:pt x="21" y="272"/>
                  </a:lnTo>
                  <a:lnTo>
                    <a:pt x="33" y="249"/>
                  </a:lnTo>
                  <a:lnTo>
                    <a:pt x="51" y="225"/>
                  </a:lnTo>
                  <a:lnTo>
                    <a:pt x="73" y="205"/>
                  </a:lnTo>
                  <a:lnTo>
                    <a:pt x="99" y="191"/>
                  </a:lnTo>
                  <a:lnTo>
                    <a:pt x="128" y="183"/>
                  </a:lnTo>
                  <a:lnTo>
                    <a:pt x="158" y="180"/>
                  </a:lnTo>
                  <a:lnTo>
                    <a:pt x="188" y="183"/>
                  </a:lnTo>
                  <a:lnTo>
                    <a:pt x="190" y="183"/>
                  </a:lnTo>
                  <a:lnTo>
                    <a:pt x="193" y="181"/>
                  </a:lnTo>
                  <a:lnTo>
                    <a:pt x="196" y="180"/>
                  </a:lnTo>
                  <a:lnTo>
                    <a:pt x="198" y="177"/>
                  </a:lnTo>
                  <a:lnTo>
                    <a:pt x="196" y="174"/>
                  </a:lnTo>
                  <a:lnTo>
                    <a:pt x="193" y="155"/>
                  </a:lnTo>
                  <a:lnTo>
                    <a:pt x="198" y="138"/>
                  </a:lnTo>
                  <a:lnTo>
                    <a:pt x="206" y="125"/>
                  </a:lnTo>
                  <a:lnTo>
                    <a:pt x="219" y="117"/>
                  </a:lnTo>
                  <a:lnTo>
                    <a:pt x="234" y="109"/>
                  </a:lnTo>
                  <a:lnTo>
                    <a:pt x="253" y="107"/>
                  </a:lnTo>
                  <a:lnTo>
                    <a:pt x="271" y="108"/>
                  </a:lnTo>
                  <a:lnTo>
                    <a:pt x="288" y="111"/>
                  </a:lnTo>
                  <a:lnTo>
                    <a:pt x="305" y="117"/>
                  </a:lnTo>
                  <a:lnTo>
                    <a:pt x="319" y="126"/>
                  </a:lnTo>
                  <a:lnTo>
                    <a:pt x="322" y="128"/>
                  </a:lnTo>
                  <a:lnTo>
                    <a:pt x="326" y="128"/>
                  </a:lnTo>
                  <a:lnTo>
                    <a:pt x="329" y="126"/>
                  </a:lnTo>
                  <a:lnTo>
                    <a:pt x="330" y="124"/>
                  </a:lnTo>
                  <a:lnTo>
                    <a:pt x="340" y="97"/>
                  </a:lnTo>
                  <a:lnTo>
                    <a:pt x="351" y="71"/>
                  </a:lnTo>
                  <a:lnTo>
                    <a:pt x="365" y="47"/>
                  </a:lnTo>
                  <a:lnTo>
                    <a:pt x="384" y="29"/>
                  </a:lnTo>
                  <a:lnTo>
                    <a:pt x="405" y="18"/>
                  </a:lnTo>
                  <a:lnTo>
                    <a:pt x="429" y="14"/>
                  </a:lnTo>
                  <a:lnTo>
                    <a:pt x="451" y="14"/>
                  </a:lnTo>
                  <a:lnTo>
                    <a:pt x="475" y="19"/>
                  </a:lnTo>
                  <a:lnTo>
                    <a:pt x="498" y="28"/>
                  </a:lnTo>
                  <a:lnTo>
                    <a:pt x="518" y="40"/>
                  </a:lnTo>
                  <a:lnTo>
                    <a:pt x="534" y="56"/>
                  </a:lnTo>
                  <a:lnTo>
                    <a:pt x="547" y="74"/>
                  </a:lnTo>
                  <a:lnTo>
                    <a:pt x="549" y="77"/>
                  </a:lnTo>
                  <a:lnTo>
                    <a:pt x="550" y="78"/>
                  </a:lnTo>
                  <a:lnTo>
                    <a:pt x="551" y="80"/>
                  </a:lnTo>
                  <a:lnTo>
                    <a:pt x="554" y="81"/>
                  </a:lnTo>
                  <a:lnTo>
                    <a:pt x="557" y="80"/>
                  </a:lnTo>
                  <a:lnTo>
                    <a:pt x="558" y="78"/>
                  </a:lnTo>
                  <a:lnTo>
                    <a:pt x="573" y="67"/>
                  </a:lnTo>
                  <a:lnTo>
                    <a:pt x="589" y="59"/>
                  </a:lnTo>
                  <a:lnTo>
                    <a:pt x="606" y="56"/>
                  </a:lnTo>
                  <a:lnTo>
                    <a:pt x="623" y="57"/>
                  </a:lnTo>
                  <a:lnTo>
                    <a:pt x="640" y="62"/>
                  </a:lnTo>
                  <a:lnTo>
                    <a:pt x="654" y="70"/>
                  </a:lnTo>
                  <a:lnTo>
                    <a:pt x="666" y="83"/>
                  </a:lnTo>
                  <a:lnTo>
                    <a:pt x="674" y="100"/>
                  </a:lnTo>
                  <a:lnTo>
                    <a:pt x="675" y="102"/>
                  </a:lnTo>
                  <a:lnTo>
                    <a:pt x="677" y="104"/>
                  </a:lnTo>
                  <a:lnTo>
                    <a:pt x="680" y="105"/>
                  </a:lnTo>
                  <a:lnTo>
                    <a:pt x="682" y="105"/>
                  </a:lnTo>
                  <a:lnTo>
                    <a:pt x="684" y="104"/>
                  </a:lnTo>
                  <a:lnTo>
                    <a:pt x="712" y="87"/>
                  </a:lnTo>
                  <a:lnTo>
                    <a:pt x="742" y="74"/>
                  </a:lnTo>
                  <a:lnTo>
                    <a:pt x="773" y="67"/>
                  </a:lnTo>
                  <a:lnTo>
                    <a:pt x="804" y="66"/>
                  </a:lnTo>
                  <a:lnTo>
                    <a:pt x="836" y="71"/>
                  </a:lnTo>
                  <a:lnTo>
                    <a:pt x="867" y="84"/>
                  </a:lnTo>
                  <a:lnTo>
                    <a:pt x="888" y="100"/>
                  </a:lnTo>
                  <a:lnTo>
                    <a:pt x="905" y="118"/>
                  </a:lnTo>
                  <a:lnTo>
                    <a:pt x="916" y="141"/>
                  </a:lnTo>
                  <a:lnTo>
                    <a:pt x="925" y="163"/>
                  </a:lnTo>
                  <a:lnTo>
                    <a:pt x="929" y="188"/>
                  </a:lnTo>
                  <a:lnTo>
                    <a:pt x="931" y="214"/>
                  </a:lnTo>
                  <a:lnTo>
                    <a:pt x="931" y="217"/>
                  </a:lnTo>
                  <a:lnTo>
                    <a:pt x="932" y="219"/>
                  </a:lnTo>
                  <a:lnTo>
                    <a:pt x="935" y="221"/>
                  </a:lnTo>
                  <a:lnTo>
                    <a:pt x="938" y="221"/>
                  </a:lnTo>
                  <a:lnTo>
                    <a:pt x="956" y="225"/>
                  </a:lnTo>
                  <a:lnTo>
                    <a:pt x="971" y="234"/>
                  </a:lnTo>
                  <a:lnTo>
                    <a:pt x="986" y="245"/>
                  </a:lnTo>
                  <a:lnTo>
                    <a:pt x="995" y="259"/>
                  </a:lnTo>
                  <a:lnTo>
                    <a:pt x="1000" y="276"/>
                  </a:lnTo>
                  <a:lnTo>
                    <a:pt x="997" y="294"/>
                  </a:lnTo>
                  <a:close/>
                </a:path>
              </a:pathLst>
            </a:custGeom>
            <a:solidFill>
              <a:srgbClr val="92D050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8500" y="4251960"/>
            <a:ext cx="2284095" cy="534035"/>
          </a:xfrm>
          <a:prstGeom prst="rect">
            <a:avLst/>
          </a:prstGeom>
          <a:ln w="28575">
            <a:solidFill>
              <a:srgbClr val="37BEC2"/>
            </a:solidFill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先“爬树摇枣”</a:t>
            </a:r>
          </a:p>
        </p:txBody>
      </p:sp>
      <p:sp>
        <p:nvSpPr>
          <p:cNvPr id="8" name="矩形 7"/>
          <p:cNvSpPr/>
          <p:nvPr/>
        </p:nvSpPr>
        <p:spPr>
          <a:xfrm>
            <a:off x="3996055" y="2261235"/>
            <a:ext cx="3429000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爬、摇、归、打滚、</a:t>
            </a:r>
          </a:p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扎、驮、跑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35555" y="1188720"/>
            <a:ext cx="2752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altLang="en-US" sz="3200" b="1">
                <a:solidFill>
                  <a:schemeClr val="tx1"/>
                </a:soli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总结偷枣过程</a:t>
            </a:r>
          </a:p>
        </p:txBody>
      </p:sp>
      <p:sp>
        <p:nvSpPr>
          <p:cNvPr id="6" name="矩形 5"/>
          <p:cNvSpPr/>
          <p:nvPr/>
        </p:nvSpPr>
        <p:spPr>
          <a:xfrm>
            <a:off x="611505" y="2519680"/>
            <a:ext cx="2848610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偷枣用到的动词</a:t>
            </a:r>
          </a:p>
        </p:txBody>
      </p:sp>
      <p:sp>
        <p:nvSpPr>
          <p:cNvPr id="7" name="矩形 6"/>
          <p:cNvSpPr/>
          <p:nvPr/>
        </p:nvSpPr>
        <p:spPr>
          <a:xfrm>
            <a:off x="611505" y="3552190"/>
            <a:ext cx="2848610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概括偷枣过程</a:t>
            </a:r>
          </a:p>
        </p:txBody>
      </p:sp>
      <p:sp>
        <p:nvSpPr>
          <p:cNvPr id="9" name="矩形 8"/>
          <p:cNvSpPr/>
          <p:nvPr/>
        </p:nvSpPr>
        <p:spPr>
          <a:xfrm>
            <a:off x="2170430" y="5435600"/>
            <a:ext cx="2235200" cy="534035"/>
          </a:xfrm>
          <a:prstGeom prst="rect">
            <a:avLst/>
          </a:prstGeom>
          <a:ln w="28575">
            <a:solidFill>
              <a:srgbClr val="37BEC2"/>
            </a:solidFill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再“跳树归枣”</a:t>
            </a:r>
          </a:p>
        </p:txBody>
      </p:sp>
      <p:sp>
        <p:nvSpPr>
          <p:cNvPr id="10" name="矩形 9"/>
          <p:cNvSpPr/>
          <p:nvPr/>
        </p:nvSpPr>
        <p:spPr>
          <a:xfrm>
            <a:off x="5052695" y="5435600"/>
            <a:ext cx="2508885" cy="534035"/>
          </a:xfrm>
          <a:prstGeom prst="rect">
            <a:avLst/>
          </a:prstGeom>
          <a:ln w="28575">
            <a:solidFill>
              <a:srgbClr val="37BEC2"/>
            </a:solidFill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最后“驮枣快跑” </a:t>
            </a:r>
          </a:p>
        </p:txBody>
      </p:sp>
      <p:sp>
        <p:nvSpPr>
          <p:cNvPr id="11" name="矩形 10"/>
          <p:cNvSpPr/>
          <p:nvPr/>
        </p:nvSpPr>
        <p:spPr>
          <a:xfrm>
            <a:off x="3653155" y="4251960"/>
            <a:ext cx="2729865" cy="534035"/>
          </a:xfrm>
          <a:prstGeom prst="rect">
            <a:avLst/>
          </a:prstGeom>
          <a:ln w="28575">
            <a:solidFill>
              <a:srgbClr val="37BEC2"/>
            </a:solidFill>
          </a:ln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然后“ 打滚扎枣”</a:t>
            </a:r>
          </a:p>
        </p:txBody>
      </p:sp>
      <p:sp>
        <p:nvSpPr>
          <p:cNvPr id="30" name="下箭头 29"/>
          <p:cNvSpPr/>
          <p:nvPr/>
        </p:nvSpPr>
        <p:spPr>
          <a:xfrm rot="18660000">
            <a:off x="2458800" y="4742735"/>
            <a:ext cx="182245" cy="792006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 rot="13980000">
            <a:off x="3820240" y="4742735"/>
            <a:ext cx="182245" cy="792006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 rot="18360000">
            <a:off x="5335350" y="4742735"/>
            <a:ext cx="182245" cy="792006"/>
          </a:xfrm>
          <a:prstGeom prst="downArrow">
            <a:avLst/>
          </a:prstGeom>
          <a:solidFill>
            <a:srgbClr val="C0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8" grpId="0"/>
      <p:bldP spid="6" grpId="1"/>
      <p:bldP spid="7" grpId="1"/>
      <p:bldP spid="9" grpId="0" bldLvl="0" animBg="1"/>
      <p:bldP spid="10" grpId="0" bldLvl="0" animBg="1"/>
      <p:bldP spid="11" grpId="0" bldLvl="0" animBg="1"/>
      <p:bldP spid="30" grpId="0" bldLvl="0" animBg="1"/>
      <p:bldP spid="13" grpId="0" bldLvl="0" animBg="1"/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145299" y="1065233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恰当地使用动词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32585" y="2261654"/>
            <a:ext cx="6457315" cy="2751522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r>
              <a:rPr 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，就是表示动作的词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。恰当地使用动词不但能准确地描绘人物或动物的行动，而且能突出人物或动物的特点。本文在写刺猬偷枣时就使用了大量的动词，生动地表现 了刺猬偷枣的有趣和高明。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8"/>
          <p:cNvSpPr txBox="1"/>
          <p:nvPr/>
        </p:nvSpPr>
        <p:spPr>
          <a:xfrm>
            <a:off x="302196" y="331832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92315" y="4840605"/>
            <a:ext cx="1183640" cy="1364615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3000" y="5104765"/>
            <a:ext cx="1226185" cy="137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7"/>
          <p:cNvSpPr txBox="1"/>
          <p:nvPr/>
        </p:nvSpPr>
        <p:spPr>
          <a:xfrm>
            <a:off x="1838325" y="1903720"/>
            <a:ext cx="6769735" cy="2245360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在使用动词时，要根据语言环境选择合适的动词，如：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雨点（   ）在玻璃上发出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‘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啪啪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的响声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一句中，应用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不能用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。因为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的力气比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大，只有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才能发出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啪啪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的声音</a:t>
            </a:r>
            <a:r>
              <a:rPr 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" name="TextBox 18"/>
          <p:cNvSpPr txBox="1"/>
          <p:nvPr/>
        </p:nvSpPr>
        <p:spPr>
          <a:xfrm>
            <a:off x="612076" y="2557403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92315" y="4840605"/>
            <a:ext cx="1183640" cy="1364615"/>
            <a:chOff x="5836357" y="4560894"/>
            <a:chExt cx="1327930" cy="2056092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2931" y="4775185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3005433" y="1772816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用力摇树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2321853" y="191772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3005433" y="2564904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逐个归枣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3005433" y="3429000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打滚扎枣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3005433" y="4365104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驮枣快跑</a:t>
            </a:r>
          </a:p>
        </p:txBody>
      </p:sp>
      <p:sp>
        <p:nvSpPr>
          <p:cNvPr id="47" name="左大括号 46"/>
          <p:cNvSpPr/>
          <p:nvPr/>
        </p:nvSpPr>
        <p:spPr>
          <a:xfrm flipH="1">
            <a:off x="5328796" y="1917720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5688965" y="3014345"/>
            <a:ext cx="310388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本事高明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926465" y="3014345"/>
            <a:ext cx="109156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bldLvl="0" animBg="1"/>
      <p:bldP spid="44" grpId="0"/>
      <p:bldP spid="45" grpId="0"/>
      <p:bldP spid="46" grpId="0"/>
      <p:bldP spid="47" grpId="0" bldLvl="0" animBg="1"/>
      <p:bldP spid="48" grpId="0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692150" y="1330960"/>
            <a:ext cx="3579495" cy="430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刺猬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住在灌木丛内，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有非常长的鼻子，除肚子外全身长有硬刺，当它遇到危险时会卷成一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团有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刺的球。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刺猬怕冷，冬眠，睡觉喜欢打呼噜，和人相似。</a:t>
            </a:r>
          </a:p>
        </p:txBody>
      </p:sp>
      <p:pic>
        <p:nvPicPr>
          <p:cNvPr id="1026" name="Picture 2" descr="C:\Users\Administrator\Desktop\1247187115049.jpg124718711504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1799" y="1340768"/>
            <a:ext cx="3101975" cy="3406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15"/>
          <p:cNvGrpSpPr/>
          <p:nvPr/>
        </p:nvGrpSpPr>
        <p:grpSpPr>
          <a:xfrm>
            <a:off x="7524328" y="5013176"/>
            <a:ext cx="811573" cy="1256594"/>
            <a:chOff x="5836357" y="4560894"/>
            <a:chExt cx="1327930" cy="2056092"/>
          </a:xfrm>
        </p:grpSpPr>
        <p:pic>
          <p:nvPicPr>
            <p:cNvPr id="17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75945" y="1609090"/>
            <a:ext cx="7994015" cy="44938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第二天晚上，月亮在云缝里缓缓地游动着，时隐时现，像是在捉迷藏。</a:t>
            </a:r>
          </a:p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我吃完饭，刚到草棚前，几个圆乎乎的东西，正从草棚里滚出来。啊，刺猬一家子出来散步了！</a:t>
            </a:r>
          </a:p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突然，身边传来“汪汪”的叫声，原来我家的大黑狗——大老黑来了。我刚想叫住它，大老黑已经向那几只刺猬扑去。刺猬可真鬼，一个个把身子紧紧地缩成一团，洒满月光的庭院里，如同长着几个“仙人球”似的。大老黑很快掉过头去，“呜呜”地哀叫着溜走了。</a:t>
            </a:r>
          </a:p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爸爸走过来，笑着说：“俗话说：狗啃刺猬——没处下嘴。你瞧，大老黑的嘴被刺猬扎破了吧。”我追上大老黑一看，可不是，嘴上正滴着血哩。</a:t>
            </a:r>
          </a:p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“刺猬身上的刺，是很好的护身法宝。”爸爸接着说，“甭说猫、狗，就是老虎，都拿它没有办法呀。”</a:t>
            </a:r>
          </a:p>
          <a:p>
            <a:pPr marL="0" marR="0" lvl="0" indent="457200" algn="l" defTabSz="914400" rtl="0" eaLnBrk="1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“真有意思，刺猬的本事太大了。”我高兴得直拍手。</a:t>
            </a: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/>
            </a:r>
            <a:br>
              <a:rPr kumimoji="0" lang="zh-CN" altLang="zh-CN" sz="1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401570" y="845820"/>
            <a:ext cx="418147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《带刺的朋友》——击退黑狗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229200"/>
            <a:ext cx="163830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31800" y="3225165"/>
            <a:ext cx="8281035" cy="63500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把下面的句子补充完整。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6124" y="3680936"/>
            <a:ext cx="8567876" cy="2453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sz="3200" dirty="0" err="1">
                <a:latin typeface="楷体" panose="02010609060101010101" pitchFamily="49" charset="-122"/>
                <a:ea typeface="楷体" panose="02010609060101010101" pitchFamily="49" charset="-122"/>
              </a:rPr>
              <a:t>秋天，枣树上挂满了一颗颗红枣，风儿一吹，轻轻摆动，如同无数颗飘香的玛瑙晃来晃去，看着就让人眼馋。句子把</a:t>
            </a:r>
            <a:r>
              <a:rPr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48399" y="605031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605" y="1038225"/>
            <a:ext cx="8281035" cy="65786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写出下列词语的近义词。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5981" y="1586680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诡秘（    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 本事（    ）  清楚（    ）   </a:t>
            </a:r>
          </a:p>
          <a:p>
            <a:pPr eaLnBrk="1" latinLnBrk="0" hangingPunct="1">
              <a:lnSpc>
                <a:spcPct val="150000"/>
              </a:lnSpc>
            </a:pP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兴许（     ） 猜测（    ）  惊讶（    ）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619672" y="1693307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神秘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588224" y="2276872"/>
            <a:ext cx="1026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吃惊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92080" y="4861659"/>
            <a:ext cx="23691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一棵棵红枣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9"/>
          <p:cNvSpPr txBox="1"/>
          <p:nvPr/>
        </p:nvSpPr>
        <p:spPr>
          <a:xfrm>
            <a:off x="4067944" y="2276872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39"/>
          <p:cNvSpPr txBox="1"/>
          <p:nvPr/>
        </p:nvSpPr>
        <p:spPr>
          <a:xfrm>
            <a:off x="1691680" y="2276872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或许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9"/>
          <p:cNvSpPr txBox="1"/>
          <p:nvPr/>
        </p:nvSpPr>
        <p:spPr>
          <a:xfrm>
            <a:off x="6588224" y="1628800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9"/>
          <p:cNvSpPr txBox="1"/>
          <p:nvPr/>
        </p:nvSpPr>
        <p:spPr>
          <a:xfrm>
            <a:off x="4067944" y="1628800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5365715"/>
            <a:ext cx="34683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无数颗飘香的玛瑙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8" grpId="0" build="p"/>
      <p:bldP spid="38" grpId="0"/>
      <p:bldP spid="40" grpId="0"/>
      <p:bldP spid="41" grpId="0"/>
      <p:bldP spid="42" grpId="0"/>
      <p:bldP spid="2" grpId="0"/>
      <p:bldP spid="3" grpId="0"/>
      <p:bldP spid="4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577850" y="1111250"/>
            <a:ext cx="8127365" cy="143065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用上描写刺猬动作的词语，按照“先、再、接着、然后、最后”的顺序，以刺猬的口吻描述片段叙述的事情经过。                   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                                </a:t>
            </a:r>
          </a:p>
        </p:txBody>
      </p:sp>
      <p:sp>
        <p:nvSpPr>
          <p:cNvPr id="19" name="矩形 18"/>
          <p:cNvSpPr/>
          <p:nvPr/>
        </p:nvSpPr>
        <p:spPr>
          <a:xfrm>
            <a:off x="862965" y="2503170"/>
            <a:ext cx="7505065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我先慢慢地活动起来，再匆匆地爬来爬去，把散落的红枣逐个归拢到一起，接着就地打了一个滚儿，归拢的那堆红枣，全都扎在我的背上了。然后驮着满背的红枣，向着墙角的水沟眼儿，急火火地跑去了……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6508750" y="4856480"/>
            <a:ext cx="1233170" cy="1487170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25" y="4949190"/>
            <a:ext cx="1339850" cy="149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59826" y="2420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你了解刺猬吗？查查资料，给小刺猬设计一张名片吧。</a:t>
            </a: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用几句简短的话写一写自己喜欢的小动物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7044063" y="4287209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6000" y="3545205"/>
            <a:ext cx="3869690" cy="2056130"/>
          </a:xfrm>
          <a:prstGeom prst="rect">
            <a:avLst/>
          </a:prstGeom>
          <a:ln>
            <a:solidFill>
              <a:srgbClr val="7030A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86000" y="3741420"/>
            <a:ext cx="386969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小刺猬</a:t>
            </a:r>
          </a:p>
          <a:p>
            <a:endParaRPr lang="zh-CN" altLang="en-US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外貌特征：</a:t>
            </a:r>
            <a:r>
              <a:rPr lang="zh-CN" altLang="en-US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  <a:p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生活习性：</a:t>
            </a:r>
            <a:r>
              <a:rPr lang="zh-CN" altLang="en-US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1455" y="3741420"/>
            <a:ext cx="812800" cy="5969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277" y="63651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3733690" y="1440908"/>
            <a:ext cx="3168351" cy="1114996"/>
          </a:xfrm>
          <a:prstGeom prst="cloudCallout">
            <a:avLst>
              <a:gd name="adj1" fmla="val 69074"/>
              <a:gd name="adj2" fmla="val 530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完课文，一起来听写吧。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533" y="2768352"/>
            <a:ext cx="31090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云形标注 13"/>
          <p:cNvSpPr/>
          <p:nvPr/>
        </p:nvSpPr>
        <p:spPr>
          <a:xfrm>
            <a:off x="3923872" y="4509120"/>
            <a:ext cx="2787988" cy="795001"/>
          </a:xfrm>
          <a:prstGeom prst="cloudCallout">
            <a:avLst>
              <a:gd name="adj1" fmla="val -60247"/>
              <a:gd name="adj2" fmla="val -5029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点我，点我！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349937" y="1934159"/>
            <a:ext cx="1113416" cy="1819834"/>
            <a:chOff x="5836357" y="4560894"/>
            <a:chExt cx="1327930" cy="2056092"/>
          </a:xfrm>
        </p:grpSpPr>
        <p:pic>
          <p:nvPicPr>
            <p:cNvPr id="16" name="图片 5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4255428"/>
            <a:ext cx="1717124" cy="192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词语听写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57290" y="3861048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 hū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刺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7860" y="169192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zǎo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枣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20490" y="1691912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kē</a:t>
            </a: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815380" y="169507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 hū</a:t>
            </a: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忽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45388" y="3904474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 àn 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暗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708267" y="3861048"/>
            <a:ext cx="145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 shēn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伸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002269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cōn</a:t>
            </a:r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匆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628800"/>
            <a:ext cx="121444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cì</a:t>
            </a:r>
          </a:p>
          <a:p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1359204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3509940" y="3861048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tōu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23031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331976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偷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992592" y="4642583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078844" y="4490339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469942" y="1653829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ōu</a:t>
            </a: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1433766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沟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204214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3361137" y="1728742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cōn</a:t>
            </a:r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3322686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聪</a:t>
            </a:r>
            <a:endParaRPr lang="en-US" altLang="zh-CN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298038" y="3904474"/>
            <a:ext cx="145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zhuī 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510128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5153014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追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2280" y="3861048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yāo</a:t>
            </a:r>
            <a:r>
              <a:rPr lang="en-US" altLang="zh-CN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268760"/>
            <a:ext cx="2448272" cy="2448272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7569835" y="5111750"/>
            <a:ext cx="706120" cy="1093470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985" y="5229860"/>
            <a:ext cx="1098550" cy="122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74395" y="2014855"/>
            <a:ext cx="772033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刺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：左半部分中间是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“朿”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，不要写成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束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枣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：上部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“朿”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中间的竖要短。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忽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：上半部分是“勿”，不要写成“匆”。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5" name="Picture 9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31311"/>
            <a:ext cx="4027934" cy="4221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36514">
            <a:off x="2145313" y="3868193"/>
            <a:ext cx="1617740" cy="1617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6688" flipH="1">
            <a:off x="1043608" y="2861159"/>
            <a:ext cx="1760538" cy="1848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99266" y="4081658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笔顺视频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云形标注 19"/>
          <p:cNvSpPr/>
          <p:nvPr/>
        </p:nvSpPr>
        <p:spPr>
          <a:xfrm>
            <a:off x="2195736" y="1052737"/>
            <a:ext cx="4320480" cy="1440160"/>
          </a:xfrm>
          <a:prstGeom prst="cloudCallout">
            <a:avLst>
              <a:gd name="adj1" fmla="val -44926"/>
              <a:gd name="adj2" fmla="val 9284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348233" y="1294840"/>
            <a:ext cx="42654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点击“笔顺视频”，跟我一起进行笔顺学习吧！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枣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组词：枣树  枣红色  囫囵吞枣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zǎo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馋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组词：眼馋  馋嘴  眼馋肚饱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chán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4944080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缓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4995183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组词：缓慢  缓缓  刻不容缓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00274" y="441189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hu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ǎ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测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猜测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测量  神秘莫测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cè</a:t>
            </a: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监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组词：监视  太监  监守自盗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66314" y="455410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jiān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讶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331236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组词：惊讶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1640" y="1988840"/>
            <a:ext cx="69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yà</a:t>
            </a:r>
            <a:endParaRPr lang="zh-CN" altLang="en-US" sz="32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35839" y="186984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1712</Words>
  <Application>Microsoft Office PowerPoint</Application>
  <PresentationFormat>全屏显示(4:3)</PresentationFormat>
  <Paragraphs>247</Paragraphs>
  <Slides>35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微软用户</cp:lastModifiedBy>
  <cp:revision>1086</cp:revision>
  <dcterms:created xsi:type="dcterms:W3CDTF">2017-05-17T10:13:00Z</dcterms:created>
  <dcterms:modified xsi:type="dcterms:W3CDTF">2018-09-07T11:38:51Z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