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427" r:id="rId3"/>
    <p:sldId id="434" r:id="rId4"/>
    <p:sldId id="435" r:id="rId5"/>
    <p:sldId id="436" r:id="rId6"/>
    <p:sldId id="437" r:id="rId7"/>
    <p:sldId id="438" r:id="rId8"/>
    <p:sldId id="439" r:id="rId9"/>
    <p:sldId id="440" r:id="rId10"/>
    <p:sldId id="441" r:id="rId11"/>
    <p:sldId id="443" r:id="rId12"/>
    <p:sldId id="444" r:id="rId13"/>
    <p:sldId id="457" r:id="rId14"/>
    <p:sldId id="458" r:id="rId15"/>
    <p:sldId id="459" r:id="rId16"/>
    <p:sldId id="460" r:id="rId17"/>
    <p:sldId id="461" r:id="rId18"/>
    <p:sldId id="462" r:id="rId19"/>
    <p:sldId id="463" r:id="rId20"/>
    <p:sldId id="464" r:id="rId22"/>
    <p:sldId id="465" r:id="rId23"/>
    <p:sldId id="467" r:id="rId24"/>
    <p:sldId id="470" r:id="rId25"/>
    <p:sldId id="471" r:id="rId26"/>
    <p:sldId id="474" r:id="rId27"/>
    <p:sldId id="475" r:id="rId2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66" d="100"/>
          <a:sy n="66" d="100"/>
        </p:scale>
        <p:origin x="558" y="102"/>
      </p:cViewPr>
      <p:guideLst>
        <p:guide orient="horz" pos="222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2052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en-US" altLang="x-none" sz="1200" strike="noStrike" noProof="1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525963"/>
          </a:xfrm>
        </p:spPr>
        <p:txBody>
          <a:bodyPr/>
          <a:p>
            <a:pPr algn="ctr"/>
            <a:r>
              <a:rPr lang="zh-CN" altLang="en-US" sz="6000"/>
              <a:t>阅读理解</a:t>
            </a:r>
            <a:endParaRPr lang="zh-CN" altLang="en-US" sz="6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3405" y="243840"/>
            <a:ext cx="8513445" cy="4526280"/>
          </a:xfrm>
        </p:spPr>
        <p:txBody>
          <a:bodyPr/>
          <a:p>
            <a:r>
              <a:rPr lang="zh-CN" altLang="en-US" sz="2000"/>
              <a:t>一、 填空。</a:t>
            </a:r>
            <a:r>
              <a:rPr lang="zh-CN" altLang="en-US"/>
              <a:t>  </a:t>
            </a:r>
            <a:endParaRPr lang="zh-CN" altLang="en-US"/>
          </a:p>
          <a:p>
            <a:r>
              <a:rPr lang="zh-CN" altLang="en-US" sz="2000"/>
              <a:t>“相濡以血”这个词是由（       ）这个成语转变而来的</a:t>
            </a:r>
            <a:endParaRPr lang="zh-CN" altLang="en-US" sz="2000"/>
          </a:p>
          <a:p>
            <a:endParaRPr lang="zh-CN" altLang="en-US" sz="2000" b="1"/>
          </a:p>
          <a:p>
            <a:r>
              <a:rPr lang="zh-CN" altLang="en-US" sz="2000"/>
              <a:t>二、 选择正确的读音。 </a:t>
            </a:r>
            <a:endParaRPr lang="zh-CN" altLang="en-US" sz="2000"/>
          </a:p>
          <a:p>
            <a:r>
              <a:rPr lang="zh-CN" altLang="en-US" sz="2000"/>
              <a:t> 鲜血（xu</a:t>
            </a:r>
            <a:r>
              <a:rPr lang="en-US" altLang="zh-CN" sz="2000"/>
              <a:t>è</a:t>
            </a:r>
            <a:r>
              <a:rPr lang="zh-CN" altLang="en-US" sz="2000"/>
              <a:t> xiě   ）   奄(yǎn   yān   )奄一息 处( chǔ   chù)  于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000"/>
              <a:t>三、 “这笔感情债”指的是什么？怎么还？</a:t>
            </a:r>
            <a:endParaRPr lang="zh-CN" altLang="en-US" sz="2000"/>
          </a:p>
          <a:p>
            <a:pPr marL="0" indent="0" algn="l">
              <a:buNone/>
            </a:pPr>
            <a:r>
              <a:rPr lang="zh-CN" altLang="en-US" sz="2000" b="1">
                <a:solidFill>
                  <a:srgbClr val="C00000"/>
                </a:solidFill>
              </a:rPr>
              <a:t>  </a:t>
            </a:r>
            <a:endParaRPr lang="zh-CN" altLang="en-US" sz="2000" b="1">
              <a:solidFill>
                <a:srgbClr val="C00000"/>
              </a:solidFill>
            </a:endParaRPr>
          </a:p>
          <a:p>
            <a:pPr marL="0" indent="0" algn="l">
              <a:buNone/>
            </a:pPr>
            <a:endParaRPr lang="zh-CN" altLang="en-US" sz="2000" b="1">
              <a:solidFill>
                <a:srgbClr val="C00000"/>
              </a:solidFill>
            </a:endParaRPr>
          </a:p>
          <a:p>
            <a:pPr marL="0" indent="0" algn="l">
              <a:buNone/>
            </a:pPr>
            <a:endParaRPr lang="zh-CN" altLang="en-US" sz="2000" b="1">
              <a:solidFill>
                <a:srgbClr val="C00000"/>
              </a:solidFill>
            </a:endParaRPr>
          </a:p>
          <a:p>
            <a:pPr marL="0" indent="0" algn="l">
              <a:buNone/>
            </a:pPr>
            <a:r>
              <a:rPr lang="zh-CN" altLang="en-US" sz="2000" b="1">
                <a:solidFill>
                  <a:srgbClr val="C00000"/>
                </a:solidFill>
              </a:rPr>
              <a:t>   </a:t>
            </a:r>
            <a:r>
              <a:rPr lang="zh-CN" altLang="en-US" sz="2000"/>
              <a:t>四、 为什么“相濡以血”是一种大智慧？</a:t>
            </a: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02920"/>
            <a:ext cx="8229600" cy="4525963"/>
          </a:xfrm>
        </p:spPr>
        <p:txBody>
          <a:bodyPr/>
          <a:p>
            <a:pPr marL="0" indent="0">
              <a:buNone/>
            </a:pPr>
            <a:endParaRPr lang="zh-CN" altLang="en-US" sz="2000"/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五、 根据课文内容判断对错。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1、吸血蝙蝠是靠吸同伴腹中的血而生存的。 （  ） 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2、吸血蝙蝠援助同伴时是有顺序的。    （  ） 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3、文中画横线的句子是因果关系的句子。    （         ）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4、一个集体中的人都是选择明哲保身，那么这个集体必将走向败落。（  ） 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六、 对于“丛林法则”文中并没有解释，根据你的理解选择下面的哪种 解释比较正确（  ）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 A． 以多取胜    B. 个体的自然生存  C. 大家并肩作战。 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七、 吸血蝙蝠给我们人类的启示是什么？</a:t>
            </a:r>
            <a:endParaRPr lang="zh-CN" altLang="en-US" sz="2000"/>
          </a:p>
          <a:p>
            <a:endParaRPr lang="zh-CN" altLang="en-US" sz="2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24815"/>
            <a:ext cx="8229600" cy="4525963"/>
          </a:xfrm>
        </p:spPr>
        <p:txBody>
          <a:bodyPr/>
          <a:p>
            <a:r>
              <a:rPr lang="en-US" altLang="zh-CN"/>
              <a:t>                  </a:t>
            </a:r>
            <a:r>
              <a:rPr lang="zh-CN" altLang="en-US"/>
              <a:t> 拐弯处的回头    </a:t>
            </a:r>
            <a:endParaRPr lang="zh-CN" altLang="en-US"/>
          </a:p>
          <a:p>
            <a:r>
              <a:rPr lang="zh-CN" altLang="en-US" sz="2000"/>
              <a:t>       一天，弟弟郊游时脚尖被尖利的石头割破，到医院包扎后，几个同学送他回家。 </a:t>
            </a:r>
            <a:endParaRPr lang="zh-CN" altLang="en-US" sz="2000"/>
          </a:p>
          <a:p>
            <a:r>
              <a:rPr lang="zh-CN" altLang="en-US" sz="2000"/>
              <a:t>       在家附近的巷口，弟弟碰见了爸爸。于是他一边跷着扎了绷带的脚给爸爸看，一边哭丧着脸诉苦，满以为会收获一点同情和怜爱。不料爸爸并没有安慰他，只是简单交代他几句，便自己走了。 </a:t>
            </a:r>
            <a:endParaRPr lang="zh-CN" altLang="en-US" sz="2000"/>
          </a:p>
          <a:p>
            <a:r>
              <a:rPr lang="zh-CN" altLang="en-US" sz="2000"/>
              <a:t>       弟弟很伤心，很委屈，也很生气。他觉得爸爸“一点也不关心”他。在他大发牢骚时，有个同学笑着劝告道：“别生气，大部分爸爸都这样。其实他很爱你，只是不善于表达罢了。不信你看，等你爸爸走到前面拐弯的地方，他一定会回头看你。”弟弟半信半疑，其他同学也很感兴趣。于是他们不约而同停了脚步，站在那儿注视着爸爸远去的身影。 </a:t>
            </a:r>
            <a:endParaRPr lang="zh-CN" altLang="en-US" sz="2000"/>
          </a:p>
          <a:p>
            <a:r>
              <a:rPr lang="zh-CN" altLang="en-US" sz="2000"/>
              <a:t>        爸爸依然笃定地一步一步向前走去，好像没有什么东西让他回头……可当他走到拐弯处，就在侧身左拐的刹那，好像不经意似的悄悄回过头来，很快就瞟了弟弟他们一眼，然后才消失在拐弯后面。 </a:t>
            </a:r>
            <a:endParaRPr lang="zh-CN" altLang="en-US" sz="2000"/>
          </a:p>
          <a:p>
            <a:r>
              <a:rPr lang="zh-CN" altLang="en-US" sz="2000"/>
              <a:t>      虽然这一切都只发生在一瞬间，但那动作却打动了在场的所有人，弟弟的眼睛里还闪着泪光。当弟弟把这件事告诉我时，我也有了一种想流泪的感觉。很久以前，我都在寻找一个代表父爱的动作，现在终于找到了，那就是——拐弯处的回头。 </a:t>
            </a:r>
            <a:endParaRPr lang="zh-CN" altLang="en-US" sz="2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4960" y="360045"/>
            <a:ext cx="8229600" cy="4525963"/>
          </a:xfrm>
        </p:spPr>
        <p:txBody>
          <a:bodyPr/>
          <a:p>
            <a:r>
              <a:rPr lang="zh-CN" altLang="en-US" sz="2400"/>
              <a:t>1、本文记叙的主人公应该是（     ）。 1分</a:t>
            </a:r>
            <a:endParaRPr lang="zh-CN" altLang="en-US" sz="2400"/>
          </a:p>
          <a:p>
            <a:r>
              <a:rPr lang="zh-CN" altLang="en-US" sz="2400"/>
              <a:t>A、弟弟   B、同学   C、爸爸   D、“我” </a:t>
            </a:r>
            <a:endParaRPr lang="zh-CN" altLang="en-US" sz="2400"/>
          </a:p>
          <a:p>
            <a:r>
              <a:rPr lang="zh-CN" altLang="en-US" sz="2400"/>
              <a:t>2、在文中找出近义词。2分</a:t>
            </a:r>
            <a:endParaRPr lang="zh-CN" altLang="en-US" sz="2400"/>
          </a:p>
          <a:p>
            <a:r>
              <a:rPr lang="zh-CN" altLang="en-US" sz="2400"/>
              <a:t>   坚定  （         ）     不谋而合  （         ）</a:t>
            </a:r>
            <a:endParaRPr lang="zh-CN" altLang="en-US" sz="2400"/>
          </a:p>
          <a:p>
            <a:r>
              <a:rPr lang="zh-CN" altLang="en-US" sz="2400"/>
              <a:t>3、找出能够表现弟弟心情变化的语句填在下列横线上。 4分</a:t>
            </a:r>
            <a:endParaRPr lang="zh-CN" altLang="en-US" sz="2400"/>
          </a:p>
          <a:p>
            <a:r>
              <a:rPr lang="zh-CN" altLang="en-US" sz="2400"/>
              <a:t> ①弟弟受伤后碰到爸爸时：                                                    </a:t>
            </a:r>
            <a:endParaRPr lang="zh-CN" altLang="en-US" sz="2400"/>
          </a:p>
          <a:p>
            <a:r>
              <a:rPr lang="zh-CN" altLang="en-US" sz="2400"/>
              <a:t> ②爸爸自己走了以后：                                                                                                     </a:t>
            </a:r>
            <a:endParaRPr lang="zh-CN" altLang="en-US" sz="2400"/>
          </a:p>
          <a:p>
            <a:r>
              <a:rPr lang="zh-CN" altLang="en-US" sz="2400"/>
              <a:t> ③同学对他说完话以后：                                                                                                 </a:t>
            </a:r>
            <a:endParaRPr lang="zh-CN" altLang="en-US" sz="2400"/>
          </a:p>
          <a:p>
            <a:r>
              <a:rPr lang="zh-CN" altLang="en-US" sz="2400"/>
              <a:t> ④爸爸在拐弯处回头时：                                                              </a:t>
            </a:r>
            <a:endParaRPr lang="zh-CN" altLang="en-US" sz="2400"/>
          </a:p>
          <a:p>
            <a:r>
              <a:rPr lang="zh-CN" altLang="en-US" sz="2400"/>
              <a:t>4、第四自然段中“……好像不经意的回过头来，很快就瞟了弟弟他们一眼……”这只是极微小的动作，为什么“那动作却打动了在场的所有人”? 2分</a:t>
            </a:r>
            <a:endParaRPr lang="zh-CN" altLang="en-US" sz="2400"/>
          </a:p>
          <a:p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5、本文写父爱，处理抓住了爸爸动作外还写了爸爸的           。1分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6、文中最后一句话中的破折号起                   的作用。 1分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21945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                  </a:t>
            </a:r>
            <a:r>
              <a:rPr lang="zh-CN" altLang="en-US"/>
              <a:t>中国的牛   </a:t>
            </a:r>
            <a:endParaRPr lang="zh-CN" altLang="en-US"/>
          </a:p>
          <a:p>
            <a:pPr marL="0" indent="0">
              <a:buNone/>
            </a:pPr>
            <a:r>
              <a:rPr lang="zh-CN" altLang="en-US" sz="2400"/>
              <a:t>     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</a:t>
            </a:r>
            <a:r>
              <a:rPr lang="zh-CN" altLang="en-US" sz="2000"/>
              <a:t>①对于中国的牛，我有特别的尊敬。</a:t>
            </a:r>
            <a:endParaRPr lang="zh-CN" altLang="en-US" sz="2000"/>
          </a:p>
          <a:p>
            <a:r>
              <a:rPr lang="zh-CN" altLang="en-US" sz="2000"/>
              <a:t>②留给我印象最深的，要算一回在田垄上的“相遇”。</a:t>
            </a:r>
            <a:endParaRPr lang="zh-CN" altLang="en-US" sz="2000"/>
          </a:p>
          <a:p>
            <a:r>
              <a:rPr lang="zh-CN" altLang="en-US" sz="2000"/>
              <a:t>③一群朋友郊游，我领头在狭窄的阡陌上走，怎料迎面来了几头耕牛，狭道容不下人和牛，终有一方要让路。它们还没有走近，我们已经预料斗不过畜生，恐怕难免踩到稻田泥水里，弄得鞋袜又泥又水了。正在踟躇的时候，带头的一头牛，在离我们不远的地方停下来，抬起头看看，稍迟疑一下，就自动走下田去。一队耕牛跟着它全走离阡陌，从我们身边经过。</a:t>
            </a:r>
            <a:endParaRPr lang="zh-CN" altLang="en-US" sz="2000"/>
          </a:p>
          <a:p>
            <a:r>
              <a:rPr lang="zh-CN" altLang="en-US" sz="2000"/>
              <a:t>④我们都呆了，回过头来，望着深褐色的牛队，在路的尽头消失，忽然觉得自己受了很大的恩惠。</a:t>
            </a:r>
            <a:endParaRPr lang="zh-CN" altLang="en-US" sz="2000"/>
          </a:p>
          <a:p>
            <a:r>
              <a:rPr lang="zh-CN" altLang="en-US" sz="2000"/>
              <a:t>⑤中国的牛，永远沉默地为人民做着沉重的工作，在大地上，晨光或烈日下，它拖着沉重的犁，低头一步又一步，拖出了身后一列又一列松土，好让人们下种。等到满地金黄或农闲的时候，它可能还得担当搬运负重的工作，或终日绕着石磨，朝同一方向，走不计程的路。</a:t>
            </a:r>
            <a:endParaRPr lang="zh-CN" altLang="en-US" sz="2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16255"/>
            <a:ext cx="8229600" cy="5584190"/>
          </a:xfrm>
        </p:spPr>
        <p:txBody>
          <a:bodyPr/>
          <a:p>
            <a:r>
              <a:rPr lang="zh-CN" altLang="en-US" sz="2000"/>
              <a:t>⑥中国的牛，没有成群奔跑的习惯，永远沉沉实实的，它们不像印度的牛，负着神圣之名，摇着尾巴在大街上闲荡。</a:t>
            </a:r>
            <a:endParaRPr lang="zh-CN" altLang="en-US" sz="2000"/>
          </a:p>
          <a:p>
            <a:r>
              <a:rPr lang="zh-CN" altLang="en-US" sz="2000"/>
              <a:t>⑦它们不像荷兰乳牛、日本肉牛，终日无事可做，悠闲只等一死;它们不像西班牙斗牛，全身精力，都尽付暴力斗争中。</a:t>
            </a:r>
            <a:endParaRPr lang="zh-CN" altLang="en-US" sz="2000"/>
          </a:p>
          <a:p>
            <a:r>
              <a:rPr lang="zh-CN" altLang="en-US" sz="2000"/>
              <a:t>⑧默默地工作，平心静气，这就是中国的牛。</a:t>
            </a:r>
            <a:endParaRPr lang="zh-CN" altLang="en-US" sz="2000"/>
          </a:p>
          <a:p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  <a:p>
            <a:r>
              <a:rPr lang="zh-CN" altLang="en-US" sz="2000"/>
              <a:t>1、写出加点字读音2分    田 垄  （     ）        踟 躇  （                  ） </a:t>
            </a:r>
            <a:endParaRPr lang="zh-CN" altLang="en-US" sz="2000"/>
          </a:p>
          <a:p>
            <a:r>
              <a:rPr lang="zh-CN" altLang="en-US" sz="2000"/>
              <a:t>2、“中国的牛”，你从文章中读出了“牛”怎样的品质? 象征什么？2+1分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000"/>
              <a:t>3、本文可划分为四个层次，用“‖”画在下面。 3分</a:t>
            </a:r>
            <a:endParaRPr lang="zh-CN" altLang="en-US" sz="2000"/>
          </a:p>
          <a:p>
            <a:r>
              <a:rPr lang="zh-CN" altLang="en-US" sz="2000"/>
              <a:t>　　①   ②   ③   ④   ⑤   ⑥   ⑦  ⑧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000"/>
              <a:t>4、文中能与文章结尾⑧段遥相呼应的是哪一句?用“  ”在原文画出。2分</a:t>
            </a: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  <a:p>
            <a:r>
              <a:rPr lang="zh-CN" altLang="en-US" sz="2000"/>
              <a:t>5、本文的线索是什么?                           1分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7635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                         </a:t>
            </a:r>
            <a:r>
              <a:rPr lang="zh-CN" altLang="en-US"/>
              <a:t>紫罗兰</a:t>
            </a:r>
            <a:endParaRPr lang="zh-CN" altLang="en-US"/>
          </a:p>
          <a:p>
            <a:r>
              <a:rPr lang="zh-CN" altLang="en-US" sz="2000"/>
              <a:t>       我赞美紫罗兰，赞美它别具一格的颜色、姿态，赞美它顽强的生命力。</a:t>
            </a:r>
            <a:endParaRPr lang="zh-CN" altLang="en-US" sz="2000"/>
          </a:p>
          <a:p>
            <a:r>
              <a:rPr lang="zh-CN" altLang="en-US" sz="2000"/>
              <a:t>　　紫罗兰的叶子真奇怪，别的植物颜色是绿的，它却偏偏是紫色的，而且颜色是那样深，那样浓，好像有谁刚在那叶子上染上紫色，马上就要滴下来似的。紫罗兰的叶子狭长，跟竹叶的形状差不多。盘屈的茎枝毫无拘束地伸向四周，初生的芽儿茁壮向上。</a:t>
            </a:r>
            <a:endParaRPr lang="zh-CN" altLang="en-US" sz="2000"/>
          </a:p>
          <a:p>
            <a:r>
              <a:rPr lang="zh-CN" altLang="en-US" sz="2000"/>
              <a:t>　　紫罗兰的花是淡红色的。它好象是嵌在精致的紫色小船里的红玉石。紫罗兰的花十分小，有三片柔柔的花瓣，花瓣中间有几根黄色花蕊，就像戴着一顶顶金黄色的小帽儿，又像展翅欲飞的金蝴蝶。它们有的高，有的矮，有的弯，有的直。看上去，那几个花蕊好像正围着一个圆圈游戏，玩得多开心!要是你去闻，鼻子还未凑近，一股淡淡的香味早钻进了鼻孔。雨洒在叶面上，结成了一个个晶莹的小水珠儿，春风拂过，不时机灵地钻进泥土里。</a:t>
            </a:r>
            <a:endParaRPr lang="zh-CN" altLang="en-US" sz="2000"/>
          </a:p>
          <a:p>
            <a:r>
              <a:rPr lang="zh-CN" altLang="en-US" sz="2000"/>
              <a:t>　　紫罗兰的生命力很强。有一次，我和几个小朋友玩得高兴，一不小心，把一枝紫罗兰折断了。当时我很后悔，这么美的枝叶就要枯萎了，我的眼睛润湿了，呆呆地站在那儿。李阿姨见此情景，走过来对我说：不要紧，断了可以再插上，它又会生根，长出很多很多紫罗兰来。哦，没想到它的生命力这么强，离开了根，还能坚强地活下去。果然，不几天，那枝紫罗兰真吐出了嫩芽儿。</a:t>
            </a:r>
            <a:endParaRPr lang="zh-CN" altLang="en-US" sz="2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660" y="321310"/>
            <a:ext cx="8229600" cy="4525963"/>
          </a:xfrm>
        </p:spPr>
        <p:txBody>
          <a:bodyPr/>
          <a:p>
            <a:r>
              <a:rPr lang="en-US" altLang="zh-CN" sz="2000"/>
              <a:t>      </a:t>
            </a:r>
            <a:r>
              <a:rPr lang="zh-CN" altLang="en-US" sz="2000"/>
              <a:t>啊!紫罗兰，用它那朴实而又别具风韵的美，默默地美化着人们的生活，我赞美紫罗兰!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　1.短文的结构方式是___________。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　①总起分述总结;　　②总述分述;　　③分述总述。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　2.(1)短文开头的特点是__________。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　(2)短文结尾的特点是___________。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　(3)开头和结尾的关系是__________。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　3.第3自然段的前六句，先写了紫罗兰花的(                )，接着写了紫罗兰花的(              )，最后写了紫罗兰花的(              )。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   4.根据段意给短文分段。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　　第一段：写作者赞美紫罗兰。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　　第二段：写紫罗兰叶子和花的颜色，以及姿态。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　　第三段：写紫罗兰的生命力很强。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　　第四段：写紫罗兰默默地美化着人们的生活。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06998"/>
            <a:ext cx="8229600" cy="1143000"/>
          </a:xfrm>
        </p:spPr>
        <p:txBody>
          <a:bodyPr/>
          <a:p>
            <a:r>
              <a:rPr lang="zh-CN" altLang="en-US"/>
              <a:t>垂柳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4625" y="998220"/>
            <a:ext cx="8718550" cy="4693920"/>
          </a:xfrm>
        </p:spPr>
        <p:txBody>
          <a:bodyPr/>
          <a:p>
            <a:pPr marL="0" indent="0">
              <a:buNone/>
            </a:pPr>
            <a:r>
              <a:rPr lang="zh-CN" altLang="en-US"/>
              <a:t> 　</a:t>
            </a:r>
            <a:r>
              <a:rPr lang="zh-CN" altLang="en-US" sz="2000"/>
              <a:t>在北方广大地区，感受春意最早的乔木是垂柳。</a:t>
            </a:r>
            <a:r>
              <a:rPr lang="zh-CN" altLang="en-US" sz="2000" u="sng"/>
              <a:t>你看，在那冰雪初消的时候，不正是暗暗泛青的柳芽把春意首先带到了人间吗？</a:t>
            </a:r>
            <a:r>
              <a:rPr lang="zh-CN" altLang="en-US" sz="2000"/>
              <a:t>你再看，大多数树木久睡刚醒，而垂柳已经将粒粒柳芽，抽成万条柳丝，给人民送来春天的气息，所以，诗人写道：“春色先以柳芽归”，“春风杨柳万千条”！  　　</a:t>
            </a:r>
            <a:endParaRPr lang="zh-CN" altLang="en-US" sz="2000"/>
          </a:p>
          <a:p>
            <a:pPr marL="0" indent="0" algn="l">
              <a:buNone/>
            </a:pPr>
            <a:r>
              <a:rPr lang="zh-CN" altLang="en-US" sz="2000"/>
              <a:t>        柳树（　　）是最早的报春使者，（　　）是经济价值较高的树木。  　　                   </a:t>
            </a:r>
            <a:endParaRPr lang="zh-CN" altLang="en-US" sz="2000"/>
          </a:p>
          <a:p>
            <a:pPr marL="0" indent="0" algn="l">
              <a:buNone/>
            </a:pPr>
            <a:r>
              <a:rPr lang="zh-CN" altLang="en-US" sz="2000"/>
              <a:t>        柳树枝干坚韧，耐水湿，不怕风吹雨打，所以，是十分理想的防浪护岸树种。  　　</a:t>
            </a:r>
            <a:endParaRPr lang="zh-CN" altLang="en-US" sz="2000"/>
          </a:p>
          <a:p>
            <a:pPr marL="0" indent="0" algn="l">
              <a:buNone/>
            </a:pPr>
            <a:r>
              <a:rPr lang="zh-CN" altLang="en-US" sz="2000"/>
              <a:t>       柳树木质轻柔色泽褐红，纹理顺直，是农具、家具和农家小型建筑的优良木材。  　　</a:t>
            </a:r>
            <a:endParaRPr lang="zh-CN" altLang="en-US" sz="2000"/>
          </a:p>
          <a:p>
            <a:pPr marL="0" indent="0" algn="l">
              <a:buNone/>
            </a:pPr>
            <a:r>
              <a:rPr lang="zh-CN" altLang="en-US" sz="2000"/>
              <a:t>      柳树还有其他用途。它到了化学家手中，能炼出火药；在医学家手中，可作接骨夹板材料。  　　</a:t>
            </a:r>
            <a:endParaRPr lang="zh-CN" altLang="en-US" sz="2000"/>
          </a:p>
          <a:p>
            <a:pPr marL="0" indent="0" algn="l">
              <a:buNone/>
            </a:pPr>
            <a:r>
              <a:rPr lang="zh-CN" altLang="en-US" sz="2000"/>
              <a:t>       柳树枝（　　）纤细，（　　）很有韧性，在农村老人，妇女手中，它又会变成柳篮，柳箱，簸箕等日用品，就是柳芽，柳叶的用途也很广泛。如柳絮可作枕芯，也可作鞋垫。  　</a:t>
            </a:r>
            <a:endParaRPr lang="zh-CN" altLang="en-US" sz="20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19125"/>
            <a:ext cx="8229600" cy="5507355"/>
          </a:xfrm>
        </p:spPr>
        <p:txBody>
          <a:bodyPr/>
          <a:p>
            <a:r>
              <a:rPr lang="zh-CN" altLang="en-US" sz="2400"/>
              <a:t>5.用~~~~画出概括短文中心思想的句子。</a:t>
            </a:r>
            <a:endParaRPr lang="zh-CN" altLang="en-US" sz="2400"/>
          </a:p>
          <a:p>
            <a:endParaRPr lang="zh-CN" altLang="en-US" sz="2400"/>
          </a:p>
          <a:p>
            <a:pPr marL="0" indent="0">
              <a:buNone/>
            </a:pPr>
            <a:endParaRPr lang="zh-CN" altLang="en-US" sz="2400"/>
          </a:p>
          <a:p>
            <a:r>
              <a:rPr lang="zh-CN" altLang="en-US" sz="2400"/>
              <a:t>6.短文中画横线的句子，在文中起_________作用。</a:t>
            </a:r>
            <a:endParaRPr lang="zh-CN" altLang="en-US" sz="2400"/>
          </a:p>
          <a:p>
            <a:r>
              <a:rPr lang="zh-CN" altLang="en-US" sz="2400"/>
              <a:t>　　①概括这段内容。　　②点明这段中心。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幸福的坡度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4285"/>
            <a:ext cx="8229600" cy="4526280"/>
          </a:xfrm>
        </p:spPr>
        <p:txBody>
          <a:bodyPr/>
          <a:p>
            <a:pPr marL="0" indent="0">
              <a:buNone/>
            </a:pPr>
            <a:r>
              <a:rPr lang="zh-CN" altLang="en-US"/>
              <a:t>　 </a:t>
            </a:r>
            <a:r>
              <a:rPr lang="zh-CN" altLang="en-US" sz="2000"/>
              <a:t>我们经常喜欢把自己的感受强加到别人身上，认为自己体会到的也一定是他人体会到的。其实，这在许多时候都有偏差，至少我从那位坐在轮椅上的中年男子身上看到了这一点。  　　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       那时，我们警队正和一所小学搞警民共建活动，小学生们每到周末就要自发地到警队来打扫卫生，这让我们感到有些不好意思。几位领导一商量，也应该为学校做些力所能及的事情，上法制教育课是一个方面，但不够。后来一个民警说，学校距离马路挺近的，小学生每天上学放学过马路，家长都很担心。于是我们就有了主意，设个助学岗，一来可以保证学生过马路时的安全；二来，对那些在学校外抢小学生钱的大孩子也是个警示。  　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       每天护送孩子们过马路，时间长了，与孩子家长也熟悉起来，基本上能认清哪个小孩子是谁的。其中一个坐着残疾人手摇车的中年男人引起了我的注意，他的神情有些落寞，只有在见到自己的孩子跑过来时，才豁然一笑。  　　</a:t>
            </a:r>
            <a:endParaRPr lang="zh-CN" altLang="en-US" sz="2000"/>
          </a:p>
          <a:p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09295"/>
            <a:ext cx="8229600" cy="5417185"/>
          </a:xfrm>
        </p:spPr>
        <p:txBody>
          <a:bodyPr/>
          <a:p>
            <a:pPr marL="0" indent="0">
              <a:buNone/>
            </a:pPr>
            <a:r>
              <a:rPr lang="zh-CN" altLang="en-US" sz="2400">
                <a:sym typeface="+mn-ea"/>
              </a:rPr>
              <a:t>　   </a:t>
            </a:r>
            <a:r>
              <a:rPr lang="zh-CN" altLang="en-US" sz="2000">
                <a:sym typeface="+mn-ea"/>
              </a:rPr>
              <a:t>后来，我知道他的孩子是小学三年级的学生，有一次我问他，那个坐着轮椅的是你爸爸吗？他点点头。我说，他行动不方便，你放学不可以自己回家吗？  　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　   男孩儿欲言又止，嘟着嘴道：他就在前边的福利厂工作呢。  　　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       我心里说，这小孩子，不知大人的难处。  　　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       初秋的雨总会在不经意间落下来。那天我们又提前到助学岗上执勤，在树下，我见到了那位中年男子，披着雨衣，头露在外面，都淋湿了。见到我后，笑笑，说：“警察同志，麻烦您一件事可以吗？” 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       我说：“你尽管说。”  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      他说：“孩子上学时没带雨具，你能帮我把这把伞送给他吗？你知道，家长不让过止步线的，不然孩子会生气。” 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       我点点头道：“没问题。”  转身时，我想到一个问题，对他说：“孩子这么大了，你行动又不方便，不用每天来接他了吧。”  男子有些不好意思，但又有些自豪地说：“哪里是我接他，是他接我了。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endParaRPr lang="zh-CN" altLang="en-US" sz="2000">
              <a:sym typeface="+mn-ea"/>
            </a:endParaRPr>
          </a:p>
          <a:p>
            <a:pPr marL="0" indent="0">
              <a:buNone/>
            </a:pPr>
            <a:endParaRPr lang="zh-CN" altLang="en-US" sz="2000">
              <a:sym typeface="+mn-ea"/>
            </a:endParaRPr>
          </a:p>
          <a:p>
            <a:pPr marL="0" indent="0">
              <a:buNone/>
            </a:pPr>
            <a:endParaRPr lang="zh-CN" altLang="en-US" sz="2000">
              <a:sym typeface="+mn-ea"/>
            </a:endParaRPr>
          </a:p>
          <a:p>
            <a:pPr marL="0" indent="0">
              <a:buNone/>
            </a:pPr>
            <a:endParaRPr lang="zh-CN" altLang="en-US" sz="2000">
              <a:sym typeface="+mn-ea"/>
            </a:endParaRPr>
          </a:p>
          <a:p>
            <a:pPr marL="0" indent="0">
              <a:buNone/>
            </a:pP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 　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   　我有些疑惑了。他接着解释道：“我回家的路上有个大上坡，每次走那里很费力气的，孩子上学后，就对我说，爸爸，学校离你的工厂这么近，每天放学的时候，咱们俩一起走吧，上坡时我推你。这一推就是三年。其实上一年级的时候，他那么小，又怎么推得动？可孩子心里是怕累着爸爸呀。我怎么劝也劝不住，孩子在后面红着脸，喘着粗气地推，我在前面用力地摇着，却不知不觉中泪流满面。可你知道，其实我心里真是幸福极了。”</a:t>
            </a:r>
            <a:endParaRPr lang="zh-CN" altLang="en-US" sz="20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5475" y="231140"/>
            <a:ext cx="8229600" cy="4525963"/>
          </a:xfrm>
        </p:spPr>
        <p:txBody>
          <a:bodyPr/>
          <a:p>
            <a:r>
              <a:rPr lang="en-US" altLang="zh-CN" sz="2000"/>
              <a:t>       </a:t>
            </a:r>
            <a:r>
              <a:rPr lang="zh-CN" altLang="en-US" sz="2000">
                <a:sym typeface="+mn-ea"/>
              </a:rPr>
              <a:t>我有些疑惑了。他接着解释道：“我回家的路上有个大上坡，每次走那里很费力气的，孩子上学后，就对我说，爸爸，学校离你的工厂这么近，每天放学的时候，咱们俩一起走吧，上坡时我推你。这一推就是三年。其实上一年级的时候，他那么小，又怎么推得动？可孩子心里是怕累着爸爸呀。我怎么劝也劝不住，孩子在后面红着脸，喘着粗气地推，我在前面用力地摇着，却不知不觉中泪流满面。可你知道，其实我心里真是幸福极了。”</a:t>
            </a:r>
            <a:endParaRPr lang="zh-CN" altLang="en-US" sz="2000"/>
          </a:p>
          <a:p>
            <a:r>
              <a:rPr lang="en-US" altLang="zh-CN" sz="2000"/>
              <a:t>       </a:t>
            </a:r>
            <a:r>
              <a:rPr lang="zh-CN" altLang="en-US" sz="2000"/>
              <a:t>我的心里一酸，转过头去，说：“我去接他了。”  　　</a:t>
            </a:r>
            <a:endParaRPr lang="zh-CN" altLang="en-US" sz="2000"/>
          </a:p>
          <a:p>
            <a:r>
              <a:rPr lang="zh-CN" altLang="en-US" sz="2000"/>
              <a:t>       见到那小男孩，我蹲下身说，“今天叔叔和你一起推你爸爸回家，行不行？”  　　</a:t>
            </a:r>
            <a:endParaRPr lang="zh-CN" altLang="en-US" sz="2000"/>
          </a:p>
          <a:p>
            <a:r>
              <a:rPr lang="zh-CN" altLang="en-US" sz="2000"/>
              <a:t>       小男孩儿笑起来，“叔叔你开玩笑？”  　　</a:t>
            </a:r>
            <a:endParaRPr lang="zh-CN" altLang="en-US" sz="2000"/>
          </a:p>
          <a:p>
            <a:r>
              <a:rPr lang="zh-CN" altLang="en-US" sz="2000"/>
              <a:t>       我说：“警察不说假话，试试叔叔的力气吧。”  　</a:t>
            </a:r>
            <a:endParaRPr lang="zh-CN" altLang="en-US" sz="2000"/>
          </a:p>
          <a:p>
            <a:r>
              <a:rPr lang="zh-CN" altLang="en-US" sz="2000"/>
              <a:t>　   初秋的雨幕里，一个警察和一个打着鲜黄色雨伞的男孩，推着一辆手摇车在爬坡。  　　</a:t>
            </a:r>
            <a:endParaRPr lang="zh-CN" altLang="en-US" sz="2000"/>
          </a:p>
          <a:p>
            <a:r>
              <a:rPr lang="zh-CN" altLang="en-US" sz="2000"/>
              <a:t>       那是一个幸福的坡度。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18465" y="1189990"/>
            <a:ext cx="805688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1、结合语境，说说文中的加点词语“自豪”的表达效果。（2分）</a:t>
            </a:r>
            <a:endParaRPr lang="zh-CN" altLang="en-US" sz="2000"/>
          </a:p>
          <a:p>
            <a:endParaRPr lang="zh-CN" altLang="en-US" sz="2000"/>
          </a:p>
          <a:p>
            <a:endParaRPr lang="zh-CN" altLang="en-US" sz="2000"/>
          </a:p>
          <a:p>
            <a:r>
              <a:rPr lang="zh-CN" altLang="en-US" sz="2000"/>
              <a:t>  　</a:t>
            </a:r>
            <a:endParaRPr lang="zh-CN" altLang="en-US" sz="2000"/>
          </a:p>
          <a:p>
            <a:endParaRPr lang="zh-CN" altLang="en-US" sz="2000"/>
          </a:p>
          <a:p>
            <a:endParaRPr lang="zh-CN" altLang="en-US" sz="2000"/>
          </a:p>
          <a:p>
            <a:r>
              <a:rPr lang="zh-CN" altLang="en-US" sz="2000"/>
              <a:t>2、文章第二自然段提及设助学岗的情况有什么作用？（3分）  　　</a:t>
            </a:r>
            <a:endParaRPr lang="zh-CN" altLang="en-US" sz="2000"/>
          </a:p>
          <a:p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50850"/>
            <a:ext cx="8229600" cy="5675630"/>
          </a:xfrm>
        </p:spPr>
        <p:txBody>
          <a:bodyPr/>
          <a:p>
            <a:pPr marL="0" indent="0">
              <a:buNone/>
            </a:pPr>
            <a:r>
              <a:rPr lang="zh-CN" altLang="en-US" sz="2000">
                <a:sym typeface="+mn-ea"/>
              </a:rPr>
              <a:t>3、体悟文中画曲线语句的内涵，想想“泪流满面”和“幸福极了”是否矛盾，为什么？（4分）  　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 b="1">
                <a:solidFill>
                  <a:srgbClr val="C00000"/>
                </a:solidFill>
                <a:sym typeface="+mn-ea"/>
              </a:rPr>
              <a:t>    </a:t>
            </a:r>
            <a:endParaRPr lang="zh-CN" altLang="en-US" sz="2000" b="1">
              <a:solidFill>
                <a:srgbClr val="C00000"/>
              </a:solidFill>
              <a:sym typeface="+mn-ea"/>
            </a:endParaRPr>
          </a:p>
          <a:p>
            <a:pPr marL="0" indent="0">
              <a:buNone/>
            </a:pPr>
            <a:endParaRPr lang="zh-CN" altLang="en-US" sz="2000">
              <a:sym typeface="+mn-ea"/>
            </a:endParaRPr>
          </a:p>
          <a:p>
            <a:pPr marL="0" indent="0">
              <a:buNone/>
            </a:pP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4、阅读文中两处描写秋雨的句子，说说它们有什么作用。（3分）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endParaRPr lang="zh-CN" altLang="en-US" sz="2000">
              <a:sym typeface="+mn-ea"/>
            </a:endParaRPr>
          </a:p>
          <a:p>
            <a:pPr marL="0" indent="0">
              <a:buNone/>
            </a:pP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5、整体感知全文，链接现实生活，谈谈你对文题“幸福的坡度”的理解。（3分）</a:t>
            </a:r>
            <a:endParaRPr lang="zh-CN" altLang="en-US" sz="2000"/>
          </a:p>
          <a:p>
            <a:pPr marL="0" indent="0">
              <a:buNone/>
            </a:pPr>
            <a:endParaRPr lang="zh-CN" altLang="en-US" sz="20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4645"/>
            <a:ext cx="8229600" cy="5791835"/>
          </a:xfrm>
        </p:spPr>
        <p:txBody>
          <a:bodyPr/>
          <a:p>
            <a:pPr marL="0" indent="0">
              <a:buNone/>
            </a:pPr>
            <a:r>
              <a:rPr lang="en-US" altLang="zh-CN" sz="2000">
                <a:sym typeface="+mn-ea"/>
              </a:rPr>
              <a:t>    </a:t>
            </a:r>
            <a:r>
              <a:rPr lang="zh-CN" altLang="en-US" sz="2000">
                <a:sym typeface="+mn-ea"/>
              </a:rPr>
              <a:t>柳树性喜潮湿，适应力强，在我国南方，（　　），塘边河岸，（　　）是丘陵山地，一经扦（qiān）插，它都能扎根生长。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在一般情况下，十年左右，它就能长成高达十几米，胸径二.三米的浓荫大树</a:t>
            </a:r>
            <a:r>
              <a:rPr lang="zh-CN" altLang="en-US" sz="2000">
                <a:sym typeface="+mn-ea"/>
              </a:rPr>
              <a:t>。所以人们说："无心插柳柳成荫"。如有意栽培，它生长更快，对人的报答也更多。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1.请把下列三个关联词语，分别填入原文括号里。  　　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“虽然……但是……”  　　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“无论……还……”  　　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“不但……而且”  　　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2.用序号和“||”给短文分段。  　　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3.你的分段依据是什么？在所选答案的括号里打“√”  　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A.按照事情发展顺序分段（    ）B.按照时间先后顺序分段（     ）  　　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C.按照地点方位变换分段（    ）D.按照事、物的内容或性质分段（    ）  　　4.找出文中的过渡段，用“＝”划出，并且用“|”隔开承上启下的不同部分。  　　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5.文中红字用的是什么说明方法？在所选的答案后面括号里划“√”  　　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a.数字说明（　  ）　　b.打比方（　  ）　　c.举例子（   　）</a:t>
            </a:r>
            <a:endParaRPr lang="zh-CN" altLang="en-US"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000"/>
              <a:t>6.文中划“－”的句子是（　　　　）句？请先填空，再把这个句子改为陈述句。  　　</a:t>
            </a:r>
            <a:endParaRPr lang="zh-CN" altLang="en-US" sz="2000"/>
          </a:p>
          <a:p>
            <a:r>
              <a:rPr lang="zh-CN" altLang="en-US" sz="2000"/>
              <a:t>陈述句  　　</a:t>
            </a:r>
            <a:endParaRPr lang="zh-CN" altLang="en-US" sz="2000"/>
          </a:p>
          <a:p>
            <a:r>
              <a:rPr lang="zh-CN" altLang="en-US" sz="2000"/>
              <a:t>7.柳树用途很广，请简要列举它的四个不同方面的用途。  　　</a:t>
            </a:r>
            <a:endParaRPr lang="zh-CN" altLang="en-US" sz="2000"/>
          </a:p>
          <a:p>
            <a:r>
              <a:rPr lang="zh-CN" altLang="en-US" sz="2000"/>
              <a:t>（1）  　　</a:t>
            </a:r>
            <a:endParaRPr lang="zh-CN" altLang="en-US" sz="2000"/>
          </a:p>
          <a:p>
            <a:r>
              <a:rPr lang="zh-CN" altLang="en-US" sz="2000"/>
              <a:t>（2）  　　</a:t>
            </a:r>
            <a:endParaRPr lang="zh-CN" altLang="en-US" sz="2000"/>
          </a:p>
          <a:p>
            <a:r>
              <a:rPr lang="zh-CN" altLang="en-US" sz="2000"/>
              <a:t>（3）  　　</a:t>
            </a:r>
            <a:endParaRPr lang="zh-CN" altLang="en-US" sz="2000"/>
          </a:p>
          <a:p>
            <a:r>
              <a:rPr lang="zh-CN" altLang="en-US" sz="2000"/>
              <a:t>（4）</a:t>
            </a:r>
            <a:endParaRPr lang="zh-CN" altLang="en-US" sz="2000"/>
          </a:p>
          <a:p>
            <a:r>
              <a:rPr lang="zh-CN" altLang="en-US" sz="2000"/>
              <a:t>8．本文主要是从哪几个方面来介绍垂柳的。(</a:t>
            </a:r>
            <a:r>
              <a:rPr lang="en-US" altLang="zh-CN" sz="2000"/>
              <a:t>3</a:t>
            </a:r>
            <a:r>
              <a:rPr lang="zh-CN" altLang="en-US" sz="2000"/>
              <a:t>分)</a:t>
            </a:r>
            <a:endParaRPr lang="zh-CN" altLang="en-US"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l">
              <a:buNone/>
            </a:pPr>
            <a:r>
              <a:rPr lang="zh-CN" altLang="en-US" sz="2000"/>
              <a:t>1 中秋节的夜晚，一轮明月高高地悬挂在深蓝色的天空中。我注视着它，好像看见美丽的嫦娥仙子正坐在桂花树下，遥望着美好的人间，思念着久别的亲人。晚饭后，我们全家围坐在电视机旁，今晚的节目有些特殊，不管是新闻，还是歌舞、电视剧，大都表现了台湾人民思念故土、盼望祖国早日统一，和祖国人民想念台湾骨肉亲人的主题。 　　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2 看完电视，我躺在床上，久久不能入睡。望着那轮皎洁的圆月，我好像乘着飞机，飞到了美丽的台湾省。在飞机上我俯视全岛，它真像一座美丽的海上公园。接着，飞机降落在台湾岛东部，这里大部分是山地。远远望去，有险峻的奇峰、悬崖，飞奔的急流、瀑布，平静的湖泊，茂密的森林，景色优美。 　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3 台湾岛上还有世界闻名的游览区——日月潭。于是我慕名前去，饱览那湖光山色。我坐在汽车里，看到重峦叠嶂，潭水碧蓝，波光如镜，朵朵白云在翠峰山间飘浮。当夕阳把最后的余辉射向湖面时，日月潭烟霞四起，轻纱般的薄雾在湖面上飘来荡去，我陶醉在这美丽的景色之中。 　　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3794760" y="778510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ym typeface="+mn-ea"/>
              </a:rPr>
              <a:t>台湾神游</a:t>
            </a:r>
            <a:endParaRPr lang="zh-CN" altLang="en-US" sz="2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7030" y="438150"/>
            <a:ext cx="8229600" cy="4525963"/>
          </a:xfrm>
        </p:spPr>
        <p:txBody>
          <a:bodyPr/>
          <a:p>
            <a:r>
              <a:rPr lang="zh-CN" altLang="en-US" sz="2000">
                <a:sym typeface="+mn-ea"/>
              </a:rPr>
              <a:t>4 我又来到了台湾西部平原。我了解到这里盛产甘蔗、水稻，还有香蕉、菠萝、桔子等。随后，我又赶往北部海边，参观了著名的海港——基隆。这里，拥有多种矿产资源和水产资源。看到这一切，我心里情不自禁地赞叹道：“台湾真是名不虚传的宝岛！” 　　</a:t>
            </a:r>
            <a:endParaRPr lang="zh-CN" altLang="en-US" sz="2000">
              <a:sym typeface="+mn-ea"/>
            </a:endParaRPr>
          </a:p>
          <a:p>
            <a:r>
              <a:rPr lang="zh-CN" altLang="en-US" sz="2000">
                <a:sym typeface="+mn-ea"/>
              </a:rPr>
              <a:t>5 “喵——”小花猫一声叫唤，把我从美丽的幻境中唤醒过来，但我的思绪久久不能平静。为了祖国的统一大业，为了让宝岛早日回到祖国的怀抱，我要贡献一份力量！ 　　</a:t>
            </a:r>
            <a:endParaRPr lang="zh-CN" altLang="en-US" sz="2000">
              <a:sym typeface="+mn-ea"/>
            </a:endParaRPr>
          </a:p>
          <a:p>
            <a:r>
              <a:rPr lang="zh-CN" altLang="en-US" sz="2000">
                <a:sym typeface="+mn-ea"/>
              </a:rPr>
              <a:t>6 夜更深了，中秋节之夜的月亮更圆更亮了。我想：此时台湾的少年朋友也在月光之下神游祖国的大陆吧。我相信，总有一天，海峡两岸的人民会团聚在一起，祖国一定会统一的。我怀着这美好的愿望进入甜蜜的梦乡。</a:t>
            </a:r>
            <a:endParaRPr lang="zh-CN" altLang="en-US" sz="2000"/>
          </a:p>
          <a:p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527050" y="4378325"/>
            <a:ext cx="8069580" cy="2368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1．联系课文，理解词语。（4分） 　　</a:t>
            </a:r>
            <a:endParaRPr lang="zh-CN" altLang="en-US"/>
          </a:p>
          <a:p>
            <a:r>
              <a:rPr lang="zh-CN" altLang="en-US"/>
              <a:t>(1)慕名：_______________　　(2)陶醉：____________________</a:t>
            </a:r>
            <a:endParaRPr lang="zh-CN" altLang="en-US"/>
          </a:p>
          <a:p>
            <a:r>
              <a:rPr lang="zh-CN" altLang="en-US"/>
              <a:t>   　　</a:t>
            </a:r>
            <a:endParaRPr lang="zh-CN" altLang="en-US"/>
          </a:p>
          <a:p>
            <a:r>
              <a:rPr lang="zh-CN" altLang="en-US"/>
              <a:t>(3)名不虚传：________________　(4)神游：____________________</a:t>
            </a:r>
            <a:endParaRPr lang="zh-CN" altLang="en-US"/>
          </a:p>
          <a:p>
            <a:endParaRPr lang="zh-CN" altLang="en-US"/>
          </a:p>
          <a:p>
            <a:endParaRPr lang="zh-CN" altLang="en-US" sz="2000" b="1">
              <a:solidFill>
                <a:srgbClr val="C00000"/>
              </a:solidFill>
            </a:endParaRPr>
          </a:p>
          <a:p>
            <a:endParaRPr lang="zh-CN" altLang="en-US" sz="2000" b="1">
              <a:solidFill>
                <a:srgbClr val="C0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24815"/>
            <a:ext cx="8229600" cy="4525963"/>
          </a:xfrm>
        </p:spPr>
        <p:txBody>
          <a:bodyPr/>
          <a:p>
            <a:pPr marL="0" indent="0">
              <a:buNone/>
            </a:pPr>
            <a:r>
              <a:rPr lang="zh-CN" altLang="en-US" sz="2000">
                <a:sym typeface="+mn-ea"/>
              </a:rPr>
              <a:t> 2．概括第三、四自然段的大意。（4分）</a:t>
            </a:r>
            <a:endParaRPr lang="zh-CN" altLang="en-US" sz="2000"/>
          </a:p>
          <a:p>
            <a:pPr marL="0" indent="0">
              <a:buNone/>
            </a:pPr>
            <a:endParaRPr lang="zh-CN" altLang="en-US" sz="2000" b="1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CN" altLang="en-US" sz="2000"/>
              <a:t>3．课文中第____个和第______个破折号的用法是一样的，另一个破折号表示________________。（1分）     </a:t>
            </a: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 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4．“我”为什么会神游台湾呢？（2分） 　　                                  ____________________________________________________</a:t>
            </a: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5．从作者的神游中，你觉得台湾是一个怎样的地方？（2分） 　　___________________________________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 6．这篇文章表达了作者怎样的思想感情？（2分） 　　                       _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___________________________________________________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755" y="644525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                       </a:t>
            </a:r>
            <a:r>
              <a:rPr lang="zh-CN" altLang="en-US"/>
              <a:t>相濡以血  </a:t>
            </a:r>
            <a:r>
              <a:rPr lang="zh-CN" altLang="en-US" sz="2000"/>
              <a:t> 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       几位探险者在一个荒凉的孤岛上发现了一种生存了14年的吸血蝙蝠，它们是一种100%靠其他动物的鲜血来维持生命的可怕的嗜血动物，已经成为了这个荒岛的霸主。  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       然而令动物学家不解的是，这个荒岛上的鲜血并不容易找到。那么，它们是怎样生存下来，并发展成为这样一个庞大的集团的呢？  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      经过长时间的深入观察，探险者惊奇地发现，面对着奄奄一息的同伴，这群面目狰狞的小东西，它们的无私超出了人们的想象，在找不到猎物的情况下，它们甚至会把自己腹中的鲜血反刍给没有进食的同伴，以解缓它的饥饿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    吸血蝙蝠的援助对象，首先是小蝙蝠，然后是有血缘关系的成年蝙蝠，之后是无血缘关系的蝙蝠。不过，这些被援助的无血缘关系的同伴，必须以前也援助过别人，否则就不会得到同伴的援助。 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       这样一来，被挽救回生命的蝙蝠就有足够的时间去寻找食物，继而再用自己的鲜血来还清这笔感情债。这种互相帮助的特殊亲密关系在那个荒岛上持续了14年，而且还会持续更长时间。  </a:t>
            </a:r>
            <a:endParaRPr lang="zh-CN" altLang="en-US" sz="2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000"/>
              <a:t>       </a:t>
            </a:r>
            <a:r>
              <a:rPr lang="zh-CN" altLang="en-US" sz="2000"/>
              <a:t>这个答案相信是很多人没有想到的，因为我们通常认为，动物世界中一直奉行着弱肉强食，优胜劣汰的“丛林法则” 。</a:t>
            </a:r>
            <a:r>
              <a:rPr lang="zh-CN" altLang="en-US" sz="2000" u="sng"/>
              <a:t>这群吸血蝙蝠之所以能够生存壮大，正是因为颠覆了“丛林法则” ，在同伴处于危难关头，选择了其他动物无法做到的“相濡以沫”。 </a:t>
            </a:r>
            <a:endParaRPr lang="zh-CN" altLang="en-US" sz="2000" u="sng"/>
          </a:p>
          <a:p>
            <a:r>
              <a:rPr lang="zh-CN" altLang="en-US" sz="2000"/>
              <a:t>       人其实也是生活在一个个集体当中的，家庭、单位、国家、社会。而这一个个集体当中，也不可避免地要遭遇这样那样的危机。我们可以发现，一个衰败的集体中的人几乎都选择了各种形式的明哲保身，他们并没有考虑到这种做法不仅伤害到整体利益也会伤害自身利益。事实上，在一个集体败落以后，损失最大的还是生活在这个集体中的人。在危难中选择“相濡以血”，是一种勇气，更是一种大智慧，因为这是一个集体能够度过难关发展壮大的关键所在。</a:t>
            </a:r>
            <a:endParaRPr lang="zh-CN" altLang="en-US" sz="2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7856</Words>
  <Application>WPS 演示</Application>
  <PresentationFormat>全屏显示(4:3)</PresentationFormat>
  <Paragraphs>217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Arial Unicode MS</vt:lpstr>
      <vt:lpstr>Lucida Sans</vt:lpstr>
      <vt:lpstr>默认设计模板</vt:lpstr>
      <vt:lpstr>PowerPoint 演示文稿</vt:lpstr>
      <vt:lpstr>垂柳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幸福的坡度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一一</cp:lastModifiedBy>
  <cp:revision>58</cp:revision>
  <dcterms:created xsi:type="dcterms:W3CDTF">2013-01-25T01:44:00Z</dcterms:created>
  <dcterms:modified xsi:type="dcterms:W3CDTF">2019-01-01T10:22:33Z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