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30"/>
  </p:notesMasterIdLst>
  <p:sldIdLst>
    <p:sldId id="271" r:id="rId4"/>
    <p:sldId id="354" r:id="rId5"/>
    <p:sldId id="355" r:id="rId6"/>
    <p:sldId id="356" r:id="rId7"/>
    <p:sldId id="357" r:id="rId8"/>
    <p:sldId id="359" r:id="rId9"/>
    <p:sldId id="360" r:id="rId10"/>
    <p:sldId id="361" r:id="rId11"/>
    <p:sldId id="362" r:id="rId12"/>
    <p:sldId id="363" r:id="rId13"/>
    <p:sldId id="364" r:id="rId14"/>
    <p:sldId id="366" r:id="rId15"/>
    <p:sldId id="367" r:id="rId16"/>
    <p:sldId id="368" r:id="rId17"/>
    <p:sldId id="438" r:id="rId18"/>
    <p:sldId id="369" r:id="rId19"/>
    <p:sldId id="439" r:id="rId20"/>
    <p:sldId id="370" r:id="rId21"/>
    <p:sldId id="371" r:id="rId22"/>
    <p:sldId id="373" r:id="rId23"/>
    <p:sldId id="374" r:id="rId24"/>
    <p:sldId id="376" r:id="rId25"/>
    <p:sldId id="440" r:id="rId26"/>
    <p:sldId id="377" r:id="rId27"/>
    <p:sldId id="379" r:id="rId28"/>
    <p:sldId id="38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68" d="100"/>
          <a:sy n="68" d="100"/>
        </p:scale>
        <p:origin x="-186" y="-90"/>
      </p:cViewPr>
      <p:guideLst>
        <p:guide orient="horz" pos="2114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819353B8-78C7-4C2C-9FF0-73E4BDCC2146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0E8C43D9-949E-4F5D-9591-2F8212A00088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83B61391-8572-4FE5-B9BD-15413768CC3C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CD74E022-016E-4DA9-AD02-BC37091B0203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4C32F66C-3903-4FA5-898B-6BBE12F8EBCB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757E99FE-CF77-4370-AD39-32A7DED3BFD6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5C16A2A9-9D76-460E-8F38-4A91D3B60F5E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4BB83507-F8D5-4B31-A936-666B4636CEB3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DB239523-CA54-4E94-867C-FF555B6B9894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4229F34C-C6B4-434C-94F5-8FB8E7CD34BB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667809EC-0452-4B15-9808-ECD3B4594F80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A28026B4-6B99-4128-808A-BBF4D8FC0394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04EFDB67-8719-4058-BE1A-EF179C1D981A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E7A0A2A4-C884-44BF-B726-78A6E390F260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E0E4704C-B077-4F8A-A205-449669533939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EF5E1459-F4B9-41C3-AD3F-820F0F32790E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32B818E5-F608-4B2D-A914-9D17D3F11F3C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938FC364-061C-4D00-BED0-88BC31E65693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61DD924B-3EBD-4433-BDAD-F128FD9E690C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D4B7F7EA-4D89-425D-A6D2-4518AE5D1484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803CD4A1-B6BD-48C7-BBAA-1B7B16F3540A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87102A2A-815D-4966-8ABA-1FE7DBC45FCA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200" y="844550"/>
            <a:ext cx="57327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ngLiU-ExtB" panose="02020500000000000000" pitchFamily="18" charset="-120"/>
                <a:ea typeface="宋体" panose="02010600030101010101" pitchFamily="2" charset="-122"/>
                <a:sym typeface="+mn-ea"/>
              </a:rPr>
              <a:t>人教版四年级语文上册</a:t>
            </a:r>
            <a:endParaRPr kumimoji="1" lang="en-US" altLang="zh-CN" sz="54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MingLiU-ExtB" panose="02020500000000000000" pitchFamily="18" charset="-120"/>
              <a:ea typeface="MingLiU-ExtB" panose="02020500000000000000" pitchFamily="18" charset="-120"/>
            </a:endParaRPr>
          </a:p>
          <a:p>
            <a:r>
              <a:rPr kumimoji="1" lang="en-US" altLang="zh-CN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ingLiU-ExtB" panose="02020500000000000000" pitchFamily="18" charset="-120"/>
                <a:ea typeface="MingLiU-ExtB" panose="02020500000000000000" pitchFamily="18" charset="-120"/>
              </a:rPr>
              <a:t>   13 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白  鹅</a:t>
            </a:r>
            <a:endParaRPr kumimoji="1" lang="zh-CN" altLang="en-US" sz="48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39752" y="2043415"/>
            <a:ext cx="4176464" cy="1743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6" descr="鹅"/>
          <p:cNvPicPr>
            <a:picLocks noChangeAspect="1" noChangeArrowheads="1"/>
          </p:cNvPicPr>
          <p:nvPr/>
        </p:nvPicPr>
        <p:blipFill>
          <a:blip r:embed="rId1" cstate="print">
            <a:lum bright="20000"/>
          </a:blip>
          <a:srcRect/>
          <a:stretch>
            <a:fillRect/>
          </a:stretch>
        </p:blipFill>
        <p:spPr bwMode="auto">
          <a:xfrm rot="21350847" flipH="1">
            <a:off x="2124713" y="2473474"/>
            <a:ext cx="2058988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611782" y="4359126"/>
            <a:ext cx="4032448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5400" b="1" dirty="0" smtClean="0">
                <a:solidFill>
                  <a:schemeClr val="accent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ingLiU-ExtB" panose="02020500000000000000" pitchFamily="18" charset="-120"/>
                <a:ea typeface="MingLiU-ExtB" panose="02020500000000000000" pitchFamily="18" charset="-120"/>
              </a:rPr>
              <a:t> </a:t>
            </a:r>
            <a:endParaRPr kumimoji="1" lang="zh-CN" altLang="en-US" sz="2400" b="1" dirty="0" smtClean="0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ngLiU-ExtB" panose="02020500000000000000" pitchFamily="18" charset="-120"/>
              <a:ea typeface="宋体" panose="02010600030101010101" pitchFamily="2" charset="-122"/>
            </a:endParaRPr>
          </a:p>
          <a:p>
            <a:r>
              <a:rPr kumimoji="1" lang="zh-CN" altLang="en-US" sz="2400" b="1" dirty="0" smtClean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ngLiU-ExtB" panose="02020500000000000000" pitchFamily="18" charset="-120"/>
                <a:ea typeface="宋体" panose="02010600030101010101" pitchFamily="2" charset="-122"/>
              </a:rPr>
              <a:t>    </a:t>
            </a:r>
            <a:r>
              <a:rPr kumimoji="1" lang="zh-CN" altLang="en-US" sz="2400" b="1" dirty="0" smtClean="0">
                <a:solidFill>
                  <a:schemeClr val="accent4"/>
                </a:solidFill>
                <a:effectLst/>
                <a:latin typeface="MingLiU-ExtB" panose="02020500000000000000" pitchFamily="18" charset="-120"/>
                <a:ea typeface="宋体" panose="02010600030101010101" pitchFamily="2" charset="-122"/>
              </a:rPr>
              <a:t> </a:t>
            </a:r>
            <a:r>
              <a:rPr kumimoji="1" lang="zh-CN" altLang="en-US" sz="24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授课人：孟红娟</a:t>
            </a:r>
            <a:endParaRPr kumimoji="1" lang="zh-CN" altLang="en-US" sz="2400" b="1" dirty="0" smtClean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4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无极县北苏镇第三联合小学</a:t>
            </a:r>
            <a:endParaRPr kumimoji="1" lang="zh-CN" altLang="en-US" sz="2400" b="1" dirty="0" smtClean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2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16" y="114298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142976" y="2500306"/>
            <a:ext cx="692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鹅不仅叫声高傲，它的步态也是那么与众不同。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2777" name="TextBox 15"/>
          <p:cNvSpPr txBox="1">
            <a:spLocks noChangeArrowheads="1"/>
          </p:cNvSpPr>
          <p:nvPr/>
        </p:nvSpPr>
        <p:spPr bwMode="auto">
          <a:xfrm>
            <a:off x="571472" y="1928802"/>
            <a:ext cx="295465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（二）步态：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3929066"/>
            <a:ext cx="450059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阅读第四自然段，边读边想象鹅的步态是什么样的。</a:t>
            </a:r>
            <a:endParaRPr lang="zh-CN" altLang="en-US" sz="36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2" descr="G:\吉林版课件\第七单元课件\白鹅图片\17624066.jpg"/>
          <p:cNvPicPr>
            <a:picLocks noChangeAspect="1" noChangeArrowheads="1"/>
          </p:cNvPicPr>
          <p:nvPr/>
        </p:nvPicPr>
        <p:blipFill>
          <a:blip r:embed="rId2" cstate="print"/>
          <a:srcRect l="25177" r="20245"/>
          <a:stretch>
            <a:fillRect/>
          </a:stretch>
        </p:blipFill>
        <p:spPr bwMode="auto">
          <a:xfrm>
            <a:off x="6072198" y="4000504"/>
            <a:ext cx="1785950" cy="19288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6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29454" y="78579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642910" y="3357562"/>
            <a:ext cx="57864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净角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是京剧中的一种角色，也叫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大花脸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，净角出场时，是踏着方步，这就是步态从容、大模大样。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2000240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     鹅的步调从容，大模大样的，颇像京剧里的净角出场。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8" name="Picture 2" descr="G:\吉林版课件\第七单元课件\白鹅图片\17624066.jpg"/>
          <p:cNvPicPr>
            <a:picLocks noChangeAspect="1" noChangeArrowheads="1"/>
          </p:cNvPicPr>
          <p:nvPr/>
        </p:nvPicPr>
        <p:blipFill>
          <a:blip r:embed="rId2" cstate="print"/>
          <a:srcRect l="25177" r="20245"/>
          <a:stretch>
            <a:fillRect/>
          </a:stretch>
        </p:blipFill>
        <p:spPr bwMode="auto">
          <a:xfrm>
            <a:off x="6643702" y="3643314"/>
            <a:ext cx="1703452" cy="20726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00063" y="88106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0063" y="146748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617" y="5323216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821029" y="1474144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丰子恺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先生为了突出鹅的步态， 还把鹅和谁做了一个比较呀？我们一起来看看它们的步态有什么不一样？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20420" y="3432810"/>
            <a:ext cx="5551805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鸭子：步调急促 局促不安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鹅： 步调从容 大模大样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通过与鸭子进行对比，更加看出鹅走路时高傲的样子。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G:\吉林版课件\第七单元课件\白鹅图片\17624066.jpg"/>
          <p:cNvPicPr>
            <a:picLocks noChangeAspect="1" noChangeArrowheads="1"/>
          </p:cNvPicPr>
          <p:nvPr/>
        </p:nvPicPr>
        <p:blipFill>
          <a:blip r:embed="rId2" cstate="print"/>
          <a:srcRect l="25177" r="20245"/>
          <a:stretch>
            <a:fillRect/>
          </a:stretch>
        </p:blipFill>
        <p:spPr bwMode="auto">
          <a:xfrm>
            <a:off x="6643702" y="4214818"/>
            <a:ext cx="1703452" cy="19297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2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48" y="507207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000100" y="2714620"/>
            <a:ext cx="7286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 鹅的步态和叫声够高傲的了，但和它的吃相相比，就不算什么了。默读第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5-7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自然段，从哪些词语或句子中，使你感受到了它的高傲呢？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2777" name="TextBox 15"/>
          <p:cNvSpPr txBox="1">
            <a:spLocks noChangeArrowheads="1"/>
          </p:cNvSpPr>
          <p:nvPr/>
        </p:nvSpPr>
        <p:spPr bwMode="auto">
          <a:xfrm>
            <a:off x="571472" y="1928802"/>
            <a:ext cx="295465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（三）吃相：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pic>
        <p:nvPicPr>
          <p:cNvPr id="5122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l="10000" t="18125" r="58750" b="46250"/>
          <a:stretch>
            <a:fillRect/>
          </a:stretch>
        </p:blipFill>
        <p:spPr bwMode="auto">
          <a:xfrm>
            <a:off x="6429388" y="4929198"/>
            <a:ext cx="1785950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472" y="5214950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142976" y="1953886"/>
            <a:ext cx="66437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一日三餐、三眼一板、一丝不苟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6780" y="2835589"/>
            <a:ext cx="6929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它需要三样东西下饭：一样是水，一样是泥，一样是草。先吃一口冷饭，再喝一口水，然后再到别处去吃一口泥和草。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l="10000" t="18125" r="58750" b="46250"/>
          <a:stretch>
            <a:fillRect/>
          </a:stretch>
        </p:blipFill>
        <p:spPr bwMode="auto">
          <a:xfrm>
            <a:off x="6357950" y="5143512"/>
            <a:ext cx="1785950" cy="10001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2242" y="572104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142976" y="2143116"/>
            <a:ext cx="66437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三眼一板、一丝不苟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2928934"/>
            <a:ext cx="6929486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譬如吃了一口饭，倘若水盆放在远处，它一定从容不迫地大踏步走上前去，饮一口水，再大踏步走出去吃泥，吃草。吃过泥和草再回来吃饭。</a:t>
            </a:r>
            <a:endParaRPr lang="zh-CN" altLang="en-US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l="10000" t="18125" r="58750" b="46250"/>
          <a:stretch>
            <a:fillRect/>
          </a:stretch>
        </p:blipFill>
        <p:spPr bwMode="auto">
          <a:xfrm>
            <a:off x="6357950" y="5143512"/>
            <a:ext cx="1785950" cy="10001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52292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785786" y="2214554"/>
            <a:ext cx="735811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想想，这鹅就连见了路过的生人都要厉声叫嚣，那它的饭被狗吃了，它得气成什么样呀？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4932" y="4282766"/>
            <a:ext cx="4286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厉声叫骂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昂首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大叫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l="10000" t="18125" r="58750" b="46250"/>
          <a:stretch>
            <a:fillRect/>
          </a:stretch>
        </p:blipFill>
        <p:spPr bwMode="auto">
          <a:xfrm>
            <a:off x="6429388" y="4929198"/>
            <a:ext cx="1785950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52292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857541" y="2542849"/>
            <a:ext cx="735811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哪里写出鹅吃饭时，非得有一个人侍候不可呢？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l="10000" t="18125" r="58750" b="46250"/>
          <a:stretch>
            <a:fillRect/>
          </a:stretch>
        </p:blipFill>
        <p:spPr bwMode="auto">
          <a:xfrm>
            <a:off x="6429388" y="4929198"/>
            <a:ext cx="1785950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8" y="114298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86116" y="2571744"/>
            <a:ext cx="507209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丰子恺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先生对这只白鹅发出了怎样的感叹？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真是架子十足！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好一个高傲的动物！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 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6146" name="Picture 2" descr="G:\吉林版课件\第七单元课件\白鹅图片\5138949_215522531102_2.jpg"/>
          <p:cNvPicPr>
            <a:picLocks noChangeAspect="1" noChangeArrowheads="1"/>
          </p:cNvPicPr>
          <p:nvPr/>
        </p:nvPicPr>
        <p:blipFill>
          <a:blip r:embed="rId2"/>
          <a:srcRect l="7812" t="7833" r="52344" b="26574"/>
          <a:stretch>
            <a:fillRect/>
          </a:stretch>
        </p:blipFill>
        <p:spPr bwMode="auto">
          <a:xfrm>
            <a:off x="571472" y="2928934"/>
            <a:ext cx="235745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0826" y="928670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43240" y="2428868"/>
            <a:ext cx="5143536" cy="26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就是这样一只高傲的白鹅，主人却不胜其烦，给这位鹅老爷当起了堂倌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服务员，天天去侍候它吃饭。你觉得作者喜欢这只白鹅吗？</a:t>
            </a:r>
            <a:endParaRPr lang="zh-CN" altLang="en-US" sz="3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4185" y="5143512"/>
            <a:ext cx="12144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喜欢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Picture 2" descr="G:\吉林版课件\第七单元课件\白鹅图片\5138949_215522531102_2.jpg"/>
          <p:cNvPicPr>
            <a:picLocks noChangeAspect="1" noChangeArrowheads="1"/>
          </p:cNvPicPr>
          <p:nvPr/>
        </p:nvPicPr>
        <p:blipFill>
          <a:blip r:embed="rId2"/>
          <a:srcRect l="7812" t="7833" r="52344" b="26574"/>
          <a:stretch>
            <a:fillRect/>
          </a:stretch>
        </p:blipFill>
        <p:spPr bwMode="auto">
          <a:xfrm>
            <a:off x="642910" y="2857496"/>
            <a:ext cx="235745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导入新课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510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1538" y="507207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857224" y="2357430"/>
            <a:ext cx="735811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你有喜爱的小动物吗？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你喜爱它的哪些方面？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         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3643314"/>
            <a:ext cx="721995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defRPr/>
            </a:pPr>
            <a:r>
              <a:rPr lang="en-US" altLang="zh-CN" sz="3600" dirty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t="53750" r="60000" b="16250"/>
          <a:stretch>
            <a:fillRect/>
          </a:stretch>
        </p:blipFill>
        <p:spPr bwMode="auto">
          <a:xfrm>
            <a:off x="4214495" y="3832225"/>
            <a:ext cx="3934460" cy="1967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课堂小结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12180" y="4293235"/>
            <a:ext cx="2398395" cy="168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64542" y="1986590"/>
            <a:ext cx="7215238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 本文</a:t>
            </a: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</a:rPr>
              <a:t>细致刻画了白鹅的叫声、步态、吃相，表现了白鹅高傲的特点，也表现了作者对白鹅的喜爱之情。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 descr="10038431_112254423147_2"/>
          <p:cNvPicPr>
            <a:picLocks noChangeAspect="1"/>
          </p:cNvPicPr>
          <p:nvPr/>
        </p:nvPicPr>
        <p:blipFill>
          <a:blip r:embed="rId2" cstate="print"/>
          <a:srcRect l="17144" t="26848" r="16295" b="5860"/>
          <a:stretch>
            <a:fillRect/>
          </a:stretch>
        </p:blipFill>
        <p:spPr>
          <a:xfrm>
            <a:off x="1115695" y="4509770"/>
            <a:ext cx="2477770" cy="1515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写法点拨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6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矩形 7"/>
          <p:cNvSpPr>
            <a:spLocks noChangeArrowheads="1"/>
          </p:cNvSpPr>
          <p:nvPr/>
        </p:nvSpPr>
        <p:spPr bwMode="auto">
          <a:xfrm>
            <a:off x="899795" y="2277110"/>
            <a:ext cx="7212965" cy="3599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black"/>
                </a:solidFill>
              </a:rPr>
              <a:t>       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r>
              <a:rPr lang="zh-CN" altLang="en-US" sz="3200" dirty="0" smtClean="0">
                <a:solidFill>
                  <a:prstClr val="black"/>
                </a:solidFill>
              </a:rPr>
              <a:t>本文</a:t>
            </a:r>
            <a:r>
              <a:rPr lang="zh-CN" altLang="en-US" sz="3200" dirty="0">
                <a:solidFill>
                  <a:prstClr val="black"/>
                </a:solidFill>
              </a:rPr>
              <a:t>作者善于运用</a:t>
            </a:r>
            <a:r>
              <a:rPr lang="zh-CN" altLang="en-US" sz="3200" dirty="0">
                <a:solidFill>
                  <a:srgbClr val="FF0000"/>
                </a:solidFill>
              </a:rPr>
              <a:t>对比</a:t>
            </a:r>
            <a:r>
              <a:rPr lang="zh-CN" altLang="en-US" sz="3200" dirty="0">
                <a:solidFill>
                  <a:prstClr val="black"/>
                </a:solidFill>
              </a:rPr>
              <a:t>的手法突出鹅的特点。选择具有与所写事物相对的对比物，描写对比物的特点，以突出、反衬所写事物的特点。</a:t>
            </a:r>
            <a:endParaRPr lang="zh-CN" altLang="en-US" sz="320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</a:rPr>
              <a:t>        同时作者还运用</a:t>
            </a:r>
            <a:r>
              <a:rPr lang="zh-CN" altLang="en-US" sz="3200" dirty="0">
                <a:solidFill>
                  <a:srgbClr val="FF0000"/>
                </a:solidFill>
              </a:rPr>
              <a:t>明贬实褒</a:t>
            </a:r>
            <a:r>
              <a:rPr lang="zh-CN" altLang="en-US" sz="3200" dirty="0">
                <a:solidFill>
                  <a:prstClr val="black"/>
                </a:solidFill>
              </a:rPr>
              <a:t>的写作手法来描写白鹅，更加表现了作者对白鹅的喜爱之情。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心灵感悟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63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360" y="4653280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矩形 5"/>
          <p:cNvSpPr>
            <a:spLocks noChangeArrowheads="1"/>
          </p:cNvSpPr>
          <p:nvPr/>
        </p:nvSpPr>
        <p:spPr bwMode="auto">
          <a:xfrm>
            <a:off x="899795" y="2061210"/>
            <a:ext cx="756793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prstClr val="black"/>
                </a:solidFill>
              </a:rPr>
              <a:t>        丰子恺先生通过一系列的动作描写，</a:t>
            </a:r>
            <a:r>
              <a:rPr lang="zh-CN" altLang="en-US" sz="3600" dirty="0" smtClean="0">
                <a:solidFill>
                  <a:prstClr val="black"/>
                </a:solidFill>
              </a:rPr>
              <a:t>细致地刻画</a:t>
            </a:r>
            <a:r>
              <a:rPr lang="zh-CN" altLang="en-US" sz="3600" dirty="0">
                <a:solidFill>
                  <a:prstClr val="black"/>
                </a:solidFill>
              </a:rPr>
              <a:t>了一只高傲的白鹅。我们深深体会到：</a:t>
            </a:r>
            <a:r>
              <a:rPr lang="zh-CN" altLang="en-US" sz="3600" dirty="0">
                <a:solidFill>
                  <a:srgbClr val="FF0000"/>
                </a:solidFill>
              </a:rPr>
              <a:t>只有热爱生活的人，才能仔细观察，把事物写活，给人们留下鲜明深刻的印象。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4" name="图片 3" descr="1762406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25" y="4653280"/>
            <a:ext cx="2124075" cy="14401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巩固练习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02" y="4714884"/>
            <a:ext cx="2376487" cy="13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1121386" y="2264402"/>
            <a:ext cx="6715172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作者笔下的白鹅有什么特点呢？</a:t>
            </a:r>
            <a:endParaRPr lang="zh-CN" altLang="en-US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36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   傲</a:t>
            </a:r>
            <a:endParaRPr lang="zh-CN" altLang="en-US" sz="360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巩固练习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02" y="4714884"/>
            <a:ext cx="2376487" cy="13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1121386" y="2264402"/>
            <a:ext cx="6715172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鹅的高傲表现在哪几方面？</a:t>
            </a:r>
            <a:endParaRPr lang="zh-CN" altLang="en-US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endParaRPr lang="zh-CN" altLang="en-US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叫声、步态、吃相</a:t>
            </a:r>
            <a:endParaRPr lang="zh-CN" altLang="en-US" sz="360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课后作业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63" y="2428875"/>
            <a:ext cx="4572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defRPr/>
            </a:pPr>
            <a:r>
              <a:rPr lang="en-US" altLang="zh-CN" sz="3600" dirty="0">
                <a:solidFill>
                  <a:prstClr val="black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</a:rPr>
              <a:t>．熟读课文。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fontAlgn="base">
              <a:defRPr/>
            </a:pPr>
            <a:r>
              <a:rPr lang="en-US" altLang="zh-CN" sz="3600" dirty="0">
                <a:solidFill>
                  <a:prstClr val="black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</a:rPr>
              <a:t>写一篇自己喜欢的小动物。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 descr="12558947_160310538115_2"/>
          <p:cNvPicPr>
            <a:picLocks noChangeAspect="1"/>
          </p:cNvPicPr>
          <p:nvPr/>
        </p:nvPicPr>
        <p:blipFill>
          <a:blip r:embed="rId1"/>
          <a:srcRect l="9316" t="6351" r="7152" b="6789"/>
          <a:stretch>
            <a:fillRect/>
          </a:stretch>
        </p:blipFill>
        <p:spPr>
          <a:xfrm>
            <a:off x="4859655" y="4005580"/>
            <a:ext cx="3700780" cy="20593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c32c928c56d8a15cdec7f9e7acec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40" y="1341120"/>
            <a:ext cx="6402705" cy="4729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9070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00" y="5072074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928344" y="1277929"/>
            <a:ext cx="735811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丰子恺先生也喜爱一种动物，他不但心里喜爱，而且还进行了仔细观察动手写成了文章。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 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7482" y="3508380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今天我们就来学习</a:t>
            </a: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白鹅</a:t>
            </a: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》。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Picture 2" descr="G:\吉林版课件\第七单元课件\白鹅图片\40c32c928c56d8a15cdec7f9e7acec25.jpg"/>
          <p:cNvPicPr>
            <a:picLocks noChangeAspect="1" noChangeArrowheads="1"/>
          </p:cNvPicPr>
          <p:nvPr/>
        </p:nvPicPr>
        <p:blipFill>
          <a:blip r:embed="rId2"/>
          <a:srcRect t="53750" r="60000" b="16250"/>
          <a:stretch>
            <a:fillRect/>
          </a:stretch>
        </p:blipFill>
        <p:spPr bwMode="auto">
          <a:xfrm>
            <a:off x="5857884" y="4929198"/>
            <a:ext cx="2285996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7224" y="4786322"/>
            <a:ext cx="1714512" cy="1368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857224" y="2285992"/>
            <a:ext cx="700092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读完课文，你脑海中浮现出一只怎样的白鹅呢？</a:t>
            </a:r>
            <a:endParaRPr lang="zh-CN" altLang="en-US" sz="36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3042" y="3571876"/>
            <a:ext cx="5857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这是一只（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       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）的白鹅。</a:t>
            </a:r>
            <a:endParaRPr lang="en-US" altLang="zh-CN" sz="36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0496" y="3571876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高傲</a:t>
            </a:r>
            <a:endParaRPr lang="en-US" altLang="zh-CN" sz="3600" b="1" dirty="0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 descr="G:\吉林版课件\第七单元课件\白鹅图片\10038431_112254423147_2.jpg"/>
          <p:cNvPicPr>
            <a:picLocks noChangeAspect="1" noChangeArrowheads="1"/>
          </p:cNvPicPr>
          <p:nvPr/>
        </p:nvPicPr>
        <p:blipFill>
          <a:blip r:embed="rId2"/>
          <a:srcRect l="17187" t="26250" r="19531" b="17500"/>
          <a:stretch>
            <a:fillRect/>
          </a:stretch>
        </p:blipFill>
        <p:spPr bwMode="auto">
          <a:xfrm>
            <a:off x="5429256" y="4714884"/>
            <a:ext cx="235745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5143512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857224" y="2214554"/>
            <a:ext cx="7358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这不仅是我们的感受，更是丰子恺先生初见这只大白鹅时的第一印象。</a:t>
            </a:r>
            <a:endParaRPr lang="en-US" altLang="zh-CN" sz="36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defRPr/>
            </a:pP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好一个高傲的动物！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这是一个总起句。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2" descr="G:\吉林版课件\第七单元课件\白鹅图片\10038431_112254423147_2.jpg"/>
          <p:cNvPicPr>
            <a:picLocks noChangeAspect="1" noChangeArrowheads="1"/>
          </p:cNvPicPr>
          <p:nvPr/>
        </p:nvPicPr>
        <p:blipFill>
          <a:blip r:embed="rId2"/>
          <a:srcRect l="17187" t="26250" r="19531" b="17500"/>
          <a:stretch>
            <a:fillRect/>
          </a:stretch>
        </p:blipFill>
        <p:spPr bwMode="auto">
          <a:xfrm>
            <a:off x="5500694" y="4643446"/>
            <a:ext cx="250033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48" y="4857760"/>
            <a:ext cx="1785950" cy="129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928662" y="2357430"/>
            <a:ext cx="7358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在以后的相处中，丰子恺先生发现，它的高傲还表现在哪些方面呢？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7422" y="3929066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叫声</a:t>
            </a:r>
            <a:r>
              <a:rPr 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步态</a:t>
            </a:r>
            <a:r>
              <a:rPr 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吃相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Picture 2" descr="G:\吉林版课件\第七单元课件\白鹅图片\10038431_112254423147_2.jpg"/>
          <p:cNvPicPr>
            <a:picLocks noChangeAspect="1" noChangeArrowheads="1"/>
          </p:cNvPicPr>
          <p:nvPr/>
        </p:nvPicPr>
        <p:blipFill>
          <a:blip r:embed="rId2"/>
          <a:srcRect l="17187" t="26250" r="19531" b="17500"/>
          <a:stretch>
            <a:fillRect/>
          </a:stretch>
        </p:blipFill>
        <p:spPr bwMode="auto">
          <a:xfrm>
            <a:off x="5857884" y="4786322"/>
            <a:ext cx="2500330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52292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13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prstClr val="black"/>
                </a:solidFill>
              </a:rPr>
              <a:t>二、课文理解</a:t>
            </a:r>
            <a:endParaRPr lang="zh-CN" altLang="en-US" sz="360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" y="2071678"/>
            <a:ext cx="3071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（一）叫声：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2714620"/>
            <a:ext cx="735811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阅读第三自然段，哪些句子体现了白鹅的高傲呢？找出你认为表现白鹅高傲的词，并做上标记。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075" name="Picture 3" descr="G:\吉林版课件\第七单元课件\白鹅图片\7972473_092417631000_2.jpg"/>
          <p:cNvPicPr>
            <a:picLocks noChangeAspect="1" noChangeArrowheads="1"/>
          </p:cNvPicPr>
          <p:nvPr/>
        </p:nvPicPr>
        <p:blipFill>
          <a:blip r:embed="rId2"/>
          <a:srcRect l="59375" t="30029" r="15625" b="35903"/>
          <a:stretch>
            <a:fillRect/>
          </a:stretch>
        </p:blipFill>
        <p:spPr bwMode="auto">
          <a:xfrm>
            <a:off x="6286512" y="5000636"/>
            <a:ext cx="192882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472" y="5214950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143108" y="2214554"/>
            <a:ext cx="46434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严肃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郑重     厉声呵斥 厉声叫嚣     引吭大叫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3357562"/>
            <a:ext cx="78901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你们看，光叫声，</a:t>
            </a:r>
            <a:r>
              <a:rPr lang="zh-CN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丰子恺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先生就用了４个词语来形容，让我们一起来读读，感受一下白鹅叫声的高傲。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Picture 3" descr="G:\吉林版课件\第七单元课件\白鹅图片\7972473_092417631000_2.jpg"/>
          <p:cNvPicPr>
            <a:picLocks noChangeAspect="1" noChangeArrowheads="1"/>
          </p:cNvPicPr>
          <p:nvPr/>
        </p:nvPicPr>
        <p:blipFill>
          <a:blip r:embed="rId2"/>
          <a:srcRect l="59375" t="30029" r="15625" b="35903"/>
          <a:stretch>
            <a:fillRect/>
          </a:stretch>
        </p:blipFill>
        <p:spPr bwMode="auto">
          <a:xfrm>
            <a:off x="6286512" y="5286388"/>
            <a:ext cx="1928826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52292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TextBox 11"/>
          <p:cNvSpPr txBox="1">
            <a:spLocks noChangeArrowheads="1"/>
          </p:cNvSpPr>
          <p:nvPr/>
        </p:nvSpPr>
        <p:spPr bwMode="auto">
          <a:xfrm>
            <a:off x="1111885" y="1851025"/>
            <a:ext cx="72440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本文写白鹅的叫声，和谁进行了比较 ？</a:t>
            </a:r>
            <a:endParaRPr lang="en-US" altLang="zh-CN" sz="3600" dirty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301677" y="3106100"/>
            <a:ext cx="85725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004229" y="4582801"/>
            <a:ext cx="692948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总结：真是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好一个高傲的动物！</a:t>
            </a:r>
            <a:r>
              <a:rPr lang="en-US" sz="3600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290112" y="3833814"/>
            <a:ext cx="400052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black"/>
                </a:solidFill>
                <a:latin typeface="Arial" panose="020B0604020202020204" pitchFamily="34" charset="0"/>
              </a:rPr>
              <a:t>这种写法叫对比 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2" name="Picture 3" descr="G:\吉林版课件\第七单元课件\白鹅图片\7972473_092417631000_2.jpg"/>
          <p:cNvPicPr>
            <a:picLocks noChangeAspect="1" noChangeArrowheads="1"/>
          </p:cNvPicPr>
          <p:nvPr/>
        </p:nvPicPr>
        <p:blipFill>
          <a:blip r:embed="rId2"/>
          <a:srcRect l="59375" t="30029" r="15625" b="35903"/>
          <a:stretch>
            <a:fillRect/>
          </a:stretch>
        </p:blipFill>
        <p:spPr bwMode="auto">
          <a:xfrm>
            <a:off x="6357950" y="5143512"/>
            <a:ext cx="1928826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1606</Words>
  <Application>WPS 演示</Application>
  <PresentationFormat>全屏显示(4:3)</PresentationFormat>
  <Paragraphs>157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华文楷体</vt:lpstr>
      <vt:lpstr>Candara</vt:lpstr>
      <vt:lpstr>MingLiU-ExtB</vt:lpstr>
      <vt:lpstr>黑体</vt:lpstr>
      <vt:lpstr>楷体</vt:lpstr>
      <vt:lpstr>华文新魏</vt:lpstr>
      <vt:lpstr>微软雅黑</vt:lpstr>
      <vt:lpstr>Arial Unicode MS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yanghaibin</dc:creator>
  <cp:lastModifiedBy>jzk</cp:lastModifiedBy>
  <cp:revision>255</cp:revision>
  <dcterms:created xsi:type="dcterms:W3CDTF">2015-11-21T00:21:00Z</dcterms:created>
  <dcterms:modified xsi:type="dcterms:W3CDTF">2018-11-25T08:45:05Z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2052-11.1.0.7848</vt:lpwstr>
  </property>
</Properties>
</file>