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9"/>
  </p:notesMasterIdLst>
  <p:sldIdLst>
    <p:sldId id="258" r:id="rId4"/>
    <p:sldId id="265" r:id="rId5"/>
    <p:sldId id="259" r:id="rId6"/>
    <p:sldId id="260" r:id="rId7"/>
    <p:sldId id="307" r:id="rId8"/>
    <p:sldId id="300" r:id="rId9"/>
    <p:sldId id="303" r:id="rId10"/>
    <p:sldId id="304" r:id="rId11"/>
    <p:sldId id="267" r:id="rId12"/>
    <p:sldId id="305" r:id="rId13"/>
    <p:sldId id="270" r:id="rId14"/>
    <p:sldId id="306" r:id="rId15"/>
    <p:sldId id="278" r:id="rId16"/>
    <p:sldId id="301" r:id="rId17"/>
    <p:sldId id="302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9900"/>
    <a:srgbClr val="000000"/>
    <a:srgbClr val="FF33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6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zh-CN" altLang="en-US" sz="1200" dirty="0"/>
          </a:p>
        </p:txBody>
      </p:sp>
      <p:sp>
        <p:nvSpPr>
          <p:cNvPr id="2052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12700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endParaRPr lang="zh-CN" altLang="en-US" sz="1200" dirty="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GIF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 Box 3"/>
          <p:cNvSpPr txBox="1"/>
          <p:nvPr/>
        </p:nvSpPr>
        <p:spPr>
          <a:xfrm>
            <a:off x="2085340" y="5230495"/>
            <a:ext cx="57226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6000" b="1">
                <a:solidFill>
                  <a:srgbClr val="CC3399"/>
                </a:solidFill>
                <a:ea typeface="黑体" panose="02010609060101010101" pitchFamily="1" charset="-122"/>
              </a:rPr>
              <a:t>   </a:t>
            </a:r>
            <a:r>
              <a:rPr lang="zh-CN" altLang="en-US" sz="6000" b="1">
                <a:solidFill>
                  <a:srgbClr val="CC3399"/>
                </a:solidFill>
                <a:ea typeface="黑体" panose="02010609060101010101" pitchFamily="1" charset="-122"/>
              </a:rPr>
              <a:t>落   花   生</a:t>
            </a:r>
            <a:endParaRPr lang="zh-CN" altLang="en-US" sz="6000" b="1">
              <a:solidFill>
                <a:srgbClr val="CC3399"/>
              </a:solidFill>
              <a:ea typeface="黑体" panose="02010609060101010101" pitchFamily="1" charset="-122"/>
            </a:endParaRPr>
          </a:p>
        </p:txBody>
      </p:sp>
      <p:sp>
        <p:nvSpPr>
          <p:cNvPr id="3075" name="TextBox 4"/>
          <p:cNvSpPr txBox="1"/>
          <p:nvPr/>
        </p:nvSpPr>
        <p:spPr>
          <a:xfrm>
            <a:off x="485140" y="857250"/>
            <a:ext cx="787336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猜谜</a:t>
            </a:r>
            <a:br>
              <a:rPr lang="zh-CN" altLang="en-US" dirty="0">
                <a:latin typeface="黑体" panose="02010609060101010101" pitchFamily="1" charset="-122"/>
                <a:ea typeface="黑体" panose="02010609060101010101" pitchFamily="1" charset="-122"/>
              </a:rPr>
            </a:br>
            <a:br>
              <a:rPr lang="en-US" altLang="zh-CN" dirty="0">
                <a:latin typeface="黑体" panose="02010609060101010101" pitchFamily="1" charset="-122"/>
                <a:ea typeface="黑体" panose="02010609060101010101" pitchFamily="1" charset="-122"/>
              </a:rPr>
            </a:br>
            <a:r>
              <a:rPr lang="zh-CN" altLang="en-US" sz="3600" dirty="0">
                <a:latin typeface="黑体" panose="02010609060101010101" pitchFamily="1" charset="-122"/>
                <a:ea typeface="黑体" panose="02010609060101010101" pitchFamily="1" charset="-122"/>
              </a:rPr>
              <a:t>“根根胡须入泥沙，自造房屋自安家，地上开花不结果，地下结果不开花。</a:t>
            </a:r>
            <a:r>
              <a:rPr lang="en-US" altLang="zh-CN" sz="36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(</a:t>
            </a:r>
            <a:r>
              <a:rPr lang="zh-CN" altLang="zh-CN" sz="36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打一坚果</a:t>
            </a:r>
            <a:r>
              <a:rPr lang="en-US" altLang="zh-CN" sz="36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)</a:t>
            </a:r>
            <a:r>
              <a:rPr lang="zh-CN" altLang="en-US" sz="3600" dirty="0">
                <a:latin typeface="黑体" panose="02010609060101010101" pitchFamily="1" charset="-122"/>
                <a:ea typeface="黑体" panose="02010609060101010101" pitchFamily="1" charset="-122"/>
              </a:rPr>
              <a:t>”</a:t>
            </a:r>
            <a:br>
              <a:rPr lang="zh-CN" altLang="en-US" sz="3600" dirty="0">
                <a:latin typeface="黑体" panose="02010609060101010101" pitchFamily="1" charset="-122"/>
                <a:ea typeface="黑体" panose="02010609060101010101" pitchFamily="1" charset="-122"/>
              </a:rPr>
            </a:br>
            <a:r>
              <a:rPr lang="zh-CN" altLang="en-US" sz="3600" dirty="0">
                <a:latin typeface="黑体" panose="02010609060101010101" pitchFamily="1" charset="-122"/>
                <a:ea typeface="黑体" panose="02010609060101010101" pitchFamily="1" charset="-122"/>
              </a:rPr>
              <a:t>谁能猜出这个是什么？</a:t>
            </a:r>
            <a:endParaRPr lang="zh-CN" altLang="en-US" sz="36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8" y="1071563"/>
            <a:ext cx="2667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88" y="4000500"/>
            <a:ext cx="2203450" cy="2254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Box 12"/>
          <p:cNvSpPr txBox="1"/>
          <p:nvPr/>
        </p:nvSpPr>
        <p:spPr>
          <a:xfrm>
            <a:off x="468313" y="3054350"/>
            <a:ext cx="814705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1" charset="-122"/>
                <a:ea typeface="黑体" panose="02010609060101010101" pitchFamily="1" charset="-122"/>
              </a:rPr>
              <a:t>桃子、苹果、石榴</a:t>
            </a:r>
            <a:r>
              <a:rPr lang="zh-CN" altLang="en-US" sz="2800" dirty="0">
                <a:latin typeface="楷体" panose="02010609060101010101" pitchFamily="1" charset="-122"/>
                <a:ea typeface="黑体" panose="02010609060101010101" pitchFamily="1" charset="-122"/>
              </a:rPr>
              <a:t>把鲜红嫩绿的果实高高挂在枝头。</a:t>
            </a:r>
            <a:endParaRPr lang="zh-CN" altLang="en-US" sz="2800" dirty="0">
              <a:latin typeface="楷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5365" name="TextBox 13"/>
          <p:cNvSpPr txBox="1"/>
          <p:nvPr/>
        </p:nvSpPr>
        <p:spPr>
          <a:xfrm>
            <a:off x="4000500" y="4786313"/>
            <a:ext cx="431958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1" charset="-122"/>
                <a:ea typeface="黑体" panose="02010609060101010101" pitchFamily="1" charset="-122"/>
              </a:rPr>
              <a:t>花生</a:t>
            </a:r>
            <a:r>
              <a:rPr lang="zh-CN" altLang="en-US" sz="2800" dirty="0">
                <a:latin typeface="楷体" panose="02010609060101010101" pitchFamily="1" charset="-122"/>
                <a:ea typeface="黑体" panose="02010609060101010101" pitchFamily="1" charset="-122"/>
              </a:rPr>
              <a:t>矮矮地长在地上，挖起来才知道有没有果实。</a:t>
            </a:r>
            <a:endParaRPr lang="zh-CN" altLang="en-US" sz="2800" dirty="0">
              <a:latin typeface="楷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15366" name="图片 10" descr="苹果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63" y="1071563"/>
            <a:ext cx="266700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7" name="上下箭头 11"/>
          <p:cNvSpPr/>
          <p:nvPr/>
        </p:nvSpPr>
        <p:spPr>
          <a:xfrm>
            <a:off x="4429125" y="3929063"/>
            <a:ext cx="381000" cy="609600"/>
          </a:xfrm>
          <a:prstGeom prst="up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 sz="2800" dirty="0">
              <a:solidFill>
                <a:srgbClr val="FF3300"/>
              </a:solidFill>
              <a:latin typeface="宋体" panose="02010600030101010101" pitchFamily="2" charset="-122"/>
              <a:ea typeface="黑体" panose="02010609060101010101" pitchFamily="1" charset="-122"/>
            </a:endParaRPr>
          </a:p>
        </p:txBody>
      </p:sp>
      <p:pic>
        <p:nvPicPr>
          <p:cNvPr id="15368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88" y="1071563"/>
            <a:ext cx="2625725" cy="187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TextBox 3"/>
          <p:cNvSpPr txBox="1"/>
          <p:nvPr/>
        </p:nvSpPr>
        <p:spPr>
          <a:xfrm>
            <a:off x="3286125" y="285750"/>
            <a:ext cx="2000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Calibri" panose="020F0502020204030204" pitchFamily="2" charset="0"/>
                <a:ea typeface="黑体" panose="02010609060101010101" pitchFamily="1" charset="-122"/>
              </a:rPr>
              <a:t>课文学习</a:t>
            </a:r>
            <a:endParaRPr lang="zh-CN" altLang="en-US" sz="3200" dirty="0">
              <a:solidFill>
                <a:schemeClr val="bg1"/>
              </a:solidFill>
              <a:latin typeface="Calibri" panose="020F05020202040302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273050"/>
            <a:ext cx="9806305" cy="668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3"/>
          <p:cNvSpPr txBox="1"/>
          <p:nvPr/>
        </p:nvSpPr>
        <p:spPr>
          <a:xfrm>
            <a:off x="1851660" y="1957070"/>
            <a:ext cx="2514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0000FF"/>
                </a:solidFill>
                <a:ea typeface="黑体" panose="02010609060101010101" pitchFamily="1" charset="-122"/>
              </a:rPr>
              <a:t>埋在地里</a:t>
            </a:r>
            <a:endParaRPr lang="zh-CN" altLang="en-US" b="1">
              <a:solidFill>
                <a:srgbClr val="0000FF"/>
              </a:solidFill>
              <a:ea typeface="黑体" panose="02010609060101010101" pitchFamily="1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4900930" y="1957705"/>
            <a:ext cx="3124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0000FF"/>
                </a:solidFill>
                <a:ea typeface="黑体" panose="02010609060101010101" pitchFamily="1" charset="-122"/>
              </a:rPr>
              <a:t>高高地挂在枝头</a:t>
            </a:r>
            <a:endParaRPr lang="zh-CN" altLang="en-US" b="1">
              <a:solidFill>
                <a:srgbClr val="0000FF"/>
              </a:solidFill>
              <a:ea typeface="黑体" panose="02010609060101010101" pitchFamily="1" charset="-122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1992630" y="2930525"/>
            <a:ext cx="2509838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0000FF"/>
                </a:solidFill>
                <a:ea typeface="黑体" panose="02010609060101010101" pitchFamily="1" charset="-122"/>
              </a:rPr>
              <a:t>矮矮地长在地上</a:t>
            </a:r>
            <a:endParaRPr lang="zh-CN" altLang="en-US" b="1">
              <a:solidFill>
                <a:srgbClr val="0000FF"/>
              </a:solidFill>
              <a:ea typeface="黑体" panose="02010609060101010101" pitchFamily="1" charset="-122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4975860" y="3177540"/>
            <a:ext cx="3048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0000FF"/>
                </a:solidFill>
                <a:ea typeface="黑体" panose="02010609060101010101" pitchFamily="1" charset="-122"/>
              </a:rPr>
              <a:t>鲜红嫩绿</a:t>
            </a:r>
            <a:endParaRPr lang="zh-CN" altLang="en-US" b="1">
              <a:solidFill>
                <a:srgbClr val="0000FF"/>
              </a:solidFill>
              <a:ea typeface="黑体" panose="02010609060101010101" pitchFamily="1" charset="-122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5186363" y="4167505"/>
            <a:ext cx="25527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0000FF"/>
                </a:solidFill>
                <a:ea typeface="黑体" panose="02010609060101010101" pitchFamily="1" charset="-122"/>
              </a:rPr>
              <a:t>一见就生爱慕之心</a:t>
            </a:r>
            <a:endParaRPr lang="zh-CN" altLang="en-US" b="1">
              <a:solidFill>
                <a:srgbClr val="0000FF"/>
              </a:solidFill>
              <a:ea typeface="黑体" panose="02010609060101010101" pitchFamily="1" charset="-122"/>
            </a:endParaRPr>
          </a:p>
        </p:txBody>
      </p:sp>
      <p:sp>
        <p:nvSpPr>
          <p:cNvPr id="15368" name="Text Box 8"/>
          <p:cNvSpPr txBox="1"/>
          <p:nvPr/>
        </p:nvSpPr>
        <p:spPr>
          <a:xfrm>
            <a:off x="1851660" y="4319905"/>
            <a:ext cx="3124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0000FF"/>
                </a:solidFill>
                <a:ea typeface="黑体" panose="02010609060101010101" pitchFamily="1" charset="-122"/>
              </a:rPr>
              <a:t>挖起来才知道</a:t>
            </a:r>
            <a:endParaRPr lang="zh-CN" altLang="en-US" b="1">
              <a:solidFill>
                <a:srgbClr val="0000FF"/>
              </a:solidFill>
              <a:ea typeface="黑体" panose="02010609060101010101" pitchFamily="1" charset="-122"/>
            </a:endParaRPr>
          </a:p>
        </p:txBody>
      </p:sp>
      <p:sp>
        <p:nvSpPr>
          <p:cNvPr id="15369" name="Text Box 9"/>
          <p:cNvSpPr txBox="1"/>
          <p:nvPr/>
        </p:nvSpPr>
        <p:spPr>
          <a:xfrm>
            <a:off x="294958" y="1711325"/>
            <a:ext cx="121443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果实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位置</a:t>
            </a:r>
            <a:endParaRPr lang="zh-CN" altLang="en-US" b="1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5370" name="Text Box 10"/>
          <p:cNvSpPr txBox="1"/>
          <p:nvPr/>
        </p:nvSpPr>
        <p:spPr>
          <a:xfrm>
            <a:off x="323850" y="2930525"/>
            <a:ext cx="115728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果实外表</a:t>
            </a:r>
            <a:endParaRPr lang="zh-CN" altLang="en-US" b="1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5371" name="Text Box 11"/>
          <p:cNvSpPr txBox="1"/>
          <p:nvPr/>
        </p:nvSpPr>
        <p:spPr>
          <a:xfrm>
            <a:off x="275590" y="4073525"/>
            <a:ext cx="123348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给人印象</a:t>
            </a:r>
            <a:endParaRPr lang="zh-CN" altLang="en-US" b="1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  <p:bldP spid="15368" grpId="0"/>
      <p:bldP spid="15369" grpId="0"/>
      <p:bldP spid="15370" grpId="0"/>
      <p:bldP spid="153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11" descr="15k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" y="168275"/>
            <a:ext cx="9118600" cy="66586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10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7188" y="4581525"/>
            <a:ext cx="2436812" cy="180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TextBox 3"/>
          <p:cNvSpPr txBox="1"/>
          <p:nvPr/>
        </p:nvSpPr>
        <p:spPr>
          <a:xfrm>
            <a:off x="3312795" y="-64135"/>
            <a:ext cx="2000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Calibri" panose="020F0502020204030204" pitchFamily="2" charset="0"/>
                <a:ea typeface="黑体" panose="02010609060101010101" pitchFamily="1" charset="-122"/>
              </a:rPr>
              <a:t>课文学习</a:t>
            </a:r>
            <a:endParaRPr lang="zh-CN" altLang="en-US" sz="3200" dirty="0">
              <a:solidFill>
                <a:schemeClr val="bg1"/>
              </a:solidFill>
              <a:latin typeface="Calibri" panose="020F05020202040302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/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黑体" panose="02010609060101010101" pitchFamily="1" charset="-122"/>
              </a:rPr>
              <a:t>课文小结</a:t>
            </a:r>
            <a:endParaRPr lang="zh-CN" altLang="en-US" b="1">
              <a:solidFill>
                <a:srgbClr val="FF0000"/>
              </a:solidFill>
              <a:ea typeface="黑体" panose="02010609060101010101" pitchFamily="1" charset="-122"/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type="body"/>
          </p:nvPr>
        </p:nvSpPr>
        <p:spPr>
          <a:xfrm>
            <a:off x="428625" y="1500188"/>
            <a:ext cx="8229600" cy="4525962"/>
          </a:xfrm>
          <a:ln/>
        </p:spPr>
        <p:txBody>
          <a:bodyPr vert="horz" wrap="square" anchor="t"/>
          <a:p>
            <a:pPr eaLnBrk="1" hangingPunct="1"/>
            <a:r>
              <a:rPr lang="zh-CN" altLang="en-US" b="1">
                <a:ea typeface="黑体" panose="02010609060101010101" pitchFamily="1" charset="-122"/>
              </a:rPr>
              <a:t>课文借写花生，告诉我们一个深刻的道理：要做有用的人，不要做只讲体面，而对别人没有好处的人。</a:t>
            </a:r>
            <a:endParaRPr lang="zh-CN" altLang="en-US" b="1">
              <a:ea typeface="黑体" panose="02010609060101010101" pitchFamily="1" charset="-122"/>
            </a:endParaRPr>
          </a:p>
          <a:p>
            <a:pPr eaLnBrk="1" hangingPunct="1"/>
            <a:r>
              <a:rPr lang="zh-CN" altLang="en-US" b="1">
                <a:ea typeface="黑体" panose="02010609060101010101" pitchFamily="1" charset="-122"/>
              </a:rPr>
              <a:t>这种借某一事物的特点来描写人的一种品格，或者阐述某种做人的道理的写法叫做“借物喻人”</a:t>
            </a:r>
            <a:endParaRPr lang="zh-CN" altLang="en-US" b="1"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5"/>
          <p:cNvSpPr txBox="1"/>
          <p:nvPr/>
        </p:nvSpPr>
        <p:spPr>
          <a:xfrm>
            <a:off x="2625725" y="284163"/>
            <a:ext cx="38925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3376AD"/>
              </a:buClr>
              <a:buChar char="•"/>
              <a:defRPr sz="200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1pPr>
            <a:lvl2pPr marL="357505" lvl="1" indent="-285750" algn="l" defTabSz="91440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 "/>
              <a:defRPr sz="14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–"/>
              <a:defRPr sz="16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»"/>
              <a:defRPr sz="14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zh-CN" altLang="en-US" sz="3200" b="1">
                <a:solidFill>
                  <a:srgbClr val="FF786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拓展阅读：好文推荐</a:t>
            </a:r>
            <a:endParaRPr lang="zh-CN" altLang="en-US" sz="3200" b="1">
              <a:solidFill>
                <a:srgbClr val="FF7862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21507" name="内容占位符 2"/>
          <p:cNvSpPr/>
          <p:nvPr/>
        </p:nvSpPr>
        <p:spPr>
          <a:xfrm>
            <a:off x="2265363" y="2132013"/>
            <a:ext cx="4394200" cy="288131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3376AD"/>
              </a:buClr>
              <a:buChar char="•"/>
              <a:defRPr sz="200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1pPr>
            <a:lvl2pPr marL="357505" lvl="1" indent="-285750" algn="l" defTabSz="91440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 "/>
              <a:defRPr sz="14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–"/>
              <a:defRPr sz="16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»"/>
              <a:defRPr sz="14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20000"/>
              </a:spcBef>
              <a:buClr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袁鹰的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白杨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》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20000"/>
              </a:spcBef>
              <a:buClr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杨朔的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荔枝蜜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》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20000"/>
              </a:spcBef>
              <a:buClr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茅盾的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白杨礼赞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》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21508" name="AutoShape 4"/>
          <p:cNvSpPr/>
          <p:nvPr/>
        </p:nvSpPr>
        <p:spPr>
          <a:xfrm>
            <a:off x="6659563" y="1196975"/>
            <a:ext cx="2087562" cy="1871663"/>
          </a:xfrm>
          <a:prstGeom prst="cloudCallout">
            <a:avLst>
              <a:gd name="adj1" fmla="val -97454"/>
              <a:gd name="adj2" fmla="val 53394"/>
            </a:avLst>
          </a:prstGeom>
          <a:noFill/>
          <a:ln w="9525" cap="flat" cmpd="sng">
            <a:solidFill>
              <a:srgbClr val="F3731E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3376AD"/>
              </a:buClr>
              <a:buChar char="•"/>
              <a:defRPr sz="200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1pPr>
            <a:lvl2pPr marL="357505" lvl="1" indent="-285750" algn="l" defTabSz="91440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 "/>
              <a:defRPr sz="14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–"/>
              <a:defRPr sz="16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»"/>
              <a:defRPr sz="14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endParaRPr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7092950" y="1484313"/>
            <a:ext cx="14398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3376AD"/>
              </a:buClr>
              <a:buChar char="•"/>
              <a:defRPr sz="200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1pPr>
            <a:lvl2pPr marL="357505" lvl="1" indent="-285750" algn="l" defTabSz="91440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 "/>
              <a:defRPr sz="14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–"/>
              <a:defRPr sz="16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Calibri" panose="020F0502020204030204" pitchFamily="2" charset="0"/>
              <a:buChar char="»"/>
              <a:defRPr sz="14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幼圆" panose="02010509060101010101" pitchFamily="1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借物喻人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pic>
        <p:nvPicPr>
          <p:cNvPr id="21510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4738"/>
            <a:ext cx="2398713" cy="302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PA_文本框 1"/>
          <p:cNvPicPr/>
          <p:nvPr/>
        </p:nvPicPr>
        <p:blipFill>
          <a:blip r:embed="rId2"/>
          <a:stretch>
            <a:fillRect/>
          </a:stretch>
        </p:blipFill>
        <p:spPr>
          <a:xfrm>
            <a:off x="195263" y="6632575"/>
            <a:ext cx="1219200" cy="10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PA_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6"/>
          <p:cNvSpPr txBox="1"/>
          <p:nvPr/>
        </p:nvSpPr>
        <p:spPr>
          <a:xfrm>
            <a:off x="1428750" y="1357313"/>
            <a:ext cx="7000875" cy="4154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作业：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联系本课内容，想想要怎样做一个有用的人，把想到的写下来。</a:t>
            </a:r>
            <a:endParaRPr lang="zh-CN" altLang="en-US" sz="44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花生的结果过程——开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260350"/>
            <a:ext cx="3086100" cy="2743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3" name="Group 3"/>
          <p:cNvGrpSpPr/>
          <p:nvPr/>
        </p:nvGrpSpPr>
        <p:grpSpPr>
          <a:xfrm>
            <a:off x="4786313" y="285750"/>
            <a:ext cx="4071937" cy="2743200"/>
            <a:chOff x="0" y="0"/>
            <a:chExt cx="2621" cy="1728"/>
          </a:xfrm>
        </p:grpSpPr>
        <p:pic>
          <p:nvPicPr>
            <p:cNvPr id="10244" name="Picture 4" descr="花生的结果过程——形成子房柄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776" cy="1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5" name="Text Box 5"/>
            <p:cNvSpPr txBox="1"/>
            <p:nvPr/>
          </p:nvSpPr>
          <p:spPr>
            <a:xfrm>
              <a:off x="1973" y="135"/>
              <a:ext cx="648" cy="14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b="1">
                  <a:solidFill>
                    <a:srgbClr val="FF0000"/>
                  </a:solidFill>
                  <a:ea typeface="黑体" panose="02010609060101010101" pitchFamily="1" charset="-122"/>
                </a:rPr>
                <a:t>二</a:t>
              </a:r>
              <a:endParaRPr lang="zh-CN" altLang="en-US" b="1">
                <a:solidFill>
                  <a:srgbClr val="FF0000"/>
                </a:solidFill>
                <a:ea typeface="黑体" panose="02010609060101010101" pitchFamily="1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b="1">
                  <a:solidFill>
                    <a:srgbClr val="0000FF"/>
                  </a:solidFill>
                  <a:ea typeface="黑体" panose="02010609060101010101" pitchFamily="1" charset="-122"/>
                </a:rPr>
                <a:t>形成子房柄</a:t>
              </a:r>
              <a:endParaRPr lang="zh-CN" altLang="en-US" b="1">
                <a:solidFill>
                  <a:srgbClr val="0000FF"/>
                </a:solidFill>
                <a:ea typeface="黑体" panose="02010609060101010101" pitchFamily="1" charset="-122"/>
              </a:endParaRPr>
            </a:p>
          </p:txBody>
        </p:sp>
      </p:grpSp>
      <p:sp>
        <p:nvSpPr>
          <p:cNvPr id="10246" name="Text Box 6"/>
          <p:cNvSpPr txBox="1"/>
          <p:nvPr/>
        </p:nvSpPr>
        <p:spPr>
          <a:xfrm>
            <a:off x="3810000" y="685800"/>
            <a:ext cx="53340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00"/>
                </a:solidFill>
                <a:ea typeface="黑体" panose="02010609060101010101" pitchFamily="1" charset="-122"/>
              </a:rPr>
              <a:t>一</a:t>
            </a:r>
            <a:endParaRPr lang="zh-CN" altLang="en-US" b="1">
              <a:solidFill>
                <a:srgbClr val="FF0000"/>
              </a:solidFill>
              <a:ea typeface="黑体" panose="02010609060101010101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0000FF"/>
                </a:solidFill>
                <a:ea typeface="黑体" panose="02010609060101010101" pitchFamily="1" charset="-122"/>
              </a:rPr>
              <a:t>开花</a:t>
            </a:r>
            <a:endParaRPr lang="zh-CN" altLang="en-US" b="1">
              <a:solidFill>
                <a:srgbClr val="0000FF"/>
              </a:solidFill>
              <a:ea typeface="黑体" panose="02010609060101010101" pitchFamily="1" charset="-122"/>
            </a:endParaRPr>
          </a:p>
        </p:txBody>
      </p:sp>
      <p:pic>
        <p:nvPicPr>
          <p:cNvPr id="10247" name="Picture 8" descr="花生的结果过程——子房柄钻入土里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200400"/>
            <a:ext cx="3043238" cy="3429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8" name="Group 10"/>
          <p:cNvGrpSpPr/>
          <p:nvPr/>
        </p:nvGrpSpPr>
        <p:grpSpPr>
          <a:xfrm>
            <a:off x="4786313" y="3286125"/>
            <a:ext cx="3657600" cy="3429000"/>
            <a:chOff x="0" y="0"/>
            <a:chExt cx="2304" cy="2160"/>
          </a:xfrm>
        </p:grpSpPr>
        <p:pic>
          <p:nvPicPr>
            <p:cNvPr id="10249" name="Picture 11" descr="花生的结果过程——形成果实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776" cy="21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0" name="Text Box 12"/>
            <p:cNvSpPr txBox="1"/>
            <p:nvPr/>
          </p:nvSpPr>
          <p:spPr>
            <a:xfrm>
              <a:off x="1968" y="286"/>
              <a:ext cx="336" cy="17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b="1">
                  <a:solidFill>
                    <a:srgbClr val="FF0000"/>
                  </a:solidFill>
                  <a:ea typeface="黑体" panose="02010609060101010101" pitchFamily="1" charset="-122"/>
                </a:rPr>
                <a:t>四</a:t>
              </a:r>
              <a:endParaRPr lang="zh-CN" altLang="en-US" b="1">
                <a:solidFill>
                  <a:srgbClr val="FF0000"/>
                </a:solidFill>
                <a:ea typeface="黑体" panose="02010609060101010101" pitchFamily="1" charset="-122"/>
              </a:endParaRPr>
            </a:p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b="1">
                  <a:solidFill>
                    <a:srgbClr val="0000FF"/>
                  </a:solidFill>
                  <a:ea typeface="黑体" panose="02010609060101010101" pitchFamily="1" charset="-122"/>
                </a:rPr>
                <a:t>形成果实</a:t>
              </a:r>
              <a:endParaRPr lang="zh-CN" altLang="en-US" b="1">
                <a:solidFill>
                  <a:srgbClr val="0000FF"/>
                </a:solidFill>
                <a:ea typeface="黑体" panose="02010609060101010101" pitchFamily="1" charset="-122"/>
              </a:endParaRPr>
            </a:p>
          </p:txBody>
        </p:sp>
      </p:grpSp>
      <p:sp>
        <p:nvSpPr>
          <p:cNvPr id="10251" name="Text Box 9"/>
          <p:cNvSpPr txBox="1"/>
          <p:nvPr/>
        </p:nvSpPr>
        <p:spPr>
          <a:xfrm>
            <a:off x="3714750" y="3357563"/>
            <a:ext cx="1071563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00"/>
                </a:solidFill>
                <a:ea typeface="黑体" panose="02010609060101010101" pitchFamily="1" charset="-122"/>
              </a:rPr>
              <a:t>三</a:t>
            </a:r>
            <a:endParaRPr lang="zh-CN" altLang="en-US" b="1">
              <a:solidFill>
                <a:srgbClr val="FF0000"/>
              </a:solidFill>
              <a:ea typeface="黑体" panose="02010609060101010101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0000FF"/>
                </a:solidFill>
                <a:ea typeface="黑体" panose="02010609060101010101" pitchFamily="1" charset="-122"/>
              </a:rPr>
              <a:t>子房柄钻入土里</a:t>
            </a:r>
            <a:endParaRPr lang="zh-CN" altLang="en-US" b="1">
              <a:solidFill>
                <a:srgbClr val="0000FF"/>
              </a:solidFill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88" y="1071563"/>
            <a:ext cx="32385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3"/>
          <p:cNvSpPr txBox="1"/>
          <p:nvPr/>
        </p:nvSpPr>
        <p:spPr>
          <a:xfrm>
            <a:off x="6064250" y="765175"/>
            <a:ext cx="2216150" cy="50768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600" b="1">
                <a:solidFill>
                  <a:srgbClr val="99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落 花 生</a:t>
            </a:r>
            <a:endParaRPr lang="zh-CN" altLang="en-US" sz="6600" b="1">
              <a:solidFill>
                <a:srgbClr val="99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>
                <a:solidFill>
                  <a:srgbClr val="9966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     </a:t>
            </a:r>
            <a:r>
              <a:rPr lang="zh-CN" altLang="en-US" sz="4400" b="1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许地山</a:t>
            </a:r>
            <a:endParaRPr lang="zh-CN" altLang="en-US" sz="4400" b="1">
              <a:solidFill>
                <a:srgbClr val="0000FF"/>
              </a:solidFill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3" descr="许地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196975"/>
            <a:ext cx="3324225" cy="431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4"/>
          <p:cNvSpPr txBox="1"/>
          <p:nvPr/>
        </p:nvSpPr>
        <p:spPr>
          <a:xfrm>
            <a:off x="3929063" y="357188"/>
            <a:ext cx="4752975" cy="5943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ea typeface="黑体" panose="02010609060101010101" pitchFamily="1" charset="-122"/>
              </a:rPr>
              <a:t>         </a:t>
            </a:r>
            <a:r>
              <a:rPr lang="zh-CN" altLang="en-US" b="1">
                <a:ea typeface="黑体" panose="02010609060101010101" pitchFamily="1" charset="-122"/>
              </a:rPr>
              <a:t>许地山是我国现代著名的作家、学者。它出生于台湾一个爱国志士家庭。许地山小时候，父亲曾以 “落花生”作比喻教育子女，给许地山留下了深刻印象。</a:t>
            </a:r>
            <a:r>
              <a:rPr lang="en-US" altLang="zh-CN" b="1">
                <a:ea typeface="黑体" panose="02010609060101010101" pitchFamily="1" charset="-122"/>
              </a:rPr>
              <a:t>1921</a:t>
            </a:r>
            <a:r>
              <a:rPr lang="zh-CN" altLang="en-US" b="1">
                <a:ea typeface="黑体" panose="02010609060101010101" pitchFamily="1" charset="-122"/>
              </a:rPr>
              <a:t>年许地山开始创作时，就以“落华生”作为自己的笔名（在古文中，“华”同“花”），勉励自己要做一个具有花生品格的人。</a:t>
            </a:r>
            <a:endParaRPr lang="zh-CN" altLang="en-US" b="1"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4"/>
          <p:cNvSpPr txBox="1"/>
          <p:nvPr/>
        </p:nvSpPr>
        <p:spPr>
          <a:xfrm>
            <a:off x="928688" y="1714500"/>
            <a:ext cx="521493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latin typeface="黑体" panose="02010609060101010101" pitchFamily="1" charset="-122"/>
                <a:ea typeface="黑体" panose="02010609060101010101" pitchFamily="1" charset="-122"/>
              </a:rPr>
              <a:t>茅               亩</a:t>
            </a:r>
            <a:endParaRPr lang="en-US" altLang="zh-CN" sz="4000" b="1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latin typeface="黑体" panose="02010609060101010101" pitchFamily="1" charset="-122"/>
                <a:ea typeface="黑体" panose="02010609060101010101" pitchFamily="1" charset="-122"/>
              </a:rPr>
              <a:t>尝               吩</a:t>
            </a:r>
            <a:endParaRPr lang="en-US" altLang="zh-CN" sz="4000" b="1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latin typeface="黑体" panose="02010609060101010101" pitchFamily="1" charset="-122"/>
                <a:ea typeface="黑体" panose="02010609060101010101" pitchFamily="1" charset="-122"/>
              </a:rPr>
              <a:t>咐               榨</a:t>
            </a:r>
            <a:endParaRPr lang="en-US" altLang="zh-CN" sz="4000" b="1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latin typeface="黑体" panose="02010609060101010101" pitchFamily="1" charset="-122"/>
                <a:ea typeface="黑体" panose="02010609060101010101" pitchFamily="1" charset="-122"/>
              </a:rPr>
              <a:t>榴</a:t>
            </a:r>
            <a:endParaRPr lang="en-US" altLang="zh-CN" sz="40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6148" name="TextBox 1"/>
          <p:cNvSpPr txBox="1"/>
          <p:nvPr/>
        </p:nvSpPr>
        <p:spPr>
          <a:xfrm>
            <a:off x="2834005" y="688340"/>
            <a:ext cx="40957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800" b="1">
                <a:solidFill>
                  <a:srgbClr val="FF0000"/>
                </a:solidFill>
                <a:ea typeface="黑体" panose="02010609060101010101" pitchFamily="1" charset="-122"/>
              </a:rPr>
              <a:t>  </a:t>
            </a:r>
            <a:r>
              <a:rPr lang="zh-CN" altLang="en-US" sz="4800" b="1">
                <a:solidFill>
                  <a:srgbClr val="FF0000"/>
                </a:solidFill>
                <a:ea typeface="黑体" panose="02010609060101010101" pitchFamily="1" charset="-122"/>
              </a:rPr>
              <a:t>生 字 学 习</a:t>
            </a:r>
            <a:endParaRPr lang="zh-CN" altLang="en-US" sz="4800" b="1">
              <a:solidFill>
                <a:srgbClr val="FF0000"/>
              </a:solidFill>
              <a:ea typeface="黑体" panose="02010609060101010101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6730" y="2026285"/>
            <a:ext cx="95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  <a:sym typeface="+mn-ea"/>
              </a:rPr>
              <a:t>máo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834005" y="2026285"/>
            <a:ext cx="12090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茅屋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6143625" y="2026285"/>
            <a:ext cx="706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  <a:sym typeface="+mn-ea"/>
              </a:rPr>
              <a:t>mǔ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929755" y="2026285"/>
            <a:ext cx="14560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田亩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76730" y="3013710"/>
            <a:ext cx="1226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  <a:sym typeface="+mn-ea"/>
              </a:rPr>
              <a:t>cháng</a:t>
            </a:r>
            <a:endParaRPr lang="en-US" altLang="zh-CN" sz="2800" b="1" dirty="0">
              <a:solidFill>
                <a:srgbClr val="FF0000"/>
              </a:solidFill>
              <a:latin typeface="zypyyb" pitchFamily="2" charset="-122"/>
              <a:ea typeface="zypyyb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03550" y="3013710"/>
            <a:ext cx="14700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品尝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93130" y="3013710"/>
            <a:ext cx="752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  <a:sym typeface="+mn-ea"/>
              </a:rPr>
              <a:t>fēn</a:t>
            </a:r>
            <a:endParaRPr lang="en-US" altLang="zh-CN" sz="3200" b="1" dirty="0">
              <a:solidFill>
                <a:srgbClr val="FF0000"/>
              </a:solidFill>
              <a:latin typeface="zypyyb" pitchFamily="2" charset="-122"/>
              <a:ea typeface="zypyyb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22465" y="3014345"/>
            <a:ext cx="19678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吩咐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91360" y="3720465"/>
            <a:ext cx="737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  <a:sym typeface="+mn-ea"/>
              </a:rPr>
              <a:t>fù</a:t>
            </a:r>
            <a:endParaRPr lang="en-US" altLang="zh-CN" sz="4000" b="1" dirty="0">
              <a:solidFill>
                <a:srgbClr val="FF0000"/>
              </a:solidFill>
              <a:latin typeface="zypyyb" pitchFamily="2" charset="-122"/>
              <a:ea typeface="zypyyb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12390" y="4090670"/>
            <a:ext cx="1325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997200" y="3720465"/>
            <a:ext cx="1476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嘱咐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68365" y="3961765"/>
            <a:ext cx="1054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  <a:sym typeface="+mn-ea"/>
              </a:rPr>
              <a:t>zhà</a:t>
            </a:r>
            <a:endParaRPr lang="en-US" altLang="zh-CN" sz="3200" b="1" dirty="0">
              <a:solidFill>
                <a:srgbClr val="FF0000"/>
              </a:solidFill>
              <a:latin typeface="zypyyb" pitchFamily="2" charset="-122"/>
              <a:ea typeface="zypyyb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22465" y="3921125"/>
            <a:ext cx="1651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压榨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43405" y="4783455"/>
            <a:ext cx="1160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  <a:sym typeface="+mn-ea"/>
              </a:rPr>
              <a:t>liú</a:t>
            </a:r>
            <a:endParaRPr lang="en-US" altLang="zh-CN" sz="3200" b="1" dirty="0">
              <a:solidFill>
                <a:srgbClr val="FF0000"/>
              </a:solidFill>
              <a:latin typeface="zypyyb" pitchFamily="2" charset="-122"/>
              <a:ea typeface="zypyyb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29230" y="4721860"/>
            <a:ext cx="23723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石榴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1"/>
      <p:bldP spid="6146" grpId="0"/>
      <p:bldP spid="2" grpId="0"/>
      <p:bldP spid="4" grpId="0"/>
      <p:bldP spid="5" grpId="0"/>
      <p:bldP spid="6" grpId="0"/>
      <p:bldP spid="7" grpId="0"/>
      <p:bldP spid="9" grpId="0"/>
      <p:bldP spid="10" grpId="0"/>
      <p:bldP spid="12" grpId="0"/>
      <p:bldP spid="13" grpId="0"/>
      <p:bldP spid="15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3"/>
          <p:cNvSpPr txBox="1"/>
          <p:nvPr/>
        </p:nvSpPr>
        <p:spPr>
          <a:xfrm>
            <a:off x="3115945" y="852170"/>
            <a:ext cx="36779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dirty="0">
                <a:solidFill>
                  <a:schemeClr val="bg1"/>
                </a:solidFill>
                <a:latin typeface="Calibri" panose="020F0502020204030204" pitchFamily="2" charset="0"/>
                <a:ea typeface="黑体" panose="02010609060101010101" pitchFamily="1" charset="-122"/>
              </a:rPr>
              <a:t>       </a:t>
            </a:r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2" charset="0"/>
                <a:ea typeface="黑体" panose="02010609060101010101" pitchFamily="1" charset="-122"/>
              </a:rPr>
              <a:t>词 语 学 习</a:t>
            </a:r>
            <a:endParaRPr lang="zh-CN" altLang="en-US" sz="4000" dirty="0">
              <a:solidFill>
                <a:srgbClr val="FF0000"/>
              </a:solidFill>
              <a:latin typeface="Calibri" panose="020F0502020204030204" pitchFamily="2" charset="0"/>
              <a:ea typeface="黑体" panose="02010609060101010101" pitchFamily="1" charset="-122"/>
            </a:endParaRPr>
          </a:p>
        </p:txBody>
      </p:sp>
      <p:sp>
        <p:nvSpPr>
          <p:cNvPr id="7171" name="Text Box 4"/>
          <p:cNvSpPr txBox="1"/>
          <p:nvPr/>
        </p:nvSpPr>
        <p:spPr>
          <a:xfrm>
            <a:off x="1428750" y="2357755"/>
            <a:ext cx="6940550" cy="1373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600"/>
              </a:lnSpc>
              <a:spcBef>
                <a:spcPts val="800"/>
              </a:spcBef>
            </a:pPr>
            <a:r>
              <a:rPr lang="zh-CN" altLang="en-US" sz="44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开辟  翻地  居然  收获</a:t>
            </a:r>
            <a:endParaRPr lang="en-US" altLang="zh-CN" sz="44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lnSpc>
                <a:spcPts val="4600"/>
              </a:lnSpc>
              <a:spcBef>
                <a:spcPts val="800"/>
              </a:spcBef>
            </a:pPr>
            <a:r>
              <a:rPr lang="zh-CN" altLang="en-US" sz="44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吩咐  爱慕  分辨  体面</a:t>
            </a:r>
            <a:endParaRPr lang="en-US" altLang="zh-CN" sz="44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4"/>
          <p:cNvSpPr txBox="1"/>
          <p:nvPr/>
        </p:nvSpPr>
        <p:spPr>
          <a:xfrm>
            <a:off x="1928813" y="2071688"/>
            <a:ext cx="1655762" cy="863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just">
              <a:lnSpc>
                <a:spcPct val="150000"/>
              </a:lnSpc>
            </a:pPr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种花生</a:t>
            </a:r>
            <a:endParaRPr lang="zh-CN" altLang="en-US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928813" y="785813"/>
            <a:ext cx="5357812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chemeClr val="hlink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课文围绕落花生讲了哪些事？</a:t>
            </a:r>
            <a:endParaRPr lang="zh-CN" altLang="en-US" sz="3200" dirty="0">
              <a:solidFill>
                <a:schemeClr val="hlink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1930400" y="3154363"/>
            <a:ext cx="1727200" cy="7810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just">
              <a:lnSpc>
                <a:spcPct val="150000"/>
              </a:lnSpc>
            </a:pPr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收花生</a:t>
            </a:r>
            <a:endParaRPr lang="zh-CN" altLang="en-US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221" name="Text Box 4"/>
          <p:cNvSpPr txBox="1"/>
          <p:nvPr/>
        </p:nvSpPr>
        <p:spPr>
          <a:xfrm>
            <a:off x="1928813" y="4297363"/>
            <a:ext cx="1655762" cy="7810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just">
              <a:lnSpc>
                <a:spcPct val="150000"/>
              </a:lnSpc>
            </a:pPr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吃花生</a:t>
            </a:r>
            <a:endParaRPr lang="zh-CN" altLang="en-US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222" name="Text Box 4"/>
          <p:cNvSpPr txBox="1"/>
          <p:nvPr/>
        </p:nvSpPr>
        <p:spPr>
          <a:xfrm>
            <a:off x="1928813" y="5297488"/>
            <a:ext cx="1655762" cy="7810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just">
              <a:lnSpc>
                <a:spcPct val="150000"/>
              </a:lnSpc>
            </a:pPr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议花生</a:t>
            </a:r>
            <a:endParaRPr lang="zh-CN" altLang="en-US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9223" name="Picture 7" descr="15k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1263" y="3435350"/>
            <a:ext cx="1908175" cy="149066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9224" name="直接箭头连接符 3"/>
          <p:cNvCxnSpPr/>
          <p:nvPr/>
        </p:nvCxnSpPr>
        <p:spPr>
          <a:xfrm>
            <a:off x="3513138" y="2641600"/>
            <a:ext cx="1008062" cy="649288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9225" name="直接箭头连接符 5"/>
          <p:cNvCxnSpPr/>
          <p:nvPr/>
        </p:nvCxnSpPr>
        <p:spPr>
          <a:xfrm flipV="1">
            <a:off x="3297238" y="4437063"/>
            <a:ext cx="1223962" cy="220662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9226" name="直接箭头连接符 6"/>
          <p:cNvCxnSpPr/>
          <p:nvPr/>
        </p:nvCxnSpPr>
        <p:spPr>
          <a:xfrm flipV="1">
            <a:off x="3521075" y="4935538"/>
            <a:ext cx="1008063" cy="677862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9227" name="直接箭头连接符 3"/>
          <p:cNvCxnSpPr/>
          <p:nvPr/>
        </p:nvCxnSpPr>
        <p:spPr>
          <a:xfrm>
            <a:off x="3306763" y="3578225"/>
            <a:ext cx="1214437" cy="257175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9228" name="TextBox 3"/>
          <p:cNvSpPr txBox="1"/>
          <p:nvPr/>
        </p:nvSpPr>
        <p:spPr>
          <a:xfrm>
            <a:off x="3286125" y="285750"/>
            <a:ext cx="2000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Calibri" panose="020F0502020204030204" pitchFamily="2" charset="0"/>
                <a:ea typeface="黑体" panose="02010609060101010101" pitchFamily="1" charset="-122"/>
              </a:rPr>
              <a:t>课文学习</a:t>
            </a:r>
            <a:endParaRPr lang="zh-CN" altLang="en-US" sz="3200" dirty="0">
              <a:solidFill>
                <a:schemeClr val="bg1"/>
              </a:solidFill>
              <a:latin typeface="Calibri" panose="020F05020202040302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/>
      <p:bldP spid="9221" grpId="0"/>
      <p:bldP spid="92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"/>
          <p:cNvSpPr/>
          <p:nvPr/>
        </p:nvSpPr>
        <p:spPr>
          <a:xfrm>
            <a:off x="1857375" y="1928813"/>
            <a:ext cx="5257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3200" dirty="0">
                <a:latin typeface="Times New Roman" panose="02020603050405020304" pitchFamily="2" charset="0"/>
                <a:ea typeface="黑体" panose="02010609060101010101" pitchFamily="1" charset="-122"/>
              </a:rPr>
              <a:t>课文着重描写的是什么？</a:t>
            </a:r>
            <a:endParaRPr lang="zh-CN" altLang="en-US" sz="3200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243" name="矩形 10"/>
          <p:cNvSpPr/>
          <p:nvPr/>
        </p:nvSpPr>
        <p:spPr>
          <a:xfrm>
            <a:off x="1042988" y="3135313"/>
            <a:ext cx="7243762" cy="2016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ts val="5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       写种花生、收花生，作者只用了一个自然段，而更多笔墨是在描写父亲与孩子们边吃边议论花生上。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0244" name="TextBox 3"/>
          <p:cNvSpPr txBox="1"/>
          <p:nvPr/>
        </p:nvSpPr>
        <p:spPr>
          <a:xfrm>
            <a:off x="3286125" y="285750"/>
            <a:ext cx="2000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Calibri" panose="020F0502020204030204" pitchFamily="2" charset="0"/>
                <a:ea typeface="黑体" panose="02010609060101010101" pitchFamily="1" charset="-122"/>
              </a:rPr>
              <a:t>课文学习</a:t>
            </a:r>
            <a:endParaRPr lang="zh-CN" altLang="en-US" sz="3200" dirty="0">
              <a:solidFill>
                <a:schemeClr val="bg1"/>
              </a:solidFill>
              <a:latin typeface="Calibri" panose="020F0502020204030204" pitchFamily="2" charset="0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539750" y="2852738"/>
            <a:ext cx="8353425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800" b="1">
                <a:solidFill>
                  <a:srgbClr val="0000FF"/>
                </a:solidFill>
                <a:ea typeface="黑体" panose="02010609060101010101" pitchFamily="1" charset="-122"/>
              </a:rPr>
              <a:t>        </a:t>
            </a:r>
            <a:r>
              <a:rPr lang="zh-CN" altLang="en-US" sz="4800" b="1">
                <a:solidFill>
                  <a:srgbClr val="0000FF"/>
                </a:solidFill>
                <a:ea typeface="黑体" panose="02010609060101010101" pitchFamily="1" charset="-122"/>
              </a:rPr>
              <a:t>花生的好处很多，有一样</a:t>
            </a:r>
            <a:endParaRPr lang="zh-CN" altLang="en-US" sz="4800" b="1">
              <a:solidFill>
                <a:srgbClr val="0000FF"/>
              </a:solidFill>
              <a:ea typeface="黑体" panose="02010609060101010101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800" b="1">
                <a:solidFill>
                  <a:srgbClr val="0000FF"/>
                </a:solidFill>
                <a:ea typeface="黑体" panose="02010609060101010101" pitchFamily="1" charset="-122"/>
              </a:rPr>
              <a:t>最可贵，是哪一样呢？</a:t>
            </a:r>
            <a:endParaRPr lang="zh-CN" altLang="en-US" sz="4800" b="1">
              <a:solidFill>
                <a:srgbClr val="0000FF"/>
              </a:solidFill>
              <a:ea typeface="黑体" panose="02010609060101010101" pitchFamily="1" charset="-122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2303780" y="188595"/>
            <a:ext cx="4535488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800" b="1">
                <a:solidFill>
                  <a:srgbClr val="CC3399"/>
                </a:solidFill>
                <a:ea typeface="黑体" panose="02010609060101010101" pitchFamily="1" charset="-122"/>
              </a:rPr>
              <a:t>学习课文</a:t>
            </a:r>
            <a:endParaRPr lang="zh-CN" altLang="en-US" sz="4800" b="1">
              <a:solidFill>
                <a:srgbClr val="CC3399"/>
              </a:solidFill>
              <a:ea typeface="黑体" panose="02010609060101010101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800" b="1">
                <a:solidFill>
                  <a:srgbClr val="CC3399"/>
                </a:solidFill>
                <a:ea typeface="黑体" panose="02010609060101010101" pitchFamily="1" charset="-122"/>
              </a:rPr>
              <a:t>思考：</a:t>
            </a:r>
            <a:endParaRPr lang="zh-CN" altLang="en-US" sz="4800" b="1">
              <a:solidFill>
                <a:srgbClr val="CC3399"/>
              </a:solidFill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775</Words>
  <Application>WPS 演示</Application>
  <PresentationFormat>全屏显示(4:3)</PresentationFormat>
  <Paragraphs>128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黑体</vt:lpstr>
      <vt:lpstr>zypyyb</vt:lpstr>
      <vt:lpstr>Monotype Sorts</vt:lpstr>
      <vt:lpstr>幼圆</vt:lpstr>
      <vt:lpstr>Arial Unicode MS</vt:lpstr>
      <vt:lpstr>微软雅黑</vt:lpstr>
      <vt:lpstr>Wingdings</vt:lpstr>
      <vt:lpstr>楷体</vt:lpstr>
      <vt:lpstr>Times New Roman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VCOM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郑州资源中心SL</dc:creator>
  <cp:lastModifiedBy>Administrator</cp:lastModifiedBy>
  <cp:revision>30</cp:revision>
  <dcterms:created xsi:type="dcterms:W3CDTF">2006-03-28T05:25:02Z</dcterms:created>
  <dcterms:modified xsi:type="dcterms:W3CDTF">2018-10-16T13:43:05Z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