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7" r:id="rId4"/>
    <p:sldId id="269" r:id="rId5"/>
    <p:sldId id="262" r:id="rId6"/>
    <p:sldId id="270" r:id="rId7"/>
    <p:sldId id="268" r:id="rId8"/>
    <p:sldId id="259" r:id="rId9"/>
    <p:sldId id="275" r:id="rId10"/>
    <p:sldId id="276" r:id="rId11"/>
    <p:sldId id="260" r:id="rId12"/>
    <p:sldId id="261" r:id="rId13"/>
    <p:sldId id="277" r:id="rId14"/>
    <p:sldId id="263" r:id="rId15"/>
    <p:sldId id="271" r:id="rId16"/>
    <p:sldId id="278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FECC"/>
    <a:srgbClr val="A0FED8"/>
    <a:srgbClr val="66FF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7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3076" name="图片 3075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3076"/>
          <p:cNvSpPr txBox="1"/>
          <p:nvPr/>
        </p:nvSpPr>
        <p:spPr>
          <a:xfrm>
            <a:off x="1763713" y="1258888"/>
            <a:ext cx="45370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1547813" y="981075"/>
            <a:ext cx="5761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人教版小学数学第二册第四单元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0" y="3429000"/>
            <a:ext cx="90725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100</a:t>
            </a:r>
            <a:r>
              <a:rPr lang="zh-CN" altLang="en-US" sz="5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以内数的读法、写法</a:t>
            </a:r>
            <a:endParaRPr lang="zh-CN" altLang="en-US" sz="5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0" name="文本框 3079"/>
          <p:cNvSpPr txBox="1"/>
          <p:nvPr/>
        </p:nvSpPr>
        <p:spPr>
          <a:xfrm>
            <a:off x="3419475" y="1989138"/>
            <a:ext cx="2520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（第三课）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8" name="图片 6147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p37_2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2420938"/>
            <a:ext cx="2520950" cy="1960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未标题-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412875"/>
            <a:ext cx="2914650" cy="3397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1" name="组合 6150"/>
          <p:cNvGrpSpPr/>
          <p:nvPr/>
        </p:nvGrpSpPr>
        <p:grpSpPr>
          <a:xfrm>
            <a:off x="5508625" y="3573463"/>
            <a:ext cx="1931988" cy="1016000"/>
            <a:chOff x="1619" y="2824"/>
            <a:chExt cx="1217" cy="640"/>
          </a:xfrm>
        </p:grpSpPr>
        <p:pic>
          <p:nvPicPr>
            <p:cNvPr id="6152" name="矩形 1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619" y="2824"/>
              <a:ext cx="446" cy="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矩形 13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015" y="2824"/>
              <a:ext cx="445" cy="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矩形 14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390" y="2824"/>
              <a:ext cx="446" cy="6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6" name="文本框 6155"/>
          <p:cNvSpPr txBox="1"/>
          <p:nvPr/>
        </p:nvSpPr>
        <p:spPr>
          <a:xfrm>
            <a:off x="1547813" y="1196975"/>
            <a:ext cx="655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一百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6" name="矩形 6165"/>
          <p:cNvSpPr/>
          <p:nvPr/>
        </p:nvSpPr>
        <p:spPr>
          <a:xfrm>
            <a:off x="5940425" y="4292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一百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7" name="文本框 6166"/>
          <p:cNvSpPr txBox="1"/>
          <p:nvPr/>
        </p:nvSpPr>
        <p:spPr>
          <a:xfrm>
            <a:off x="1042988" y="4868863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十位和个位上的</a:t>
            </a: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不写，行不行？为什么？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矩形 6169"/>
          <p:cNvSpPr/>
          <p:nvPr/>
        </p:nvSpPr>
        <p:spPr>
          <a:xfrm>
            <a:off x="971550" y="4941888"/>
            <a:ext cx="7129463" cy="1511300"/>
          </a:xfrm>
          <a:prstGeom prst="rect">
            <a:avLst/>
          </a:prstGeom>
          <a:solidFill>
            <a:srgbClr val="A0FED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spcBef>
                <a:spcPct val="50000"/>
              </a:spcBef>
            </a:pP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写数时，哪一个数位上一个数也没有，就在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那一位上写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占位。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文本框 6170"/>
          <p:cNvSpPr txBox="1"/>
          <p:nvPr/>
        </p:nvSpPr>
        <p:spPr>
          <a:xfrm>
            <a:off x="1403350" y="476250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读数，写数都从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高位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开始。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6" grpId="0"/>
      <p:bldP spid="6167" grpId="0"/>
      <p:bldP spid="6170" grpId="0" animBg="1"/>
      <p:bldP spid="61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副标题 717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2" name="图片 7171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9" name="TextBox 4"/>
          <p:cNvSpPr txBox="1"/>
          <p:nvPr/>
        </p:nvSpPr>
        <p:spPr>
          <a:xfrm>
            <a:off x="900113" y="1484313"/>
            <a:ext cx="5715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你能读出下面的数吗？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755650" y="549275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三、巩固练习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1187450" y="2636838"/>
            <a:ext cx="6913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30               67                 98 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1187450" y="4437063"/>
            <a:ext cx="6913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56                79                 45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1331913" y="3284538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三十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文本框 7183"/>
          <p:cNvSpPr txBox="1"/>
          <p:nvPr/>
        </p:nvSpPr>
        <p:spPr>
          <a:xfrm>
            <a:off x="3276600" y="3357563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六十七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5" name="文本框 7184"/>
          <p:cNvSpPr txBox="1"/>
          <p:nvPr/>
        </p:nvSpPr>
        <p:spPr>
          <a:xfrm>
            <a:off x="5867400" y="3429000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九十八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6" name="文本框 7185"/>
          <p:cNvSpPr txBox="1"/>
          <p:nvPr/>
        </p:nvSpPr>
        <p:spPr>
          <a:xfrm>
            <a:off x="755650" y="5157788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五十六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3132138" y="5229225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七十九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8" name="文本框 7187"/>
          <p:cNvSpPr txBox="1"/>
          <p:nvPr/>
        </p:nvSpPr>
        <p:spPr>
          <a:xfrm>
            <a:off x="6227763" y="5157788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四十五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0" name="矩形 7189"/>
          <p:cNvSpPr/>
          <p:nvPr/>
        </p:nvSpPr>
        <p:spPr>
          <a:xfrm>
            <a:off x="323850" y="3357563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读作：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/>
      <p:bldP spid="7184" grpId="0"/>
      <p:bldP spid="7185" grpId="0"/>
      <p:bldP spid="7186" grpId="0"/>
      <p:bldP spid="7187" grpId="0"/>
      <p:bldP spid="7188" grpId="0"/>
      <p:bldP spid="71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副标题 2355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6" name="图片 23555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Box 4"/>
          <p:cNvSpPr txBox="1"/>
          <p:nvPr/>
        </p:nvSpPr>
        <p:spPr>
          <a:xfrm>
            <a:off x="900113" y="1484313"/>
            <a:ext cx="5715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你能写出下面的数吗？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611188" y="2349500"/>
            <a:ext cx="8137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三十八            五十四           七十二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755650" y="4437063"/>
            <a:ext cx="77771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六十三           八十九              九十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1763713" y="3141663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38</a:t>
            </a:r>
            <a:endParaRPr lang="en-US" altLang="zh-CN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4716463" y="3141663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54</a:t>
            </a:r>
            <a:endParaRPr lang="en-US" altLang="zh-CN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7019925" y="3068638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72</a:t>
            </a:r>
            <a:endParaRPr lang="en-US" altLang="zh-CN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1692275" y="5157788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63</a:t>
            </a:r>
            <a:endParaRPr lang="en-US" altLang="zh-CN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4427538" y="5157788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89</a:t>
            </a:r>
            <a:endParaRPr lang="en-US" altLang="zh-CN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7451725" y="5157788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90</a:t>
            </a:r>
            <a:endParaRPr lang="en-US" altLang="zh-CN" sz="40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611188" y="3213100"/>
            <a:ext cx="20875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写作：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  <p:bldP spid="23562" grpId="0"/>
      <p:bldP spid="23563" grpId="0"/>
      <p:bldP spid="23564" grpId="0"/>
      <p:bldP spid="23565" grpId="0"/>
      <p:bldP spid="23566" grpId="0"/>
      <p:bldP spid="235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副标题 921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0" name="图片 9219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矩形 9222"/>
          <p:cNvSpPr/>
          <p:nvPr/>
        </p:nvSpPr>
        <p:spPr>
          <a:xfrm>
            <a:off x="395288" y="908050"/>
            <a:ext cx="573405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3. 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写出计数器上的数并读出来。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9252" name="Group 2"/>
          <p:cNvGrpSpPr/>
          <p:nvPr/>
        </p:nvGrpSpPr>
        <p:grpSpPr>
          <a:xfrm>
            <a:off x="539750" y="3860800"/>
            <a:ext cx="2555875" cy="576263"/>
            <a:chOff x="2112" y="2016"/>
            <a:chExt cx="1680" cy="1248"/>
          </a:xfrm>
        </p:grpSpPr>
        <p:sp>
          <p:nvSpPr>
            <p:cNvPr id="9253" name="Rectangle 3"/>
            <p:cNvSpPr/>
            <p:nvPr/>
          </p:nvSpPr>
          <p:spPr>
            <a:xfrm>
              <a:off x="2112" y="2016"/>
              <a:ext cx="1680" cy="1248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>
                <a:spcBef>
                  <a:spcPct val="20000"/>
                </a:spcBef>
                <a:buChar char="•"/>
              </a:pPr>
              <a:endParaRPr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4" name="Line 4"/>
            <p:cNvSpPr/>
            <p:nvPr/>
          </p:nvSpPr>
          <p:spPr>
            <a:xfrm>
              <a:off x="3216" y="2016"/>
              <a:ext cx="0" cy="12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5" name="Line 5"/>
            <p:cNvSpPr/>
            <p:nvPr/>
          </p:nvSpPr>
          <p:spPr>
            <a:xfrm>
              <a:off x="2640" y="2016"/>
              <a:ext cx="0" cy="12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237" name="组合 9236"/>
          <p:cNvGrpSpPr/>
          <p:nvPr/>
        </p:nvGrpSpPr>
        <p:grpSpPr>
          <a:xfrm>
            <a:off x="827088" y="2276475"/>
            <a:ext cx="2014537" cy="2163763"/>
            <a:chOff x="113" y="255"/>
            <a:chExt cx="1540" cy="1363"/>
          </a:xfrm>
        </p:grpSpPr>
        <p:sp>
          <p:nvSpPr>
            <p:cNvPr id="9238" name="Rectangle 6"/>
            <p:cNvSpPr/>
            <p:nvPr/>
          </p:nvSpPr>
          <p:spPr>
            <a:xfrm>
              <a:off x="664" y="1251"/>
              <a:ext cx="4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十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9239" name="Group 124"/>
            <p:cNvGrpSpPr/>
            <p:nvPr/>
          </p:nvGrpSpPr>
          <p:grpSpPr>
            <a:xfrm>
              <a:off x="113" y="255"/>
              <a:ext cx="1540" cy="1363"/>
              <a:chOff x="22" y="255"/>
              <a:chExt cx="1540" cy="1363"/>
            </a:xfrm>
          </p:grpSpPr>
          <p:sp>
            <p:nvSpPr>
              <p:cNvPr id="9240" name="Rectangle 7"/>
              <p:cNvSpPr/>
              <p:nvPr/>
            </p:nvSpPr>
            <p:spPr>
              <a:xfrm>
                <a:off x="1110" y="1253"/>
                <a:ext cx="452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/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个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41" name="Line 8"/>
              <p:cNvSpPr/>
              <p:nvPr/>
            </p:nvSpPr>
            <p:spPr>
              <a:xfrm flipV="1">
                <a:off x="1429" y="255"/>
                <a:ext cx="0" cy="9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2" name="Line 9"/>
              <p:cNvSpPr/>
              <p:nvPr/>
            </p:nvSpPr>
            <p:spPr>
              <a:xfrm flipV="1">
                <a:off x="839" y="255"/>
                <a:ext cx="0" cy="9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3" name="Line 10"/>
              <p:cNvSpPr/>
              <p:nvPr/>
            </p:nvSpPr>
            <p:spPr>
              <a:xfrm flipV="1">
                <a:off x="295" y="255"/>
                <a:ext cx="0" cy="9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4" name="Rectangle 11"/>
              <p:cNvSpPr/>
              <p:nvPr/>
            </p:nvSpPr>
            <p:spPr>
              <a:xfrm>
                <a:off x="22" y="1251"/>
                <a:ext cx="383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百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45" name="Oval 12"/>
              <p:cNvSpPr/>
              <p:nvPr/>
            </p:nvSpPr>
            <p:spPr>
              <a:xfrm rot="5391490">
                <a:off x="751" y="1069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Oval 13"/>
              <p:cNvSpPr/>
              <p:nvPr/>
            </p:nvSpPr>
            <p:spPr>
              <a:xfrm rot="5391490">
                <a:off x="751" y="933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7" name="Oval 14"/>
              <p:cNvSpPr/>
              <p:nvPr/>
            </p:nvSpPr>
            <p:spPr>
              <a:xfrm rot="5391490">
                <a:off x="751" y="797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8" name="Oval 15"/>
              <p:cNvSpPr/>
              <p:nvPr/>
            </p:nvSpPr>
            <p:spPr>
              <a:xfrm rot="5391490">
                <a:off x="1340" y="933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9" name="Oval 19"/>
              <p:cNvSpPr/>
              <p:nvPr/>
            </p:nvSpPr>
            <p:spPr>
              <a:xfrm rot="5391490">
                <a:off x="751" y="661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0" wrap="none" anchor="ctr"/>
              <a:p>
                <a:pPr marL="342900" lvl="0" indent="-342900" algn="ctr">
                  <a:spcBef>
                    <a:spcPct val="20000"/>
                  </a:spcBef>
                  <a:buChar char="•"/>
                </a:pPr>
                <a:endParaRPr lang="zh-CN" altLang="zh-CN"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0" name="Oval 20"/>
              <p:cNvSpPr/>
              <p:nvPr/>
            </p:nvSpPr>
            <p:spPr>
              <a:xfrm rot="5391490">
                <a:off x="1340" y="1069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1" name="Oval 74"/>
              <p:cNvSpPr/>
              <p:nvPr/>
            </p:nvSpPr>
            <p:spPr>
              <a:xfrm rot="5391490">
                <a:off x="1340" y="789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280" name="组合 9279"/>
          <p:cNvGrpSpPr/>
          <p:nvPr/>
        </p:nvGrpSpPr>
        <p:grpSpPr>
          <a:xfrm>
            <a:off x="3708400" y="2276475"/>
            <a:ext cx="2303463" cy="2163763"/>
            <a:chOff x="2336" y="1434"/>
            <a:chExt cx="1451" cy="1363"/>
          </a:xfrm>
        </p:grpSpPr>
        <p:grpSp>
          <p:nvGrpSpPr>
            <p:cNvPr id="9256" name="Group 21"/>
            <p:cNvGrpSpPr/>
            <p:nvPr/>
          </p:nvGrpSpPr>
          <p:grpSpPr>
            <a:xfrm>
              <a:off x="2336" y="2432"/>
              <a:ext cx="1451" cy="363"/>
              <a:chOff x="2112" y="2016"/>
              <a:chExt cx="1680" cy="1248"/>
            </a:xfrm>
          </p:grpSpPr>
          <p:sp>
            <p:nvSpPr>
              <p:cNvPr id="9257" name="Rectangle 22"/>
              <p:cNvSpPr/>
              <p:nvPr/>
            </p:nvSpPr>
            <p:spPr>
              <a:xfrm>
                <a:off x="2112" y="2016"/>
                <a:ext cx="1680" cy="1248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58" name="Line 23"/>
              <p:cNvSpPr/>
              <p:nvPr/>
            </p:nvSpPr>
            <p:spPr>
              <a:xfrm>
                <a:off x="3216" y="2016"/>
                <a:ext cx="0" cy="12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9" name="Line 24"/>
              <p:cNvSpPr/>
              <p:nvPr/>
            </p:nvSpPr>
            <p:spPr>
              <a:xfrm>
                <a:off x="2640" y="2016"/>
                <a:ext cx="0" cy="12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9260" name="Group 122"/>
            <p:cNvGrpSpPr/>
            <p:nvPr/>
          </p:nvGrpSpPr>
          <p:grpSpPr>
            <a:xfrm>
              <a:off x="2426" y="1434"/>
              <a:ext cx="1199" cy="1363"/>
              <a:chOff x="3515" y="255"/>
              <a:chExt cx="1510" cy="1363"/>
            </a:xfrm>
          </p:grpSpPr>
          <p:sp>
            <p:nvSpPr>
              <p:cNvPr id="9261" name="Line 36"/>
              <p:cNvSpPr/>
              <p:nvPr/>
            </p:nvSpPr>
            <p:spPr>
              <a:xfrm flipV="1">
                <a:off x="4377" y="255"/>
                <a:ext cx="0" cy="9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2" name="Line 37"/>
              <p:cNvSpPr/>
              <p:nvPr/>
            </p:nvSpPr>
            <p:spPr>
              <a:xfrm flipV="1">
                <a:off x="3787" y="300"/>
                <a:ext cx="0" cy="95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3" name="Rectangle 61"/>
              <p:cNvSpPr/>
              <p:nvPr/>
            </p:nvSpPr>
            <p:spPr>
              <a:xfrm>
                <a:off x="4604" y="1253"/>
                <a:ext cx="373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个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64" name="Rectangle 65"/>
              <p:cNvSpPr/>
              <p:nvPr/>
            </p:nvSpPr>
            <p:spPr>
              <a:xfrm>
                <a:off x="4059" y="1253"/>
                <a:ext cx="47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/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十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65" name="Rectangle 69"/>
              <p:cNvSpPr/>
              <p:nvPr/>
            </p:nvSpPr>
            <p:spPr>
              <a:xfrm>
                <a:off x="3515" y="1253"/>
                <a:ext cx="635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zh-CN" alt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百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66" name="Oval 80"/>
              <p:cNvSpPr/>
              <p:nvPr/>
            </p:nvSpPr>
            <p:spPr>
              <a:xfrm rot="5391490">
                <a:off x="4289" y="1069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67" name="Oval 81"/>
              <p:cNvSpPr/>
              <p:nvPr/>
            </p:nvSpPr>
            <p:spPr>
              <a:xfrm rot="5391490">
                <a:off x="4289" y="933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68" name="Oval 82"/>
              <p:cNvSpPr/>
              <p:nvPr/>
            </p:nvSpPr>
            <p:spPr>
              <a:xfrm rot="5391490">
                <a:off x="4289" y="797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69" name="Oval 83"/>
              <p:cNvSpPr/>
              <p:nvPr/>
            </p:nvSpPr>
            <p:spPr>
              <a:xfrm rot="5391490">
                <a:off x="4289" y="524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0" name="Oval 84"/>
              <p:cNvSpPr/>
              <p:nvPr/>
            </p:nvSpPr>
            <p:spPr>
              <a:xfrm rot="5391490">
                <a:off x="4289" y="661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1" name="Oval 85"/>
              <p:cNvSpPr/>
              <p:nvPr/>
            </p:nvSpPr>
            <p:spPr>
              <a:xfrm rot="5391490">
                <a:off x="4833" y="1061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2" name="Oval 86"/>
              <p:cNvSpPr/>
              <p:nvPr/>
            </p:nvSpPr>
            <p:spPr>
              <a:xfrm rot="5391490">
                <a:off x="4289" y="388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3" name="Oval 88"/>
              <p:cNvSpPr/>
              <p:nvPr/>
            </p:nvSpPr>
            <p:spPr>
              <a:xfrm rot="5391490">
                <a:off x="4833" y="933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4" name="Oval 89"/>
              <p:cNvSpPr/>
              <p:nvPr/>
            </p:nvSpPr>
            <p:spPr>
              <a:xfrm rot="5391490">
                <a:off x="4833" y="797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5" name="Oval 90"/>
              <p:cNvSpPr/>
              <p:nvPr/>
            </p:nvSpPr>
            <p:spPr>
              <a:xfrm rot="5391490">
                <a:off x="4833" y="661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6" name="Oval 91"/>
              <p:cNvSpPr/>
              <p:nvPr/>
            </p:nvSpPr>
            <p:spPr>
              <a:xfrm rot="5391490">
                <a:off x="4833" y="524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7" name="Oval 92"/>
              <p:cNvSpPr/>
              <p:nvPr/>
            </p:nvSpPr>
            <p:spPr>
              <a:xfrm rot="5391490">
                <a:off x="4833" y="388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78" name="Oval 93"/>
              <p:cNvSpPr/>
              <p:nvPr/>
            </p:nvSpPr>
            <p:spPr>
              <a:xfrm rot="5391490">
                <a:off x="4833" y="252"/>
                <a:ext cx="144" cy="240"/>
              </a:xfrm>
              <a:prstGeom prst="ellipse">
                <a:avLst/>
              </a:prstGeom>
              <a:solidFill>
                <a:srgbClr val="FFFF66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p>
                <a:pPr lvl="0">
                  <a:spcBef>
                    <a:spcPct val="20000"/>
                  </a:spcBef>
                  <a:buChar char="•"/>
                </a:pPr>
                <a:endParaRPr sz="32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9282" name="图片 92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2060575"/>
            <a:ext cx="2447925" cy="2525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9" name="Rectangle 17"/>
          <p:cNvSpPr/>
          <p:nvPr/>
        </p:nvSpPr>
        <p:spPr>
          <a:xfrm>
            <a:off x="1692275" y="4437063"/>
            <a:ext cx="10985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48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4  3</a:t>
            </a:r>
            <a:endParaRPr lang="en-US" altLang="zh-CN" sz="48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17"/>
          <p:cNvSpPr/>
          <p:nvPr/>
        </p:nvSpPr>
        <p:spPr>
          <a:xfrm>
            <a:off x="4716463" y="4365625"/>
            <a:ext cx="10985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48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6  7</a:t>
            </a:r>
            <a:endParaRPr lang="en-US" altLang="zh-CN" sz="48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17"/>
          <p:cNvSpPr/>
          <p:nvPr/>
        </p:nvSpPr>
        <p:spPr>
          <a:xfrm>
            <a:off x="7308850" y="4437063"/>
            <a:ext cx="10985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48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8  0</a:t>
            </a:r>
            <a:endParaRPr lang="en-US" altLang="zh-CN" sz="48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037" name="Text Box 125"/>
          <p:cNvSpPr txBox="1"/>
          <p:nvPr/>
        </p:nvSpPr>
        <p:spPr>
          <a:xfrm>
            <a:off x="0" y="5229225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读作：</a:t>
            </a: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四十三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25"/>
          <p:cNvSpPr txBox="1"/>
          <p:nvPr/>
        </p:nvSpPr>
        <p:spPr>
          <a:xfrm>
            <a:off x="3419475" y="5229225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读作：</a:t>
            </a: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六十七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25"/>
          <p:cNvSpPr txBox="1"/>
          <p:nvPr/>
        </p:nvSpPr>
        <p:spPr>
          <a:xfrm>
            <a:off x="6588125" y="5157788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读作：</a:t>
            </a: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八十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9" grpId="0"/>
      <p:bldP spid="2" grpId="0"/>
      <p:bldP spid="3" grpId="0"/>
      <p:bldP spid="39037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副标题 1741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2" name="图片 17411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7412"/>
          <p:cNvSpPr/>
          <p:nvPr/>
        </p:nvSpPr>
        <p:spPr>
          <a:xfrm>
            <a:off x="468313" y="1052513"/>
            <a:ext cx="80295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4. 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活动：同桌说数，请你在计数器上拨出来，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然后写出这个数的读法、写法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5" name="图片 17414" descr="p3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25" y="2420938"/>
            <a:ext cx="2133600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圆角矩形标注 17415"/>
          <p:cNvSpPr/>
          <p:nvPr/>
        </p:nvSpPr>
        <p:spPr>
          <a:xfrm>
            <a:off x="4140200" y="2801938"/>
            <a:ext cx="2946400" cy="544512"/>
          </a:xfrm>
          <a:prstGeom prst="wedgeRoundRectCallout">
            <a:avLst>
              <a:gd name="adj1" fmla="val 61583"/>
              <a:gd name="adj2" fmla="val -325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lnSpc>
                <a:spcPct val="11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我来说，你来写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419" name="图片 17418" descr="p37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3" y="3141663"/>
            <a:ext cx="1998662" cy="2863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20" name="组合 17419"/>
          <p:cNvGrpSpPr/>
          <p:nvPr/>
        </p:nvGrpSpPr>
        <p:grpSpPr>
          <a:xfrm>
            <a:off x="3132138" y="3933825"/>
            <a:ext cx="1574800" cy="1512888"/>
            <a:chOff x="2880" y="8460"/>
            <a:chExt cx="1800" cy="1716"/>
          </a:xfrm>
        </p:grpSpPr>
        <p:sp>
          <p:nvSpPr>
            <p:cNvPr id="17421" name="矩形 17420"/>
            <p:cNvSpPr/>
            <p:nvPr/>
          </p:nvSpPr>
          <p:spPr>
            <a:xfrm>
              <a:off x="2880" y="9708"/>
              <a:ext cx="1800" cy="468"/>
            </a:xfrm>
            <a:prstGeom prst="rect">
              <a:avLst/>
            </a:prstGeom>
            <a:solidFill>
              <a:srgbClr val="A0FECC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just"/>
              <a:r>
                <a:rPr lang="zh-CN" altLang="en-US" sz="2400" b="1" dirty="0">
                  <a:solidFill>
                    <a:srgbClr val="CC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百   十   个</a:t>
              </a:r>
              <a:endParaRPr lang="zh-CN" altLang="en-US" sz="24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22" name="直接连接符 17421"/>
            <p:cNvSpPr/>
            <p:nvPr/>
          </p:nvSpPr>
          <p:spPr>
            <a:xfrm flipH="1">
              <a:off x="3240" y="8460"/>
              <a:ext cx="0" cy="1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3" name="直接连接符 17422"/>
            <p:cNvSpPr/>
            <p:nvPr/>
          </p:nvSpPr>
          <p:spPr>
            <a:xfrm flipH="1">
              <a:off x="3780" y="8460"/>
              <a:ext cx="0" cy="1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4" name="直接连接符 17423"/>
            <p:cNvSpPr/>
            <p:nvPr/>
          </p:nvSpPr>
          <p:spPr>
            <a:xfrm flipH="1">
              <a:off x="4320" y="8460"/>
              <a:ext cx="0" cy="1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副标题 2560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4" name="图片 25603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矩形 25604"/>
          <p:cNvSpPr/>
          <p:nvPr/>
        </p:nvSpPr>
        <p:spPr>
          <a:xfrm>
            <a:off x="971550" y="765175"/>
            <a:ext cx="462915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四、总结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6" name="图片 25605" descr="小熊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924175"/>
            <a:ext cx="6096000" cy="3405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椭圆形标注 25606"/>
          <p:cNvSpPr/>
          <p:nvPr/>
        </p:nvSpPr>
        <p:spPr>
          <a:xfrm>
            <a:off x="2411413" y="2133600"/>
            <a:ext cx="4822825" cy="1617663"/>
          </a:xfrm>
          <a:prstGeom prst="wedgeEllipseCallout">
            <a:avLst>
              <a:gd name="adj1" fmla="val -54676"/>
              <a:gd name="adj2" fmla="val 719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今天你学到了什么知识？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副标题 1331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图片 13315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684213" y="476250"/>
            <a:ext cx="33131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一、复习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0" y="2133600"/>
            <a:ext cx="91440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个一是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      )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里有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个十和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个一；                         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50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里面有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个十；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里面有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（     ）个十；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个一和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个十组成的数是（     ）。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755650" y="141287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填空。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4500563" y="213360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3276600" y="299720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6227763" y="299720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3851275" y="3789363"/>
            <a:ext cx="8651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1187450" y="4652963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7092950" y="5445125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56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2" grpId="0"/>
      <p:bldP spid="13323" grpId="0"/>
      <p:bldP spid="13324" grpId="0"/>
      <p:bldP spid="133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副标题 1536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图片 15363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矩形 15365"/>
          <p:cNvSpPr/>
          <p:nvPr/>
        </p:nvSpPr>
        <p:spPr>
          <a:xfrm>
            <a:off x="971550" y="836613"/>
            <a:ext cx="78374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说出下面的小棒表示哪个数和它的组成。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71" name="图片 15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2205038"/>
            <a:ext cx="581025" cy="98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153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738" y="2276475"/>
            <a:ext cx="261937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3" name="图片 153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2276475"/>
            <a:ext cx="261937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图片 153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2276475"/>
            <a:ext cx="261938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图片 153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2276475"/>
            <a:ext cx="261938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图片 153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963" y="2276475"/>
            <a:ext cx="261937" cy="936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78" name="组合 15377"/>
          <p:cNvGrpSpPr/>
          <p:nvPr/>
        </p:nvGrpSpPr>
        <p:grpSpPr>
          <a:xfrm>
            <a:off x="1476375" y="2205038"/>
            <a:ext cx="4941888" cy="1008062"/>
            <a:chOff x="930" y="1389"/>
            <a:chExt cx="3113" cy="635"/>
          </a:xfrm>
        </p:grpSpPr>
        <p:pic>
          <p:nvPicPr>
            <p:cNvPr id="15367" name="图片 153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" y="1389"/>
              <a:ext cx="366" cy="6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9" name="图片 153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8" y="1389"/>
              <a:ext cx="366" cy="6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0" name="图片 153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6" y="1389"/>
              <a:ext cx="366" cy="6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7" name="图片 1537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8" y="1434"/>
              <a:ext cx="165" cy="59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405" name="组合 15404"/>
          <p:cNvGrpSpPr/>
          <p:nvPr/>
        </p:nvGrpSpPr>
        <p:grpSpPr>
          <a:xfrm>
            <a:off x="1403350" y="4724400"/>
            <a:ext cx="5302250" cy="1008063"/>
            <a:chOff x="884" y="2976"/>
            <a:chExt cx="3340" cy="635"/>
          </a:xfrm>
        </p:grpSpPr>
        <p:pic>
          <p:nvPicPr>
            <p:cNvPr id="15386" name="图片 153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2" y="2976"/>
              <a:ext cx="366" cy="6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7" name="图片 153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1" y="2976"/>
              <a:ext cx="366" cy="62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94" name="组合 15393"/>
            <p:cNvGrpSpPr/>
            <p:nvPr/>
          </p:nvGrpSpPr>
          <p:grpSpPr>
            <a:xfrm>
              <a:off x="884" y="2976"/>
              <a:ext cx="3340" cy="635"/>
              <a:chOff x="884" y="2976"/>
              <a:chExt cx="3340" cy="635"/>
            </a:xfrm>
          </p:grpSpPr>
          <p:grpSp>
            <p:nvGrpSpPr>
              <p:cNvPr id="15393" name="组合 15392"/>
              <p:cNvGrpSpPr/>
              <p:nvPr/>
            </p:nvGrpSpPr>
            <p:grpSpPr>
              <a:xfrm>
                <a:off x="884" y="2976"/>
                <a:ext cx="3113" cy="635"/>
                <a:chOff x="884" y="2976"/>
                <a:chExt cx="3113" cy="635"/>
              </a:xfrm>
            </p:grpSpPr>
            <p:grpSp>
              <p:nvGrpSpPr>
                <p:cNvPr id="15379" name="组合 15378"/>
                <p:cNvGrpSpPr/>
                <p:nvPr/>
              </p:nvGrpSpPr>
              <p:grpSpPr>
                <a:xfrm>
                  <a:off x="884" y="2976"/>
                  <a:ext cx="3113" cy="635"/>
                  <a:chOff x="930" y="1389"/>
                  <a:chExt cx="3113" cy="635"/>
                </a:xfrm>
              </p:grpSpPr>
              <p:pic>
                <p:nvPicPr>
                  <p:cNvPr id="15380" name="图片 15379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930" y="1389"/>
                    <a:ext cx="366" cy="6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5381" name="图片 15380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338" y="1389"/>
                    <a:ext cx="366" cy="6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5382" name="图片 1538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746" y="1389"/>
                    <a:ext cx="366" cy="6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5383" name="图片 1538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3878" y="1434"/>
                    <a:ext cx="165" cy="5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pic>
              <p:nvPicPr>
                <p:cNvPr id="15385" name="图片 1538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154" y="2976"/>
                  <a:ext cx="366" cy="6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pic>
            <p:nvPicPr>
              <p:cNvPr id="15388" name="图片 1538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59" y="3021"/>
                <a:ext cx="165" cy="59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5389" name="文本框 15388"/>
          <p:cNvSpPr txBox="1"/>
          <p:nvPr/>
        </p:nvSpPr>
        <p:spPr>
          <a:xfrm>
            <a:off x="7126288" y="2276475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四十六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0" name="文本框 15389"/>
          <p:cNvSpPr txBox="1"/>
          <p:nvPr/>
        </p:nvSpPr>
        <p:spPr>
          <a:xfrm>
            <a:off x="1331913" y="3716338"/>
            <a:ext cx="6553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四十六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是由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组成的。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1" name="文本框 15390"/>
          <p:cNvSpPr txBox="1"/>
          <p:nvPr/>
        </p:nvSpPr>
        <p:spPr>
          <a:xfrm>
            <a:off x="7270750" y="5013325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六十二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2" name="文本框 15391"/>
          <p:cNvSpPr txBox="1"/>
          <p:nvPr/>
        </p:nvSpPr>
        <p:spPr>
          <a:xfrm>
            <a:off x="1403350" y="6021388"/>
            <a:ext cx="6553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六十二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是由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组成的。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/>
      <p:bldP spid="15390" grpId="0"/>
      <p:bldP spid="15391" grpId="0"/>
      <p:bldP spid="153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6" name="图片 8195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p36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2060575"/>
            <a:ext cx="6192837" cy="442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文本框 8200"/>
          <p:cNvSpPr txBox="1"/>
          <p:nvPr/>
        </p:nvSpPr>
        <p:spPr>
          <a:xfrm>
            <a:off x="827088" y="620713"/>
            <a:ext cx="28082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684213" y="476250"/>
            <a:ext cx="33131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二、学习新知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1116013" y="1341438"/>
            <a:ext cx="73437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每种颜色的纽扣各有多少粒？一起数一数。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副标题 1638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16387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1052513"/>
            <a:ext cx="1008062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2060575"/>
            <a:ext cx="915987" cy="91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013" y="3141663"/>
            <a:ext cx="1100137" cy="1036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文本框 16391"/>
          <p:cNvSpPr txBox="1"/>
          <p:nvPr/>
        </p:nvSpPr>
        <p:spPr>
          <a:xfrm>
            <a:off x="2051050" y="1196975"/>
            <a:ext cx="26654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四十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粒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矩形 16393"/>
          <p:cNvSpPr/>
          <p:nvPr/>
        </p:nvSpPr>
        <p:spPr>
          <a:xfrm>
            <a:off x="2195513" y="2276475"/>
            <a:ext cx="197008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二十七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粒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矩形 16395"/>
          <p:cNvSpPr/>
          <p:nvPr/>
        </p:nvSpPr>
        <p:spPr>
          <a:xfrm>
            <a:off x="2339975" y="3500438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三十三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粒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3059113" y="4652963"/>
            <a:ext cx="4105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这些数怎样写呢？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8" name="图片 16397" descr="老师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788" y="3949700"/>
            <a:ext cx="2076450" cy="184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4" grpId="0"/>
      <p:bldP spid="16396" grpId="0"/>
      <p:bldP spid="163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副标题 1433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图片 14339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65" name="组合 14364"/>
          <p:cNvGrpSpPr/>
          <p:nvPr/>
        </p:nvGrpSpPr>
        <p:grpSpPr>
          <a:xfrm>
            <a:off x="684213" y="1268413"/>
            <a:ext cx="1014412" cy="2244725"/>
            <a:chOff x="657" y="890"/>
            <a:chExt cx="639" cy="1414"/>
          </a:xfrm>
        </p:grpSpPr>
        <p:pic>
          <p:nvPicPr>
            <p:cNvPr id="14343" name="图片 143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375108">
              <a:off x="828" y="1836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0" name="图片 143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597320">
              <a:off x="778" y="768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1" name="图片 143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775197">
              <a:off x="778" y="1131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2" name="图片 143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727582">
              <a:off x="778" y="1494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53" name="图片 14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45391">
            <a:off x="4187825" y="2947988"/>
            <a:ext cx="549275" cy="93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4" name="图片 143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80154">
            <a:off x="4116388" y="2371725"/>
            <a:ext cx="549275" cy="935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71" name="组合 14370"/>
          <p:cNvGrpSpPr/>
          <p:nvPr/>
        </p:nvGrpSpPr>
        <p:grpSpPr>
          <a:xfrm>
            <a:off x="5003800" y="476250"/>
            <a:ext cx="438150" cy="3386138"/>
            <a:chOff x="3152" y="300"/>
            <a:chExt cx="276" cy="2133"/>
          </a:xfrm>
        </p:grpSpPr>
        <p:pic>
          <p:nvPicPr>
            <p:cNvPr id="14360" name="图片 143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0017">
              <a:off x="3198" y="527"/>
              <a:ext cx="140" cy="5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66" name="组合 14365"/>
            <p:cNvGrpSpPr/>
            <p:nvPr/>
          </p:nvGrpSpPr>
          <p:grpSpPr>
            <a:xfrm>
              <a:off x="3152" y="300"/>
              <a:ext cx="276" cy="2133"/>
              <a:chOff x="3152" y="300"/>
              <a:chExt cx="276" cy="2133"/>
            </a:xfrm>
          </p:grpSpPr>
          <p:pic>
            <p:nvPicPr>
              <p:cNvPr id="14346" name="图片 1434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288" y="1706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5" name="图片 1435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288" y="1933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6" name="图片 1435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243" y="1525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7" name="图片 1435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243" y="1298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8" name="图片 1435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198" y="1117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9" name="图片 143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198" y="799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61" name="图片 1436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330017">
                <a:off x="3152" y="300"/>
                <a:ext cx="14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4376" name="组合 14375"/>
          <p:cNvGrpSpPr/>
          <p:nvPr/>
        </p:nvGrpSpPr>
        <p:grpSpPr>
          <a:xfrm>
            <a:off x="8027988" y="2276475"/>
            <a:ext cx="366712" cy="1441450"/>
            <a:chOff x="5057" y="1434"/>
            <a:chExt cx="231" cy="908"/>
          </a:xfrm>
        </p:grpSpPr>
        <p:pic>
          <p:nvPicPr>
            <p:cNvPr id="14362" name="图片 143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0017">
              <a:off x="5057" y="1434"/>
              <a:ext cx="140" cy="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3" name="图片 1436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0017">
              <a:off x="5103" y="1661"/>
              <a:ext cx="140" cy="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4" name="图片 1436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330017">
              <a:off x="5148" y="1842"/>
              <a:ext cx="140" cy="5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72" name="组合 14371"/>
          <p:cNvGrpSpPr/>
          <p:nvPr/>
        </p:nvGrpSpPr>
        <p:grpSpPr>
          <a:xfrm>
            <a:off x="6877050" y="1989138"/>
            <a:ext cx="1006475" cy="1701800"/>
            <a:chOff x="4332" y="1298"/>
            <a:chExt cx="634" cy="1072"/>
          </a:xfrm>
        </p:grpSpPr>
        <p:pic>
          <p:nvPicPr>
            <p:cNvPr id="14367" name="图片 143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45391">
              <a:off x="4453" y="1176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8" name="图片 1436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45391">
              <a:off x="4453" y="1539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9" name="图片 143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45391">
              <a:off x="4498" y="1902"/>
              <a:ext cx="346" cy="58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73" name="图片 143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00438"/>
            <a:ext cx="2625725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4" name="图片 143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9113" y="3789363"/>
            <a:ext cx="2665412" cy="2227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5" name="图片 143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763" y="3644900"/>
            <a:ext cx="2517775" cy="2292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77" name="组合 14376"/>
          <p:cNvGrpSpPr/>
          <p:nvPr/>
        </p:nvGrpSpPr>
        <p:grpSpPr>
          <a:xfrm>
            <a:off x="1116013" y="5373688"/>
            <a:ext cx="1127125" cy="584200"/>
            <a:chOff x="0" y="0"/>
            <a:chExt cx="1126672" cy="584775"/>
          </a:xfrm>
        </p:grpSpPr>
        <p:pic>
          <p:nvPicPr>
            <p:cNvPr id="14378" name="矩形 9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-171953" y="-80851"/>
              <a:ext cx="749507" cy="1080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79" name="矩形 10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547086" y="-80851"/>
              <a:ext cx="749507" cy="10800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80" name="组合 14379"/>
          <p:cNvGrpSpPr/>
          <p:nvPr/>
        </p:nvGrpSpPr>
        <p:grpSpPr>
          <a:xfrm>
            <a:off x="4284663" y="5445125"/>
            <a:ext cx="1127125" cy="584200"/>
            <a:chOff x="0" y="0"/>
            <a:chExt cx="1126672" cy="584775"/>
          </a:xfrm>
        </p:grpSpPr>
        <p:pic>
          <p:nvPicPr>
            <p:cNvPr id="14381" name="矩形 13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-171381" y="-80851"/>
              <a:ext cx="749507" cy="1080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82" name="矩形 14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541564" y="-80851"/>
              <a:ext cx="749507" cy="10800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83" name="组合 14382"/>
          <p:cNvGrpSpPr/>
          <p:nvPr/>
        </p:nvGrpSpPr>
        <p:grpSpPr>
          <a:xfrm>
            <a:off x="7380288" y="5373688"/>
            <a:ext cx="1127125" cy="584200"/>
            <a:chOff x="0" y="0"/>
            <a:chExt cx="1126672" cy="584775"/>
          </a:xfrm>
        </p:grpSpPr>
        <p:pic>
          <p:nvPicPr>
            <p:cNvPr id="14384" name="矩形 16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-169096" y="-80851"/>
              <a:ext cx="749507" cy="1080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85" name="矩形 17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543849" y="-80851"/>
              <a:ext cx="749507" cy="10800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86" name="文本框 14385"/>
          <p:cNvSpPr txBox="1"/>
          <p:nvPr/>
        </p:nvSpPr>
        <p:spPr>
          <a:xfrm>
            <a:off x="1187450" y="594995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四十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87" name="文本框 14386"/>
          <p:cNvSpPr txBox="1"/>
          <p:nvPr/>
        </p:nvSpPr>
        <p:spPr>
          <a:xfrm>
            <a:off x="3995738" y="5876925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二十七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88" name="文本框 14387"/>
          <p:cNvSpPr txBox="1"/>
          <p:nvPr/>
        </p:nvSpPr>
        <p:spPr>
          <a:xfrm>
            <a:off x="7164388" y="5876925"/>
            <a:ext cx="1979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三十三</a:t>
            </a: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89" name="文本框 14388"/>
          <p:cNvSpPr txBox="1"/>
          <p:nvPr/>
        </p:nvSpPr>
        <p:spPr>
          <a:xfrm>
            <a:off x="0" y="5949950"/>
            <a:ext cx="1403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读作：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6" grpId="0"/>
      <p:bldP spid="14387" grpId="0"/>
      <p:bldP spid="14388" grpId="0"/>
      <p:bldP spid="143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4" name="图片 5123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 descr="未标题-16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844675"/>
            <a:ext cx="7643812" cy="237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矩形 12"/>
          <p:cNvSpPr/>
          <p:nvPr/>
        </p:nvSpPr>
        <p:spPr>
          <a:xfrm>
            <a:off x="1547813" y="4941888"/>
            <a:ext cx="66246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）读数和写数有什么相同的地方吗？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1547813" y="692150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读数，写数都从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高位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开始。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1547813" y="378936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四十</a:t>
            </a:r>
            <a:endParaRPr lang="zh-CN" altLang="en-US" sz="2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6877050" y="3789363"/>
            <a:ext cx="19796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三十三</a:t>
            </a:r>
            <a:endParaRPr lang="zh-CN" altLang="en-US" sz="2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4140200" y="3789363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二十七</a:t>
            </a:r>
            <a:endParaRPr lang="zh-CN" altLang="en-US" sz="2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矩形 12"/>
          <p:cNvSpPr/>
          <p:nvPr/>
        </p:nvSpPr>
        <p:spPr>
          <a:xfrm>
            <a:off x="1692275" y="5589588"/>
            <a:ext cx="66246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(2)33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这个数十位和个位上的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表示的意义相同吗？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32" name="文本框 5131"/>
          <p:cNvSpPr txBox="1"/>
          <p:nvPr/>
        </p:nvSpPr>
        <p:spPr>
          <a:xfrm>
            <a:off x="539750" y="494188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交流：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椭圆 5134"/>
          <p:cNvSpPr/>
          <p:nvPr/>
        </p:nvSpPr>
        <p:spPr>
          <a:xfrm>
            <a:off x="6877050" y="2492375"/>
            <a:ext cx="574675" cy="1295400"/>
          </a:xfrm>
          <a:prstGeom prst="ellipse">
            <a:avLst/>
          </a:prstGeom>
          <a:solidFill>
            <a:schemeClr val="bg1">
              <a:alpha val="999"/>
            </a:schemeClr>
          </a:solidFill>
          <a:ln w="381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椭圆 5135"/>
          <p:cNvSpPr/>
          <p:nvPr/>
        </p:nvSpPr>
        <p:spPr>
          <a:xfrm>
            <a:off x="7596188" y="2492375"/>
            <a:ext cx="647700" cy="1295400"/>
          </a:xfrm>
          <a:prstGeom prst="ellipse">
            <a:avLst/>
          </a:prstGeom>
          <a:solidFill>
            <a:schemeClr val="bg1">
              <a:alpha val="999"/>
            </a:schemeClr>
          </a:solidFill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云形标注 5136"/>
          <p:cNvSpPr/>
          <p:nvPr/>
        </p:nvSpPr>
        <p:spPr>
          <a:xfrm flipH="1">
            <a:off x="5867400" y="1628775"/>
            <a:ext cx="1223963" cy="968375"/>
          </a:xfrm>
          <a:prstGeom prst="cloudCallout">
            <a:avLst>
              <a:gd name="adj1" fmla="val -49352"/>
              <a:gd name="adj2" fmla="val 41144"/>
            </a:avLst>
          </a:prstGeom>
          <a:solidFill>
            <a:srgbClr val="A0FECC">
              <a:alpha val="88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8" name="云形标注 5137"/>
          <p:cNvSpPr/>
          <p:nvPr/>
        </p:nvSpPr>
        <p:spPr>
          <a:xfrm flipH="1">
            <a:off x="7920038" y="1268413"/>
            <a:ext cx="1223962" cy="968375"/>
          </a:xfrm>
          <a:prstGeom prst="cloudCallout">
            <a:avLst>
              <a:gd name="adj1" fmla="val 34046"/>
              <a:gd name="adj2" fmla="val 82782"/>
            </a:avLst>
          </a:prstGeom>
          <a:solidFill>
            <a:srgbClr val="A0FED8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31" grpId="0"/>
      <p:bldP spid="5135" grpId="0" animBg="1"/>
      <p:bldP spid="5136" grpId="0" animBg="1"/>
      <p:bldP spid="5137" grpId="0" animBg="1"/>
      <p:bldP spid="51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副标题 2150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8" name="图片 21507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p36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60575"/>
            <a:ext cx="5472113" cy="442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21509"/>
          <p:cNvSpPr txBox="1"/>
          <p:nvPr/>
        </p:nvSpPr>
        <p:spPr>
          <a:xfrm>
            <a:off x="827088" y="620713"/>
            <a:ext cx="28082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395288" y="908050"/>
            <a:ext cx="8424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三种颜色的纽扣一共有多少粒？能快速数出来吗？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3" name="矩形 21512"/>
          <p:cNvSpPr/>
          <p:nvPr/>
        </p:nvSpPr>
        <p:spPr>
          <a:xfrm>
            <a:off x="971550" y="1989138"/>
            <a:ext cx="5472113" cy="503237"/>
          </a:xfrm>
          <a:prstGeom prst="rect">
            <a:avLst/>
          </a:prstGeom>
          <a:solidFill>
            <a:schemeClr val="bg1">
              <a:alpha val="5000"/>
            </a:schemeClr>
          </a:solidFill>
          <a:ln w="5715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4" name="文本框 21513"/>
          <p:cNvSpPr txBox="1"/>
          <p:nvPr/>
        </p:nvSpPr>
        <p:spPr>
          <a:xfrm>
            <a:off x="6804025" y="3284538"/>
            <a:ext cx="216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直接连接符 21514"/>
          <p:cNvSpPr/>
          <p:nvPr/>
        </p:nvSpPr>
        <p:spPr>
          <a:xfrm flipH="1">
            <a:off x="827088" y="2060575"/>
            <a:ext cx="0" cy="424815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6" name="文本框 21515"/>
          <p:cNvSpPr txBox="1"/>
          <p:nvPr/>
        </p:nvSpPr>
        <p:spPr>
          <a:xfrm>
            <a:off x="6372225" y="2924175"/>
            <a:ext cx="23399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一行有</a:t>
            </a:r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粒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7" name="文本框 21516"/>
          <p:cNvSpPr txBox="1"/>
          <p:nvPr/>
        </p:nvSpPr>
        <p:spPr>
          <a:xfrm>
            <a:off x="6804025" y="3860800"/>
            <a:ext cx="23399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6516688" y="4941888"/>
            <a:ext cx="2339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共有</a:t>
            </a:r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个十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9" name="文本框 21518"/>
          <p:cNvSpPr txBox="1"/>
          <p:nvPr/>
        </p:nvSpPr>
        <p:spPr>
          <a:xfrm>
            <a:off x="6732588" y="573405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粒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21517" grpId="0"/>
      <p:bldP spid="21518" grpId="0"/>
      <p:bldP spid="215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/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副标题 2253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2" name="图片 22531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 descr="p37_2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2420938"/>
            <a:ext cx="2520950" cy="196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0" name="文本框 22539"/>
          <p:cNvSpPr txBox="1"/>
          <p:nvPr/>
        </p:nvSpPr>
        <p:spPr>
          <a:xfrm>
            <a:off x="1547813" y="1196975"/>
            <a:ext cx="655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一百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1847850" y="4508500"/>
            <a:ext cx="7296150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从右边起，第一位是（　）位，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　　　　　第二位是（　）位，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　　　　　第三位是（　）位。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2542" name="图片 225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765175"/>
            <a:ext cx="3248025" cy="3487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3" name="文本框 22542"/>
          <p:cNvSpPr txBox="1"/>
          <p:nvPr/>
        </p:nvSpPr>
        <p:spPr>
          <a:xfrm>
            <a:off x="6877050" y="4437063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4" name="文本框 22543"/>
          <p:cNvSpPr txBox="1"/>
          <p:nvPr/>
        </p:nvSpPr>
        <p:spPr>
          <a:xfrm>
            <a:off x="6948488" y="5157788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6948488" y="5734050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文本框 22545"/>
          <p:cNvSpPr txBox="1"/>
          <p:nvPr/>
        </p:nvSpPr>
        <p:spPr>
          <a:xfrm>
            <a:off x="7740650" y="0"/>
            <a:ext cx="10795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6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8" name="直接连接符 22547"/>
          <p:cNvSpPr/>
          <p:nvPr/>
        </p:nvSpPr>
        <p:spPr>
          <a:xfrm flipH="1" flipV="1">
            <a:off x="6659563" y="692150"/>
            <a:ext cx="1223962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  <p:bldP spid="22543" grpId="0"/>
      <p:bldP spid="22544" grpId="0"/>
      <p:bldP spid="22545" grpId="0"/>
      <p:bldP spid="2254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</Words>
  <Application>WPS 演示</Application>
  <PresentationFormat>在屏幕上显示</PresentationFormat>
  <Paragraphs>191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仿宋_GB2312</vt:lpstr>
      <vt:lpstr>楷体_GB2312</vt:lpstr>
      <vt:lpstr>Times New Roman</vt:lpstr>
      <vt:lpstr>黑体</vt:lpstr>
      <vt:lpstr>微软雅黑</vt:lpstr>
      <vt:lpstr>Calibri</vt:lpstr>
      <vt:lpstr>仿宋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hhz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hhz</dc:creator>
  <cp:lastModifiedBy>Administrator</cp:lastModifiedBy>
  <cp:revision>4</cp:revision>
  <dcterms:created xsi:type="dcterms:W3CDTF">2014-06-28T11:37:30Z</dcterms:created>
  <dcterms:modified xsi:type="dcterms:W3CDTF">2017-04-17T05:14:28Z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