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31"/>
  </p:notesMasterIdLst>
  <p:sldIdLst>
    <p:sldId id="449" r:id="rId4"/>
    <p:sldId id="411" r:id="rId5"/>
    <p:sldId id="413" r:id="rId6"/>
    <p:sldId id="414" r:id="rId7"/>
    <p:sldId id="450" r:id="rId8"/>
    <p:sldId id="416" r:id="rId9"/>
    <p:sldId id="297" r:id="rId10"/>
    <p:sldId id="415" r:id="rId11"/>
    <p:sldId id="418" r:id="rId12"/>
    <p:sldId id="420" r:id="rId13"/>
    <p:sldId id="476" r:id="rId14"/>
    <p:sldId id="448" r:id="rId15"/>
    <p:sldId id="475" r:id="rId16"/>
    <p:sldId id="478" r:id="rId17"/>
    <p:sldId id="479" r:id="rId18"/>
    <p:sldId id="481" r:id="rId19"/>
    <p:sldId id="480" r:id="rId20"/>
    <p:sldId id="492" r:id="rId21"/>
    <p:sldId id="435" r:id="rId22"/>
    <p:sldId id="421" r:id="rId23"/>
    <p:sldId id="403" r:id="rId24"/>
    <p:sldId id="317" r:id="rId25"/>
    <p:sldId id="426" r:id="rId26"/>
    <p:sldId id="422" r:id="rId27"/>
    <p:sldId id="408" r:id="rId28"/>
    <p:sldId id="400" r:id="rId29"/>
    <p:sldId id="409" r:id="rId3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BBE0E3"/>
    <a:srgbClr val="FF0066"/>
    <a:srgbClr val="FFFF00"/>
    <a:srgbClr val="00FFFF"/>
    <a:srgbClr val="00FF00"/>
    <a:srgbClr val="6600CC"/>
    <a:srgbClr val="FF33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298"/>
    <p:restoredTop sz="94660"/>
  </p:normalViewPr>
  <p:slideViewPr>
    <p:cSldViewPr showGuides="1">
      <p:cViewPr>
        <p:scale>
          <a:sx n="59" d="100"/>
          <a:sy n="59" d="100"/>
        </p:scale>
        <p:origin x="-1944" y="-150"/>
      </p:cViewPr>
      <p:guideLst>
        <p:guide orient="horz" pos="2160"/>
        <p:guide pos="28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>
          <a:xfrm>
            <a:off x="468313" y="1628775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oleObject" Target="../embeddings/oleObject2.bin"/><Relationship Id="rId3" Type="http://schemas.openxmlformats.org/officeDocument/2006/relationships/image" Target="../media/image9.png"/><Relationship Id="rId2" Type="http://schemas.openxmlformats.org/officeDocument/2006/relationships/oleObject" Target="../embeddings/oleObject1.bin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7.x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Relationship Id="rId3" Type="http://schemas.openxmlformats.org/officeDocument/2006/relationships/image" Target="../media/image9.png"/><Relationship Id="rId2" Type="http://schemas.openxmlformats.org/officeDocument/2006/relationships/oleObject" Target="../embeddings/oleObject3.bin"/><Relationship Id="rId1" Type="http://schemas.openxmlformats.org/officeDocument/2006/relationships/image" Target="../media/image8.jpe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Relationship Id="rId3" Type="http://schemas.openxmlformats.org/officeDocument/2006/relationships/image" Target="../media/image9.png"/><Relationship Id="rId2" Type="http://schemas.openxmlformats.org/officeDocument/2006/relationships/oleObject" Target="../embeddings/oleObject6.bin"/><Relationship Id="rId1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乌鸦喝水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304800"/>
            <a:ext cx="9134475" cy="654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3"/>
          <p:cNvSpPr/>
          <p:nvPr/>
        </p:nvSpPr>
        <p:spPr>
          <a:xfrm>
            <a:off x="0" y="1412875"/>
            <a:ext cx="9144000" cy="381635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63" name="Rectangle 3"/>
          <p:cNvSpPr/>
          <p:nvPr/>
        </p:nvSpPr>
        <p:spPr>
          <a:xfrm>
            <a:off x="0" y="2354739"/>
            <a:ext cx="9428480" cy="215328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indent="609600" algn="l" eaLnBrk="0" hangingPunct="0"/>
            <a:r>
              <a:rPr lang="zh-CN" altLang="en-US" sz="4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  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</a:t>
            </a:r>
            <a:r>
              <a:rPr lang="zh-CN" altLang="en-US" sz="4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找  水   旁  边  许 多   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09600" algn="l" eaLnBrk="0" hangingPunct="0"/>
            <a:endParaRPr lang="en-US" altLang="zh-CN" sz="4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09600" algn="l" eaLnBrk="0" hangingPunct="0"/>
            <a:r>
              <a:rPr lang="zh-CN" altLang="en-US" sz="4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办  法   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   升  高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09600" algn="l" eaLnBrk="0" hangingPunct="0"/>
            <a:r>
              <a:rPr lang="zh-CN" altLang="en-US" sz="1400" dirty="0">
                <a:latin typeface="Times New Roman" panose="02020603050405020304" pitchFamily="18" charset="0"/>
              </a:rPr>
              <a:t> </a:t>
            </a:r>
            <a:r>
              <a:rPr lang="zh-CN" altLang="en-US" sz="1400" dirty="0"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2000" dirty="0">
              <a:latin typeface="Arial" panose="020B0604020202020204" pitchFamily="34" charset="0"/>
            </a:endParaRPr>
          </a:p>
        </p:txBody>
      </p:sp>
      <p:sp>
        <p:nvSpPr>
          <p:cNvPr id="15364" name="WordArt 3"/>
          <p:cNvSpPr/>
          <p:nvPr/>
        </p:nvSpPr>
        <p:spPr>
          <a:xfrm>
            <a:off x="1116013" y="549275"/>
            <a:ext cx="20161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effectLst>
                  <a:outerShdw dist="35921" dir="2699999" algn="ctr" rotWithShape="0">
                    <a:srgbClr val="808080">
                      <a:alpha val="78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我会读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35921" dir="2699999" algn="ctr" rotWithShape="0">
                  <a:srgbClr val="808080">
                    <a:alpha val="78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0" y="3581400"/>
            <a:ext cx="11468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放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53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9880" y="2741295"/>
            <a:ext cx="8714740" cy="1375410"/>
          </a:xfrm>
        </p:spPr>
        <p:txBody>
          <a:bodyPr/>
          <a:p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说一说乌鸦是用什么办法喝着水的。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200910" y="2350135"/>
            <a:ext cx="4561205" cy="33407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 sz="3600"/>
              <a:t>  </a:t>
            </a:r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聪明伶俐小乌鸦， 开动脑筋想办法， 解决困难喝到水， 我们都来学习它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16" name=" 216"/>
          <p:cNvSpPr/>
          <p:nvPr/>
        </p:nvSpPr>
        <p:spPr>
          <a:xfrm>
            <a:off x="1413510" y="46355"/>
            <a:ext cx="2807970" cy="2303780"/>
          </a:xfrm>
          <a:prstGeom prst="su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02790" y="844550"/>
            <a:ext cx="1760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课中操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2290" name="Picture 1" descr="C:\Users\Administrator\AppData\Roaming\Tencent\Users\2567933772\QQ\WinTemp\RichOle\04B(18V]20{%)38KVAE[016.png"/>
          <p:cNvPicPr>
            <a:picLocks noChangeAspect="1"/>
          </p:cNvPicPr>
          <p:nvPr/>
        </p:nvPicPr>
        <p:blipFill>
          <a:blip r:embed="rId1"/>
          <a:srcRect r="1546" b="14835"/>
          <a:stretch>
            <a:fillRect/>
          </a:stretch>
        </p:blipFill>
        <p:spPr>
          <a:xfrm>
            <a:off x="782955" y="0"/>
            <a:ext cx="7577455" cy="544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Picture 2" descr="C:\Users\Administrator\AppData\Roaming\Tencent\Users\2567933772\QQ\WinTemp\RichOle\142SWF5Q]HX6Y{J]}{Y_M@U.png"/>
          <p:cNvPicPr>
            <a:picLocks noChangeAspect="1"/>
          </p:cNvPicPr>
          <p:nvPr/>
        </p:nvPicPr>
        <p:blipFill>
          <a:blip r:embed="rId2"/>
          <a:srcRect l="7196" t="29411" r="3719"/>
          <a:stretch>
            <a:fillRect/>
          </a:stretch>
        </p:blipFill>
        <p:spPr>
          <a:xfrm>
            <a:off x="782955" y="5445125"/>
            <a:ext cx="7110730" cy="11036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>
            <p:ph type="ctrTitle"/>
          </p:nvPr>
        </p:nvSpPr>
        <p:spPr>
          <a:xfrm>
            <a:off x="0" y="1916113"/>
            <a:ext cx="8856663" cy="1443037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4200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4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一只乌鸦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口渴了，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到处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找水喝。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dirty="0"/>
              <a:t>        </a:t>
            </a:r>
            <a:r>
              <a:rPr lang="zh-CN" altLang="en-US" sz="4400" dirty="0"/>
              <a:t>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乌鸦看见一个瓶子，瓶子里有水。但是，瓶子里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水不多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瓶口又小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，乌鸦喝不着水。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934075" y="2251710"/>
            <a:ext cx="1733550" cy="865505"/>
          </a:xfrm>
          <a:prstGeom prst="ellipse">
            <a:avLst/>
          </a:prstGeom>
          <a:noFill/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68630" y="2905760"/>
            <a:ext cx="3051810" cy="865505"/>
          </a:xfrm>
          <a:prstGeom prst="ellipse">
            <a:avLst/>
          </a:prstGeom>
          <a:noFill/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/>
          <p:nvPr/>
        </p:nvSpPr>
        <p:spPr>
          <a:xfrm>
            <a:off x="1116013" y="692150"/>
            <a:ext cx="6692900" cy="25209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zh-CN" sz="4800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zh-CN" altLang="zh-CN" sz="4800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怎么办呢</a:t>
            </a:r>
            <a:r>
              <a:rPr lang="zh-CN" altLang="en-US" sz="72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72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07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429000"/>
            <a:ext cx="9144000" cy="3429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4"/>
          <p:cNvSpPr txBox="1"/>
          <p:nvPr/>
        </p:nvSpPr>
        <p:spPr>
          <a:xfrm>
            <a:off x="250825" y="1844675"/>
            <a:ext cx="8893175" cy="45815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乌鸦看见旁边有许多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小石子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想出办法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来了。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乌鸦把小石子一颗一颗地放进瓶子里。瓶子里的水渐渐升高，乌鸦就喝着水了。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580573" y="3787458"/>
            <a:ext cx="1800225" cy="0"/>
          </a:xfrm>
          <a:prstGeom prst="line">
            <a:avLst/>
          </a:prstGeom>
          <a:ln w="2857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0" name="直接连接符 9"/>
          <p:cNvCxnSpPr/>
          <p:nvPr/>
        </p:nvCxnSpPr>
        <p:spPr>
          <a:xfrm>
            <a:off x="4220845" y="4435158"/>
            <a:ext cx="1081088" cy="0"/>
          </a:xfrm>
          <a:prstGeom prst="line">
            <a:avLst/>
          </a:prstGeom>
          <a:ln w="28575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2290" name="Picture 1" descr="C:\Users\Administrator\AppData\Roaming\Tencent\Users\2567933772\QQ\WinTemp\RichOle\04B(18V]20{%)38KVAE[016.png"/>
          <p:cNvPicPr>
            <a:picLocks noChangeAspect="1"/>
          </p:cNvPicPr>
          <p:nvPr/>
        </p:nvPicPr>
        <p:blipFill>
          <a:blip r:embed="rId1"/>
          <a:srcRect r="1546" b="14835"/>
          <a:stretch>
            <a:fillRect/>
          </a:stretch>
        </p:blipFill>
        <p:spPr>
          <a:xfrm>
            <a:off x="782955" y="0"/>
            <a:ext cx="7577455" cy="544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Picture 2" descr="C:\Users\Administrator\AppData\Roaming\Tencent\Users\2567933772\QQ\WinTemp\RichOle\142SWF5Q]HX6Y{J]}{Y_M@U.png"/>
          <p:cNvPicPr>
            <a:picLocks noChangeAspect="1"/>
          </p:cNvPicPr>
          <p:nvPr/>
        </p:nvPicPr>
        <p:blipFill>
          <a:blip r:embed="rId2"/>
          <a:srcRect l="7196" t="29411" r="3719"/>
          <a:stretch>
            <a:fillRect/>
          </a:stretch>
        </p:blipFill>
        <p:spPr>
          <a:xfrm>
            <a:off x="782955" y="5445125"/>
            <a:ext cx="7110730" cy="11036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9" name="Picture 2" descr="200641016184698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9690" y="-13652"/>
            <a:ext cx="9144000" cy="6884987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028" name="Object 3"/>
          <p:cNvGraphicFramePr>
            <a:graphicFrameLocks noChangeAspect="1"/>
          </p:cNvGraphicFramePr>
          <p:nvPr/>
        </p:nvGraphicFramePr>
        <p:xfrm>
          <a:off x="1324610" y="1965960"/>
          <a:ext cx="2167890" cy="2167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2" imgW="1133475" imgH="1133475" progId="Paint.Picture">
                  <p:embed/>
                </p:oleObj>
              </mc:Choice>
              <mc:Fallback>
                <p:oleObj name="" r:id="rId2" imgW="1133475" imgH="1133475" progId="Paint.Picture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324610" y="1965960"/>
                        <a:ext cx="2167890" cy="21678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550920" y="1954530"/>
          <a:ext cx="2171065" cy="217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4" imgW="1133475" imgH="1133475" progId="Paint.Picture">
                  <p:embed/>
                </p:oleObj>
              </mc:Choice>
              <mc:Fallback>
                <p:oleObj name="" r:id="rId4" imgW="1133475" imgH="1133475" progId="Paint.Picture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550920" y="1954530"/>
                        <a:ext cx="2171065" cy="2171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3" name="Rectangle 6"/>
          <p:cNvSpPr/>
          <p:nvPr/>
        </p:nvSpPr>
        <p:spPr>
          <a:xfrm>
            <a:off x="1264920" y="1727200"/>
            <a:ext cx="2371090" cy="2646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16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endParaRPr lang="zh-CN" altLang="en-US" sz="16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6"/>
          <p:cNvSpPr/>
          <p:nvPr/>
        </p:nvSpPr>
        <p:spPr>
          <a:xfrm>
            <a:off x="3506470" y="1740535"/>
            <a:ext cx="2371090" cy="2646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16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</a:t>
            </a:r>
            <a:endParaRPr lang="zh-CN" altLang="en-US" sz="16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5" name="TextBox 8"/>
          <p:cNvSpPr txBox="1"/>
          <p:nvPr/>
        </p:nvSpPr>
        <p:spPr>
          <a:xfrm>
            <a:off x="1336358" y="4571048"/>
            <a:ext cx="57610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一只 几只   石头 石子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矩形 3"/>
          <p:cNvSpPr/>
          <p:nvPr/>
        </p:nvSpPr>
        <p:spPr>
          <a:xfrm>
            <a:off x="827088" y="2708275"/>
            <a:ext cx="7921625" cy="83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板块一 </a:t>
            </a:r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看图识“乌”“鸦”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3"/>
          <p:cNvSpPr/>
          <p:nvPr/>
        </p:nvSpPr>
        <p:spPr>
          <a:xfrm>
            <a:off x="1547813" y="2781300"/>
            <a:ext cx="6683375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板块三 读课文理解内容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Box 3"/>
          <p:cNvSpPr txBox="1"/>
          <p:nvPr/>
        </p:nvSpPr>
        <p:spPr>
          <a:xfrm>
            <a:off x="3856038" y="731838"/>
            <a:ext cx="1106487" cy="1200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7200" b="1" dirty="0">
                <a:latin typeface="Arial" panose="020B0604020202020204" pitchFamily="34" charset="0"/>
              </a:rPr>
              <a:t>喝</a:t>
            </a:r>
            <a:endParaRPr lang="zh-CN" altLang="en-US" sz="7200" b="1" dirty="0"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850" y="2603500"/>
            <a:ext cx="172243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</a:rPr>
              <a:t>找水喝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48063" y="2603500"/>
            <a:ext cx="1722437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</a:rPr>
              <a:t>喝不着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59563" y="2589213"/>
            <a:ext cx="1724025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</a:rPr>
              <a:t>喝着水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9563" y="3822700"/>
            <a:ext cx="8664575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乌鸦先（  ），可是（  ），最后（  ）的故事。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411413" y="2943225"/>
            <a:ext cx="865187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1" name="直接连接符 10"/>
          <p:cNvCxnSpPr/>
          <p:nvPr/>
        </p:nvCxnSpPr>
        <p:spPr>
          <a:xfrm>
            <a:off x="5580063" y="2943225"/>
            <a:ext cx="8636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AutoShape 2"/>
          <p:cNvSpPr/>
          <p:nvPr/>
        </p:nvSpPr>
        <p:spPr>
          <a:xfrm>
            <a:off x="6516688" y="3573463"/>
            <a:ext cx="1368425" cy="1439862"/>
          </a:xfrm>
          <a:prstGeom prst="flowChartMagneticDisk">
            <a:avLst/>
          </a:prstGeom>
          <a:solidFill>
            <a:schemeClr val="accent1"/>
          </a:solidFill>
          <a:ln w="9525" cap="rnd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59" name="AutoShape 3"/>
          <p:cNvSpPr/>
          <p:nvPr/>
        </p:nvSpPr>
        <p:spPr>
          <a:xfrm>
            <a:off x="4211638" y="3573463"/>
            <a:ext cx="1008062" cy="1368425"/>
          </a:xfrm>
          <a:prstGeom prst="flowChartMagneticDisk">
            <a:avLst/>
          </a:prstGeom>
          <a:solidFill>
            <a:schemeClr val="accent1"/>
          </a:solidFill>
          <a:ln w="9525" cap="rnd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9460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060575"/>
            <a:ext cx="4067175" cy="4797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AutoShape 5"/>
          <p:cNvSpPr/>
          <p:nvPr/>
        </p:nvSpPr>
        <p:spPr>
          <a:xfrm>
            <a:off x="1547813" y="3357563"/>
            <a:ext cx="1152525" cy="1584325"/>
          </a:xfrm>
          <a:prstGeom prst="flowChartMagneticDisk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62" name="Oval 6"/>
          <p:cNvSpPr/>
          <p:nvPr/>
        </p:nvSpPr>
        <p:spPr>
          <a:xfrm>
            <a:off x="4067175" y="2565400"/>
            <a:ext cx="1225550" cy="503238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63" name="Oval 7"/>
          <p:cNvSpPr/>
          <p:nvPr/>
        </p:nvSpPr>
        <p:spPr>
          <a:xfrm>
            <a:off x="4284663" y="4292600"/>
            <a:ext cx="865187" cy="72072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64" name="Line 8"/>
          <p:cNvSpPr/>
          <p:nvPr/>
        </p:nvSpPr>
        <p:spPr>
          <a:xfrm>
            <a:off x="4067175" y="2852738"/>
            <a:ext cx="215900" cy="172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65" name="Line 9"/>
          <p:cNvSpPr/>
          <p:nvPr/>
        </p:nvSpPr>
        <p:spPr>
          <a:xfrm flipH="1">
            <a:off x="5148263" y="2852738"/>
            <a:ext cx="144462" cy="17986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66" name="Oval 10"/>
          <p:cNvSpPr/>
          <p:nvPr/>
        </p:nvSpPr>
        <p:spPr>
          <a:xfrm>
            <a:off x="6804025" y="2492375"/>
            <a:ext cx="719138" cy="360363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67" name="Oval 11"/>
          <p:cNvSpPr/>
          <p:nvPr/>
        </p:nvSpPr>
        <p:spPr>
          <a:xfrm>
            <a:off x="6877050" y="4365625"/>
            <a:ext cx="647700" cy="503238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68" name="Freeform 12"/>
          <p:cNvSpPr/>
          <p:nvPr/>
        </p:nvSpPr>
        <p:spPr>
          <a:xfrm>
            <a:off x="6372225" y="2708275"/>
            <a:ext cx="574675" cy="1943100"/>
          </a:xfrm>
          <a:custGeom>
            <a:avLst/>
            <a:gdLst>
              <a:gd name="txL" fmla="*/ 0 w 362"/>
              <a:gd name="txT" fmla="*/ 0 h 1224"/>
              <a:gd name="txR" fmla="*/ 362 w 362"/>
              <a:gd name="txB" fmla="*/ 1224 h 1224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</a:cxnLst>
            <a:rect l="txL" t="txT" r="txR" b="txB"/>
            <a:pathLst>
              <a:path w="362" h="1224">
                <a:moveTo>
                  <a:pt x="272" y="0"/>
                </a:moveTo>
                <a:cubicBezTo>
                  <a:pt x="317" y="94"/>
                  <a:pt x="362" y="189"/>
                  <a:pt x="317" y="272"/>
                </a:cubicBezTo>
                <a:cubicBezTo>
                  <a:pt x="272" y="355"/>
                  <a:pt x="0" y="340"/>
                  <a:pt x="0" y="499"/>
                </a:cubicBezTo>
                <a:cubicBezTo>
                  <a:pt x="0" y="658"/>
                  <a:pt x="264" y="1111"/>
                  <a:pt x="317" y="1224"/>
                </a:cubicBezTo>
              </a:path>
            </a:pathLst>
          </a:custGeom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469" name="Freeform 13"/>
          <p:cNvSpPr/>
          <p:nvPr/>
        </p:nvSpPr>
        <p:spPr>
          <a:xfrm>
            <a:off x="7451725" y="2708275"/>
            <a:ext cx="588963" cy="1944688"/>
          </a:xfrm>
          <a:custGeom>
            <a:avLst/>
            <a:gdLst>
              <a:gd name="txL" fmla="*/ 0 w 371"/>
              <a:gd name="txT" fmla="*/ 0 h 1224"/>
              <a:gd name="txR" fmla="*/ 371 w 371"/>
              <a:gd name="txB" fmla="*/ 1224 h 1224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71" h="1224">
                <a:moveTo>
                  <a:pt x="53" y="0"/>
                </a:moveTo>
                <a:cubicBezTo>
                  <a:pt x="26" y="117"/>
                  <a:pt x="0" y="234"/>
                  <a:pt x="53" y="317"/>
                </a:cubicBezTo>
                <a:cubicBezTo>
                  <a:pt x="106" y="400"/>
                  <a:pt x="371" y="348"/>
                  <a:pt x="371" y="499"/>
                </a:cubicBezTo>
                <a:cubicBezTo>
                  <a:pt x="371" y="650"/>
                  <a:pt x="212" y="937"/>
                  <a:pt x="53" y="1224"/>
                </a:cubicBezTo>
              </a:path>
            </a:pathLst>
          </a:custGeom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9470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261391">
            <a:off x="5076825" y="4724400"/>
            <a:ext cx="287338" cy="371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71" name="AutoShape 15"/>
          <p:cNvSpPr/>
          <p:nvPr/>
        </p:nvSpPr>
        <p:spPr>
          <a:xfrm>
            <a:off x="1547813" y="3357563"/>
            <a:ext cx="1152525" cy="1582737"/>
          </a:xfrm>
          <a:prstGeom prst="flowChartMagneticDisk">
            <a:avLst/>
          </a:prstGeom>
          <a:solidFill>
            <a:schemeClr val="accent1"/>
          </a:solidFill>
          <a:ln w="9525" cap="rnd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9472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72752">
            <a:off x="5219700" y="3644900"/>
            <a:ext cx="684213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3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546454">
            <a:off x="3492500" y="3357563"/>
            <a:ext cx="684213" cy="1512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4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1813894">
            <a:off x="4067175" y="4724400"/>
            <a:ext cx="287338" cy="371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5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66503">
            <a:off x="7667625" y="3860800"/>
            <a:ext cx="684213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6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1588749">
            <a:off x="6048375" y="3789363"/>
            <a:ext cx="684213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7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688" y="4868863"/>
            <a:ext cx="1368425" cy="306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8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851275" cy="2205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/>
          <p:nvPr/>
        </p:nvSpPr>
        <p:spPr>
          <a:xfrm>
            <a:off x="684213" y="1557338"/>
            <a:ext cx="7775575" cy="18002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48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你觉得小乌鸦身上有什么值得我们学习的地方吗？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555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429000"/>
            <a:ext cx="9144000" cy="3429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3"/>
          <p:cNvSpPr/>
          <p:nvPr/>
        </p:nvSpPr>
        <p:spPr>
          <a:xfrm>
            <a:off x="1547813" y="2781300"/>
            <a:ext cx="6683375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板块四 我是小小书法家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9" name="Picture 2" descr="200641016184698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9690" y="-13652"/>
            <a:ext cx="9144000" cy="6884987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028" name="Object 3"/>
          <p:cNvGraphicFramePr>
            <a:graphicFrameLocks noChangeAspect="1"/>
          </p:cNvGraphicFramePr>
          <p:nvPr/>
        </p:nvGraphicFramePr>
        <p:xfrm>
          <a:off x="1324610" y="1965960"/>
          <a:ext cx="2167890" cy="2167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2" imgW="1133475" imgH="1133475" progId="Paint.Picture">
                  <p:embed/>
                </p:oleObj>
              </mc:Choice>
              <mc:Fallback>
                <p:oleObj name="" r:id="rId2" imgW="1133475" imgH="1133475" progId="Paint.Picture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324610" y="1965960"/>
                        <a:ext cx="2167890" cy="21678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2"/>
          <p:cNvGraphicFramePr>
            <a:graphicFrameLocks noChangeAspect="1"/>
          </p:cNvGraphicFramePr>
          <p:nvPr/>
        </p:nvGraphicFramePr>
        <p:xfrm>
          <a:off x="5784215" y="1931670"/>
          <a:ext cx="2216785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4" imgW="1133475" imgH="1133475" progId="Paint.Picture">
                  <p:embed/>
                </p:oleObj>
              </mc:Choice>
              <mc:Fallback>
                <p:oleObj name="" r:id="rId4" imgW="1133475" imgH="1133475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784215" y="1931670"/>
                        <a:ext cx="2216785" cy="220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550920" y="1954530"/>
          <a:ext cx="2171065" cy="217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5" imgW="1133475" imgH="1133475" progId="Paint.Picture">
                  <p:embed/>
                </p:oleObj>
              </mc:Choice>
              <mc:Fallback>
                <p:oleObj name="" r:id="rId5" imgW="1133475" imgH="1133475" progId="Paint.Picture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550920" y="1954530"/>
                        <a:ext cx="2171065" cy="2171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3" name="Rectangle 6"/>
          <p:cNvSpPr/>
          <p:nvPr/>
        </p:nvSpPr>
        <p:spPr>
          <a:xfrm>
            <a:off x="1264920" y="1727200"/>
            <a:ext cx="2371090" cy="2646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16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endParaRPr lang="zh-CN" altLang="en-US" sz="16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Rectangle 6"/>
          <p:cNvSpPr/>
          <p:nvPr/>
        </p:nvSpPr>
        <p:spPr>
          <a:xfrm>
            <a:off x="5793740" y="1955800"/>
            <a:ext cx="2371090" cy="221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13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endParaRPr lang="zh-CN" altLang="en-US" sz="13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6"/>
          <p:cNvSpPr/>
          <p:nvPr/>
        </p:nvSpPr>
        <p:spPr>
          <a:xfrm>
            <a:off x="3506470" y="1740535"/>
            <a:ext cx="2371090" cy="2646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16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</a:t>
            </a:r>
            <a:endParaRPr lang="zh-CN" altLang="en-US" sz="16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5" name="TextBox 8"/>
          <p:cNvSpPr txBox="1"/>
          <p:nvPr/>
        </p:nvSpPr>
        <p:spPr>
          <a:xfrm>
            <a:off x="1763713" y="5084763"/>
            <a:ext cx="5761037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“口”的位置不同，写法不同。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2" name="Picture 2" descr="200641016184698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6987"/>
            <a:ext cx="9144000" cy="6884987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1476375" y="1700213"/>
          <a:ext cx="2808288" cy="280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2" imgW="1133475" imgH="1133475" progId="Paint.Picture">
                  <p:embed/>
                </p:oleObj>
              </mc:Choice>
              <mc:Fallback>
                <p:oleObj name="" r:id="rId2" imgW="1133475" imgH="1133475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476375" y="1700213"/>
                        <a:ext cx="2808288" cy="28082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6"/>
          <p:cNvGraphicFramePr>
            <a:graphicFrameLocks noChangeAspect="1"/>
          </p:cNvGraphicFramePr>
          <p:nvPr/>
        </p:nvGraphicFramePr>
        <p:xfrm>
          <a:off x="4932363" y="1700213"/>
          <a:ext cx="2808287" cy="280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4" imgW="1133475" imgH="1133475" progId="Paint.Picture">
                  <p:embed/>
                </p:oleObj>
              </mc:Choice>
              <mc:Fallback>
                <p:oleObj name="" r:id="rId4" imgW="1133475" imgH="1133475" progId="Paint.Picture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32363" y="1700213"/>
                        <a:ext cx="2808287" cy="28082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3" name="Rectangle 6"/>
          <p:cNvSpPr/>
          <p:nvPr/>
        </p:nvSpPr>
        <p:spPr>
          <a:xfrm>
            <a:off x="1781175" y="1870393"/>
            <a:ext cx="2736850" cy="2555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16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</a:t>
            </a:r>
            <a:endParaRPr lang="zh-CN" altLang="en-US" sz="16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027" name="Object 2"/>
          <p:cNvGraphicFramePr>
            <a:graphicFrameLocks noChangeAspect="1"/>
          </p:cNvGraphicFramePr>
          <p:nvPr/>
        </p:nvGraphicFramePr>
        <p:xfrm>
          <a:off x="3129280" y="4299585"/>
          <a:ext cx="2216785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5" imgW="1133475" imgH="1133475" progId="Paint.Picture">
                  <p:embed/>
                </p:oleObj>
              </mc:Choice>
              <mc:Fallback>
                <p:oleObj name="" r:id="rId5" imgW="1133475" imgH="1133475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129280" y="4299585"/>
                        <a:ext cx="2216785" cy="220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" name="Rectangle 6"/>
          <p:cNvSpPr/>
          <p:nvPr/>
        </p:nvSpPr>
        <p:spPr>
          <a:xfrm>
            <a:off x="5296853" y="1825943"/>
            <a:ext cx="2160348" cy="2555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16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</a:t>
            </a:r>
            <a:endParaRPr lang="zh-CN" altLang="en-US" sz="16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Rectangle 6"/>
          <p:cNvSpPr/>
          <p:nvPr/>
        </p:nvSpPr>
        <p:spPr>
          <a:xfrm>
            <a:off x="3241040" y="4382135"/>
            <a:ext cx="2371090" cy="221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13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endParaRPr lang="zh-CN" altLang="en-US" sz="13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Box 1"/>
          <p:cNvSpPr txBox="1"/>
          <p:nvPr/>
        </p:nvSpPr>
        <p:spPr>
          <a:xfrm>
            <a:off x="900113" y="571500"/>
            <a:ext cx="7704137" cy="4873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  作业</a:t>
            </a:r>
            <a:endParaRPr lang="en-US" altLang="zh-CN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晚上回家和爸爸妈妈说说这个有趣的小故事。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思考还有没有其他方法可以喝到水，下节课交流。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6"/>
          <p:cNvSpPr/>
          <p:nvPr/>
        </p:nvSpPr>
        <p:spPr>
          <a:xfrm>
            <a:off x="0" y="476250"/>
            <a:ext cx="9144000" cy="1223963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91138" name="Picture 2" descr="https://timgsa.baidu.com/timg?image&amp;quality=80&amp;size=b9999_10000&amp;sec=1502347651896&amp;di=152cae1f9af007755807a14a0d700498&amp;imgtype=0&amp;src=http%3A%2F%2Fpic15.nipic.com%2F20110718%2F1369025_231349541000_2.jpg"/>
          <p:cNvPicPr>
            <a:picLocks noChangeAspect="1" noChangeArrowheads="1"/>
          </p:cNvPicPr>
          <p:nvPr/>
        </p:nvPicPr>
        <p:blipFill>
          <a:blip r:embed="rId1"/>
          <a:srcRect r="4906" b="2577"/>
          <a:stretch>
            <a:fillRect/>
          </a:stretch>
        </p:blipFill>
        <p:spPr bwMode="auto">
          <a:xfrm>
            <a:off x="2484438" y="1916113"/>
            <a:ext cx="4391025" cy="49418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196" name="TextBox 5"/>
          <p:cNvSpPr txBox="1"/>
          <p:nvPr/>
        </p:nvSpPr>
        <p:spPr>
          <a:xfrm>
            <a:off x="323850" y="692150"/>
            <a:ext cx="8604250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观察图片，说说乌鸦的样子。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1138" name="Picture 2" descr="https://timgsa.baidu.com/timg?image&amp;quality=80&amp;size=b9999_10000&amp;sec=1502347651896&amp;di=152cae1f9af007755807a14a0d700498&amp;imgtype=0&amp;src=http%3A%2F%2Fpic15.nipic.com%2F20110718%2F1369025_231349541000_2.jpg"/>
          <p:cNvPicPr>
            <a:picLocks noChangeAspect="1" noChangeArrowheads="1"/>
          </p:cNvPicPr>
          <p:nvPr/>
        </p:nvPicPr>
        <p:blipFill>
          <a:blip r:embed="rId1"/>
          <a:srcRect r="4906" b="2577"/>
          <a:stretch>
            <a:fillRect/>
          </a:stretch>
        </p:blipFill>
        <p:spPr bwMode="auto">
          <a:xfrm>
            <a:off x="0" y="0"/>
            <a:ext cx="4284663" cy="5170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19" name="currentImg" descr="说明: http://www.mzb.com.cn/res/Home/1206/1%28216%29.jpg"/>
          <p:cNvPicPr>
            <a:picLocks noChangeAspect="1"/>
          </p:cNvPicPr>
          <p:nvPr/>
        </p:nvPicPr>
        <p:blipFill>
          <a:blip r:embed="rId2"/>
          <a:srcRect r="47742"/>
          <a:stretch>
            <a:fillRect/>
          </a:stretch>
        </p:blipFill>
        <p:spPr>
          <a:xfrm>
            <a:off x="5219700" y="3429000"/>
            <a:ext cx="3359150" cy="1512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currentImg" descr="说明: http://www.mzb.com.cn/res/Home/1206/1%28216%29.jpg"/>
          <p:cNvPicPr>
            <a:picLocks noChangeAspect="1"/>
          </p:cNvPicPr>
          <p:nvPr/>
        </p:nvPicPr>
        <p:blipFill>
          <a:blip r:embed="rId2"/>
          <a:srcRect l="55026"/>
          <a:stretch>
            <a:fillRect/>
          </a:stretch>
        </p:blipFill>
        <p:spPr>
          <a:xfrm>
            <a:off x="5148263" y="1341438"/>
            <a:ext cx="3165475" cy="1655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1763688" y="2708920"/>
            <a:ext cx="5473700" cy="1008062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0" cap="none" spc="0" normalizeH="0" baseline="0" noProof="0" dirty="0">
                <a:ln w="9525">
                  <a:solidFill>
                    <a:schemeClr val="bg2"/>
                  </a:solidFill>
                  <a:rou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chemeClr val="tx2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13 </a:t>
            </a:r>
            <a:r>
              <a:rPr kumimoji="0" lang="zh-CN" altLang="en-US" sz="3600" b="1" i="0" u="none" strike="noStrike" kern="10" cap="none" spc="0" normalizeH="0" baseline="0" noProof="0" dirty="0">
                <a:ln w="9525">
                  <a:solidFill>
                    <a:schemeClr val="bg2"/>
                  </a:solidFill>
                  <a:rou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chemeClr val="tx2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乌鸦喝水</a:t>
            </a:r>
            <a:endParaRPr kumimoji="0" lang="zh-CN" altLang="en-US" sz="3600" b="1" i="0" u="none" strike="noStrike" kern="10" cap="none" spc="0" normalizeH="0" baseline="0" noProof="0" dirty="0">
              <a:ln w="9525">
                <a:solidFill>
                  <a:schemeClr val="bg2"/>
                </a:solidFill>
                <a:round/>
              </a:ln>
              <a:gradFill rotWithShape="1">
                <a:gsLst>
                  <a:gs pos="0">
                    <a:schemeClr val="hlink"/>
                  </a:gs>
                  <a:gs pos="100000">
                    <a:schemeClr val="folHlink"/>
                  </a:gs>
                </a:gsLst>
                <a:lin ang="5400000" scaled="1"/>
              </a:gradFill>
              <a:effectLst>
                <a:outerShdw dist="35921" dir="2700000" algn="ctr" rotWithShape="0">
                  <a:schemeClr val="tx2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3"/>
          <p:cNvSpPr/>
          <p:nvPr/>
        </p:nvSpPr>
        <p:spPr>
          <a:xfrm>
            <a:off x="1547813" y="2781300"/>
            <a:ext cx="6064250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板块二 读故事认字词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WordArt 4"/>
          <p:cNvSpPr/>
          <p:nvPr/>
        </p:nvSpPr>
        <p:spPr>
          <a:xfrm>
            <a:off x="1042988" y="549275"/>
            <a:ext cx="230505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effectLst>
                  <a:outerShdw dist="35921" dir="2699999" algn="ctr" rotWithShape="0">
                    <a:srgbClr val="808080">
                      <a:alpha val="78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自读要求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35921" dir="2699999" algn="ctr" rotWithShape="0">
                  <a:srgbClr val="808080">
                    <a:alpha val="78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5" name="Rectangle 4"/>
          <p:cNvSpPr/>
          <p:nvPr/>
        </p:nvSpPr>
        <p:spPr>
          <a:xfrm>
            <a:off x="0" y="2297907"/>
            <a:ext cx="909574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indent="133350"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）借助拼音读准字音，不认识的字标记出来。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133350"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）标出自然段，读通句子。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133350"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）读完的孩子，用端正的坐姿告诉老师。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2290" name="Picture 1" descr="C:\Users\Administrator\AppData\Roaming\Tencent\Users\2567933772\QQ\WinTemp\RichOle\04B(18V]20{%)38KVAE[016.png"/>
          <p:cNvPicPr>
            <a:picLocks noChangeAspect="1"/>
          </p:cNvPicPr>
          <p:nvPr/>
        </p:nvPicPr>
        <p:blipFill>
          <a:blip r:embed="rId1"/>
          <a:srcRect r="1546" b="14835"/>
          <a:stretch>
            <a:fillRect/>
          </a:stretch>
        </p:blipFill>
        <p:spPr>
          <a:xfrm>
            <a:off x="782955" y="0"/>
            <a:ext cx="7577455" cy="544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Picture 2" descr="C:\Users\Administrator\AppData\Roaming\Tencent\Users\2567933772\QQ\WinTemp\RichOle\142SWF5Q]HX6Y{J]}{Y_M@U.png"/>
          <p:cNvPicPr>
            <a:picLocks noChangeAspect="1"/>
          </p:cNvPicPr>
          <p:nvPr/>
        </p:nvPicPr>
        <p:blipFill>
          <a:blip r:embed="rId2"/>
          <a:srcRect l="7196" t="29411" r="3719"/>
          <a:stretch>
            <a:fillRect/>
          </a:stretch>
        </p:blipFill>
        <p:spPr>
          <a:xfrm>
            <a:off x="782955" y="5445125"/>
            <a:ext cx="7110730" cy="11036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3"/>
          <p:cNvSpPr/>
          <p:nvPr/>
        </p:nvSpPr>
        <p:spPr>
          <a:xfrm>
            <a:off x="0" y="1412875"/>
            <a:ext cx="9144000" cy="381635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39" name="Rectangle 3"/>
          <p:cNvSpPr/>
          <p:nvPr/>
        </p:nvSpPr>
        <p:spPr>
          <a:xfrm>
            <a:off x="-36512" y="1870552"/>
            <a:ext cx="9428480" cy="286131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indent="609600" algn="l" eaLnBrk="0" hangingPunct="0"/>
            <a:r>
              <a:rPr lang="en-US" altLang="zh-CN" sz="4000" dirty="0">
                <a:latin typeface="Times New Roman" panose="02020603050405020304" pitchFamily="18" charset="0"/>
              </a:rPr>
              <a:t>d</a:t>
            </a:r>
            <a:r>
              <a:rPr lang="en-US" altLang="zh-CN" sz="4000" dirty="0">
                <a:latin typeface="+mj-ea"/>
                <a:ea typeface="+mj-ea"/>
              </a:rPr>
              <a:t>à</a:t>
            </a:r>
            <a:r>
              <a:rPr lang="en-US" altLang="zh-CN" sz="4000" dirty="0">
                <a:latin typeface="Times New Roman" panose="02020603050405020304" pitchFamily="18" charset="0"/>
              </a:rPr>
              <a:t>o ch</a:t>
            </a:r>
            <a:r>
              <a:rPr lang="en-US" altLang="zh-CN" sz="4000" dirty="0">
                <a:latin typeface="Arial" panose="020B0604020202020204" pitchFamily="34" charset="0"/>
              </a:rPr>
              <a:t>ù</a:t>
            </a:r>
            <a:r>
              <a:rPr lang="en-US" altLang="zh-CN" sz="4000" dirty="0">
                <a:latin typeface="Times New Roman" panose="02020603050405020304" pitchFamily="18" charset="0"/>
              </a:rPr>
              <a:t>   zh</a:t>
            </a:r>
            <a:r>
              <a:rPr lang="en-US" altLang="zh-CN" sz="4000" dirty="0">
                <a:latin typeface="+mj-ea"/>
                <a:ea typeface="+mj-ea"/>
              </a:rPr>
              <a:t>ǎ</a:t>
            </a:r>
            <a:r>
              <a:rPr lang="en-US" altLang="zh-CN" sz="4000" dirty="0">
                <a:latin typeface="Times New Roman" panose="02020603050405020304" pitchFamily="18" charset="0"/>
              </a:rPr>
              <a:t>o shuǐ   p</a:t>
            </a:r>
            <a:r>
              <a:rPr lang="en-US" altLang="zh-CN" sz="4000" dirty="0">
                <a:latin typeface="+mj-ea"/>
                <a:ea typeface="+mj-ea"/>
              </a:rPr>
              <a:t>á</a:t>
            </a:r>
            <a:r>
              <a:rPr lang="en-US" altLang="zh-CN" sz="4000" dirty="0">
                <a:latin typeface="Times New Roman" panose="02020603050405020304" pitchFamily="18" charset="0"/>
              </a:rPr>
              <a:t>n</a:t>
            </a:r>
            <a:r>
              <a:rPr lang="en-US" altLang="zh-CN" sz="4000" dirty="0">
                <a:solidFill>
                  <a:srgbClr val="000000"/>
                </a:solidFill>
                <a:latin typeface="Segoe UI Symbol" panose="020B0502040204020203" charset="0"/>
                <a:cs typeface="Segoe UI Symbol" panose="020B0502040204020203" charset="0"/>
                <a:sym typeface="+mn-ea"/>
              </a:rPr>
              <a:t>g</a:t>
            </a:r>
            <a:r>
              <a:rPr lang="en-US" altLang="zh-CN" sz="4000" dirty="0">
                <a:latin typeface="Times New Roman" panose="02020603050405020304" pitchFamily="18" charset="0"/>
              </a:rPr>
              <a:t> bi</a:t>
            </a:r>
            <a:r>
              <a:rPr lang="en-US" altLang="zh-CN" sz="4000" dirty="0">
                <a:latin typeface="+mj-ea"/>
                <a:ea typeface="+mj-ea"/>
              </a:rPr>
              <a:t>ā</a:t>
            </a:r>
            <a:r>
              <a:rPr lang="en-US" altLang="zh-CN" sz="4000" dirty="0">
                <a:latin typeface="Times New Roman" panose="02020603050405020304" pitchFamily="18" charset="0"/>
              </a:rPr>
              <a:t>n  xǔ duō</a:t>
            </a:r>
            <a:endParaRPr lang="en-US" altLang="zh-CN" sz="2000" dirty="0">
              <a:latin typeface="Arial" panose="020B0604020202020204" pitchFamily="34" charset="0"/>
            </a:endParaRPr>
          </a:p>
          <a:p>
            <a:pPr indent="609600" algn="l" eaLnBrk="0" hangingPunct="0"/>
            <a:r>
              <a:rPr lang="zh-CN" altLang="en-US" sz="4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  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</a:t>
            </a:r>
            <a:r>
              <a:rPr lang="zh-CN" altLang="en-US" sz="4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找  水   旁  边  许 多   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09600" algn="l" eaLnBrk="0" hangingPunct="0"/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4000" dirty="0">
                <a:solidFill>
                  <a:srgbClr val="000000"/>
                </a:solidFill>
                <a:latin typeface="+mj-ea"/>
                <a:ea typeface="+mj-ea"/>
              </a:rPr>
              <a:t>à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n f</a:t>
            </a:r>
            <a:r>
              <a:rPr lang="en-US" altLang="zh-CN" sz="4000" dirty="0">
                <a:solidFill>
                  <a:srgbClr val="000000"/>
                </a:solidFill>
                <a:latin typeface="+mj-ea"/>
                <a:ea typeface="+mj-ea"/>
              </a:rPr>
              <a:t>ǎ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f</a:t>
            </a:r>
            <a:r>
              <a:rPr lang="en-US" altLang="zh-CN" sz="4000" dirty="0">
                <a:solidFill>
                  <a:srgbClr val="000000"/>
                </a:solidFill>
                <a:latin typeface="+mj-ea"/>
                <a:ea typeface="+mj-ea"/>
              </a:rPr>
              <a:t>à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4000" dirty="0">
                <a:solidFill>
                  <a:srgbClr val="000000"/>
                </a:solidFill>
                <a:latin typeface="Segoe UI Symbol" panose="020B0502040204020203" charset="0"/>
                <a:cs typeface="Segoe UI Symbol" panose="020B0502040204020203" charset="0"/>
                <a:sym typeface="+mn-ea"/>
              </a:rPr>
              <a:t>g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  j</a:t>
            </a:r>
            <a:r>
              <a:rPr lang="en-US" altLang="zh-CN" sz="4000" dirty="0">
                <a:solidFill>
                  <a:srgbClr val="000000"/>
                </a:solidFill>
                <a:latin typeface="Arial" panose="020B0604020202020204" pitchFamily="34" charset="0"/>
              </a:rPr>
              <a:t>ì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n    shēn</a:t>
            </a:r>
            <a:r>
              <a:rPr lang="en-US" altLang="zh-CN" sz="4000" dirty="0">
                <a:solidFill>
                  <a:srgbClr val="000000"/>
                </a:solidFill>
                <a:latin typeface="Segoe UI Symbol" panose="020B0502040204020203" charset="0"/>
                <a:cs typeface="Segoe UI Symbol" panose="020B0502040204020203" charset="0"/>
              </a:rPr>
              <a:t>g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000" dirty="0">
                <a:solidFill>
                  <a:srgbClr val="000000"/>
                </a:solidFill>
                <a:latin typeface="Segoe UI Symbol" panose="020B0502040204020203" charset="0"/>
                <a:cs typeface="Segoe UI Symbol" panose="020B0502040204020203" charset="0"/>
                <a:sym typeface="+mn-ea"/>
              </a:rPr>
              <a:t>g</a:t>
            </a:r>
            <a:r>
              <a:rPr lang="en-US" altLang="zh-CN" sz="4000" dirty="0">
                <a:solidFill>
                  <a:srgbClr val="000000"/>
                </a:solidFill>
                <a:latin typeface="+mj-ea"/>
                <a:ea typeface="+mj-ea"/>
              </a:rPr>
              <a:t>ā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o</a:t>
            </a:r>
            <a:endParaRPr lang="en-US" altLang="zh-CN" sz="2000" dirty="0">
              <a:latin typeface="Arial" panose="020B0604020202020204" pitchFamily="34" charset="0"/>
            </a:endParaRPr>
          </a:p>
          <a:p>
            <a:pPr indent="609600" algn="l" eaLnBrk="0" hangingPunct="0"/>
            <a:r>
              <a:rPr lang="zh-CN" altLang="en-US" sz="4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办  法   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   升  高   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09600" eaLnBrk="0" hangingPunct="0"/>
            <a:endParaRPr lang="zh-CN" altLang="en-US" sz="2000" dirty="0">
              <a:latin typeface="Arial" panose="020B0604020202020204" pitchFamily="34" charset="0"/>
            </a:endParaRPr>
          </a:p>
        </p:txBody>
      </p:sp>
      <p:sp>
        <p:nvSpPr>
          <p:cNvPr id="14340" name="WordArt 3"/>
          <p:cNvSpPr/>
          <p:nvPr/>
        </p:nvSpPr>
        <p:spPr>
          <a:xfrm>
            <a:off x="1116013" y="549275"/>
            <a:ext cx="20161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effectLst>
                  <a:outerShdw dist="35921" dir="2699999" algn="ctr" rotWithShape="0">
                    <a:srgbClr val="808080">
                      <a:alpha val="78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我会读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35921" dir="2699999" algn="ctr" rotWithShape="0">
                  <a:srgbClr val="808080">
                    <a:alpha val="78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642</Words>
  <Application>WPS 演示</Application>
  <PresentationFormat>全屏显示(4:3)</PresentationFormat>
  <Paragraphs>86</Paragraphs>
  <Slides>27</Slides>
  <Notes>0</Notes>
  <HiddenSlides>0</HiddenSlides>
  <MMClips>1</MMClips>
  <ScaleCrop>false</ScaleCrop>
  <HeadingPairs>
    <vt:vector size="8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27</vt:i4>
      </vt:variant>
    </vt:vector>
  </HeadingPairs>
  <TitlesOfParts>
    <vt:vector size="63" baseType="lpstr">
      <vt:lpstr>Arial</vt:lpstr>
      <vt:lpstr>宋体</vt:lpstr>
      <vt:lpstr>Wingdings</vt:lpstr>
      <vt:lpstr>楷体</vt:lpstr>
      <vt:lpstr>Times New Roman</vt:lpstr>
      <vt:lpstr>微软雅黑</vt:lpstr>
      <vt:lpstr>Arial Unicode MS</vt:lpstr>
      <vt:lpstr>Calibri</vt:lpstr>
      <vt:lpstr>楷体_GB2312</vt:lpstr>
      <vt:lpstr>新宋体</vt:lpstr>
      <vt:lpstr>Tiger</vt:lpstr>
      <vt:lpstr>华文楷体</vt:lpstr>
      <vt:lpstr>华文新魏</vt:lpstr>
      <vt:lpstr>华文行楷</vt:lpstr>
      <vt:lpstr>华文琥珀</vt:lpstr>
      <vt:lpstr>Tiger Expert</vt:lpstr>
      <vt:lpstr>Verdana</vt:lpstr>
      <vt:lpstr>Trebuchet MS</vt:lpstr>
      <vt:lpstr>Webdings</vt:lpstr>
      <vt:lpstr>Wingdings</vt:lpstr>
      <vt:lpstr>Wingdings 2</vt:lpstr>
      <vt:lpstr>Wingdings 3</vt:lpstr>
      <vt:lpstr>Sitka Display</vt:lpstr>
      <vt:lpstr>Segoe UI Light</vt:lpstr>
      <vt:lpstr>Segoe UI Semibold</vt:lpstr>
      <vt:lpstr>Segoe UI Symbol</vt:lpstr>
      <vt:lpstr>默认设计模板</vt:lpstr>
      <vt:lpstr>1_默认设计模板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说一说乌鸦是用什么办法喝着水的。</vt:lpstr>
      <vt:lpstr>PowerPoint 演示文稿</vt:lpstr>
      <vt:lpstr>PowerPoint 演示文稿</vt:lpstr>
      <vt:lpstr>    一只乌鸦口渴了，到处找水喝。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大庙小学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zsm</dc:creator>
  <cp:lastModifiedBy>褐瞳Cutey1410614008</cp:lastModifiedBy>
  <cp:revision>280</cp:revision>
  <dcterms:created xsi:type="dcterms:W3CDTF">2006-11-09T08:50:00Z</dcterms:created>
  <dcterms:modified xsi:type="dcterms:W3CDTF">2018-12-11T01:29:26Z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