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0" r:id="rId3"/>
    <p:sldId id="340" r:id="rId4"/>
    <p:sldId id="341" r:id="rId6"/>
    <p:sldId id="286" r:id="rId7"/>
    <p:sldId id="284" r:id="rId8"/>
    <p:sldId id="285" r:id="rId9"/>
    <p:sldId id="287" r:id="rId10"/>
    <p:sldId id="288" r:id="rId11"/>
    <p:sldId id="289" r:id="rId12"/>
    <p:sldId id="290" r:id="rId13"/>
    <p:sldId id="292" r:id="rId14"/>
    <p:sldId id="293" r:id="rId15"/>
    <p:sldId id="291" r:id="rId16"/>
    <p:sldId id="298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83" r:id="rId26"/>
    <p:sldId id="342" r:id="rId27"/>
    <p:sldId id="343" r:id="rId28"/>
    <p:sldId id="344" r:id="rId29"/>
    <p:sldId id="345" r:id="rId30"/>
    <p:sldId id="346" r:id="rId31"/>
    <p:sldId id="268" r:id="rId32"/>
    <p:sldId id="269" r:id="rId33"/>
    <p:sldId id="347" r:id="rId34"/>
    <p:sldId id="271" r:id="rId35"/>
    <p:sldId id="348" r:id="rId36"/>
    <p:sldId id="33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4" r:id="rId49"/>
    <p:sldId id="365" r:id="rId50"/>
    <p:sldId id="366" r:id="rId51"/>
    <p:sldId id="367" r:id="rId52"/>
    <p:sldId id="362" r:id="rId53"/>
    <p:sldId id="363" r:id="rId54"/>
    <p:sldId id="361" r:id="rId55"/>
    <p:sldId id="368" r:id="rId5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66"/>
    <a:srgbClr val="663300"/>
    <a:srgbClr val="333300"/>
    <a:srgbClr val="800000"/>
    <a:srgbClr val="0000CC"/>
    <a:srgbClr val="9900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83"/>
    <p:restoredTop sz="94660"/>
  </p:normalViewPr>
  <p:slideViewPr>
    <p:cSldViewPr showGuides="1">
      <p:cViewPr varScale="1">
        <p:scale>
          <a:sx n="84" d="100"/>
          <a:sy n="84" d="100"/>
        </p:scale>
        <p:origin x="-576" y="-78"/>
      </p:cViewPr>
      <p:guideLst>
        <p:guide orient="horz" pos="213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58371" name="Rectangle 6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58372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3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32.png"/><Relationship Id="rId3" Type="http://schemas.openxmlformats.org/officeDocument/2006/relationships/audio" Target="../media/audio1.wav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33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audio" Target="../media/audio5.wav"/><Relationship Id="rId3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28.jpe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jpeg"/><Relationship Id="rId2" Type="http://schemas.openxmlformats.org/officeDocument/2006/relationships/image" Target="../media/image28.jpeg"/><Relationship Id="rId1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2.xml"/><Relationship Id="rId8" Type="http://schemas.openxmlformats.org/officeDocument/2006/relationships/slide" Target="slide11.xml"/><Relationship Id="rId7" Type="http://schemas.openxmlformats.org/officeDocument/2006/relationships/slide" Target="slide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5.xml"/><Relationship Id="rId11" Type="http://schemas.openxmlformats.org/officeDocument/2006/relationships/slideLayout" Target="../slideLayouts/slideLayout7.xml"/><Relationship Id="rId10" Type="http://schemas.openxmlformats.org/officeDocument/2006/relationships/slide" Target="slide13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jpeg"/><Relationship Id="rId2" Type="http://schemas.openxmlformats.org/officeDocument/2006/relationships/image" Target="../media/image5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slide" Target="slide4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3b6d91f5c6ab440c730eec1d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075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dirty="0">
                <a:solidFill>
                  <a:schemeClr val="hlink"/>
                </a:solidFill>
              </a:rPr>
              <a:t>反义词</a:t>
            </a:r>
            <a:endParaRPr lang="zh-CN" altLang="en-US" sz="6000" dirty="0">
              <a:solidFill>
                <a:schemeClr val="hlink"/>
              </a:solidFill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755650" y="2565400"/>
            <a:ext cx="3095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前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827088" y="4005263"/>
            <a:ext cx="30972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左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62" name="Text Box 6"/>
          <p:cNvSpPr txBox="1"/>
          <p:nvPr/>
        </p:nvSpPr>
        <p:spPr>
          <a:xfrm>
            <a:off x="3419475" y="3933825"/>
            <a:ext cx="1295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右</a:t>
            </a:r>
            <a:endParaRPr lang="zh-CN" altLang="en-US" sz="6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63" name="Text Box 7"/>
          <p:cNvSpPr txBox="1"/>
          <p:nvPr/>
        </p:nvSpPr>
        <p:spPr>
          <a:xfrm>
            <a:off x="3492500" y="263683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后</a:t>
            </a:r>
            <a:endParaRPr lang="zh-CN" altLang="en-US" sz="6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4932363" y="2708275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来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65" name="Text Box 9"/>
          <p:cNvSpPr txBox="1"/>
          <p:nvPr/>
        </p:nvSpPr>
        <p:spPr>
          <a:xfrm>
            <a:off x="7596188" y="2781300"/>
            <a:ext cx="11874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去</a:t>
            </a:r>
            <a:endParaRPr lang="zh-CN" altLang="en-US" sz="6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2" name="Text Box 10"/>
          <p:cNvSpPr txBox="1"/>
          <p:nvPr/>
        </p:nvSpPr>
        <p:spPr>
          <a:xfrm>
            <a:off x="4932363" y="4149725"/>
            <a:ext cx="27368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远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67" name="Text Box 11"/>
          <p:cNvSpPr txBox="1"/>
          <p:nvPr/>
        </p:nvSpPr>
        <p:spPr>
          <a:xfrm>
            <a:off x="7596188" y="4221163"/>
            <a:ext cx="9366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近</a:t>
            </a:r>
            <a:endParaRPr lang="zh-CN" altLang="en-US" sz="60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4" name="Oval 12"/>
          <p:cNvSpPr/>
          <p:nvPr/>
        </p:nvSpPr>
        <p:spPr>
          <a:xfrm>
            <a:off x="323850" y="260350"/>
            <a:ext cx="2016125" cy="865188"/>
          </a:xfrm>
          <a:prstGeom prst="ellipse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5" name="Text Box 13"/>
          <p:cNvSpPr txBox="1"/>
          <p:nvPr/>
        </p:nvSpPr>
        <p:spPr>
          <a:xfrm>
            <a:off x="395288" y="404813"/>
            <a:ext cx="1873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我能说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6" name="Text Box 14"/>
          <p:cNvSpPr txBox="1"/>
          <p:nvPr/>
        </p:nvSpPr>
        <p:spPr>
          <a:xfrm>
            <a:off x="755650" y="5373688"/>
            <a:ext cx="2592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黑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71" name="Text Box 15"/>
          <p:cNvSpPr txBox="1"/>
          <p:nvPr/>
        </p:nvSpPr>
        <p:spPr>
          <a:xfrm>
            <a:off x="3419475" y="5373688"/>
            <a:ext cx="10080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白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88" name="Text Box 16"/>
          <p:cNvSpPr txBox="1"/>
          <p:nvPr/>
        </p:nvSpPr>
        <p:spPr>
          <a:xfrm>
            <a:off x="4859338" y="5516563"/>
            <a:ext cx="27352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有</a:t>
            </a:r>
            <a:r>
              <a:rPr lang="en-US" altLang="zh-CN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endParaRPr lang="en-US" altLang="zh-CN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1873" name="Text Box 17"/>
          <p:cNvSpPr txBox="1"/>
          <p:nvPr/>
        </p:nvSpPr>
        <p:spPr>
          <a:xfrm>
            <a:off x="7524750" y="55895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</a:t>
            </a:r>
            <a:endParaRPr lang="zh-CN" altLang="en-US" sz="60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6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87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87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18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18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18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18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18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18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31"/>
          <p:cNvGrpSpPr/>
          <p:nvPr/>
        </p:nvGrpSpPr>
        <p:grpSpPr>
          <a:xfrm>
            <a:off x="0" y="-747712"/>
            <a:ext cx="9144000" cy="7345362"/>
            <a:chOff x="0" y="-471"/>
            <a:chExt cx="5760" cy="4627"/>
          </a:xfrm>
        </p:grpSpPr>
        <p:pic>
          <p:nvPicPr>
            <p:cNvPr id="12293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grpSp>
          <p:nvGrpSpPr>
            <p:cNvPr id="12294" name="Group 30"/>
            <p:cNvGrpSpPr/>
            <p:nvPr/>
          </p:nvGrpSpPr>
          <p:grpSpPr>
            <a:xfrm>
              <a:off x="2835" y="1979"/>
              <a:ext cx="1271" cy="984"/>
              <a:chOff x="2926" y="1439"/>
              <a:chExt cx="1271" cy="984"/>
            </a:xfrm>
          </p:grpSpPr>
          <p:sp>
            <p:nvSpPr>
              <p:cNvPr id="12295" name="Text Box 3"/>
              <p:cNvSpPr txBox="1"/>
              <p:nvPr/>
            </p:nvSpPr>
            <p:spPr>
              <a:xfrm>
                <a:off x="2926" y="1847"/>
                <a:ext cx="1271" cy="576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en-US" sz="5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桃 子</a:t>
                </a:r>
                <a:endPara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2296" name="Text Box 4"/>
              <p:cNvSpPr txBox="1"/>
              <p:nvPr/>
            </p:nvSpPr>
            <p:spPr>
              <a:xfrm>
                <a:off x="2926" y="1439"/>
                <a:ext cx="1270" cy="404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 t</a:t>
                </a:r>
                <a:r>
                  <a:rPr lang="en-US" altLang="zh-CN" sz="36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á</a:t>
                </a: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o</a:t>
                </a:r>
                <a:endPara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291" name="AutoShape 28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Picture 4" descr="图片1桃子"/>
          <p:cNvPicPr>
            <a:picLocks noChangeAspect="1"/>
          </p:cNvPicPr>
          <p:nvPr/>
        </p:nvPicPr>
        <p:blipFill>
          <a:blip r:embed="rId3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4738688"/>
            <a:ext cx="2233612" cy="2119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12"/>
          <p:cNvGrpSpPr/>
          <p:nvPr/>
        </p:nvGrpSpPr>
        <p:grpSpPr>
          <a:xfrm>
            <a:off x="0" y="3175"/>
            <a:ext cx="9144000" cy="7345363"/>
            <a:chOff x="0" y="-471"/>
            <a:chExt cx="5760" cy="4627"/>
          </a:xfrm>
        </p:grpSpPr>
        <p:pic>
          <p:nvPicPr>
            <p:cNvPr id="13317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sp>
          <p:nvSpPr>
            <p:cNvPr id="13318" name="Text Box 3"/>
            <p:cNvSpPr txBox="1"/>
            <p:nvPr/>
          </p:nvSpPr>
          <p:spPr>
            <a:xfrm>
              <a:off x="22" y="677"/>
              <a:ext cx="1406" cy="576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苹 果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3319" name="Text Box 4"/>
            <p:cNvSpPr txBox="1"/>
            <p:nvPr/>
          </p:nvSpPr>
          <p:spPr>
            <a:xfrm>
              <a:off x="22" y="382"/>
              <a:ext cx="1406" cy="327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p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í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ng</a:t>
              </a:r>
              <a:endParaRPr lang="en-US" altLang="zh-CN" sz="5400" b="1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AutoShape 10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Picture 5" descr="图片1苹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2636838"/>
            <a:ext cx="1816100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12"/>
          <p:cNvGrpSpPr/>
          <p:nvPr/>
        </p:nvGrpSpPr>
        <p:grpSpPr>
          <a:xfrm>
            <a:off x="0" y="-747712"/>
            <a:ext cx="9144000" cy="7345362"/>
            <a:chOff x="0" y="-471"/>
            <a:chExt cx="5760" cy="4627"/>
          </a:xfrm>
        </p:grpSpPr>
        <p:pic>
          <p:nvPicPr>
            <p:cNvPr id="14341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grpSp>
          <p:nvGrpSpPr>
            <p:cNvPr id="14342" name="Group 9"/>
            <p:cNvGrpSpPr/>
            <p:nvPr/>
          </p:nvGrpSpPr>
          <p:grpSpPr>
            <a:xfrm>
              <a:off x="3016" y="210"/>
              <a:ext cx="1315" cy="984"/>
              <a:chOff x="3606" y="1557"/>
              <a:chExt cx="1315" cy="984"/>
            </a:xfrm>
          </p:grpSpPr>
          <p:sp>
            <p:nvSpPr>
              <p:cNvPr id="14343" name="Text Box 3"/>
              <p:cNvSpPr txBox="1"/>
              <p:nvPr/>
            </p:nvSpPr>
            <p:spPr>
              <a:xfrm>
                <a:off x="3606" y="1965"/>
                <a:ext cx="1315" cy="576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en-US" sz="5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红 枣</a:t>
                </a:r>
                <a:endPara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4344" name="Text Box 4"/>
              <p:cNvSpPr txBox="1"/>
              <p:nvPr/>
            </p:nvSpPr>
            <p:spPr>
              <a:xfrm>
                <a:off x="3606" y="1557"/>
                <a:ext cx="1315" cy="480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h</a:t>
                </a:r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ó</a:t>
                </a: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ng  z</a:t>
                </a:r>
                <a:r>
                  <a:rPr lang="en-US" altLang="zh-CN" sz="36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ǎ</a:t>
                </a: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44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 </a:t>
                </a:r>
                <a:endPara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339" name="AutoShape 11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Picture 5" descr="图片1枣子"/>
          <p:cNvPicPr>
            <a:picLocks noChangeAspect="1"/>
          </p:cNvPicPr>
          <p:nvPr/>
        </p:nvPicPr>
        <p:blipFill>
          <a:blip r:embed="rId3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313" y="-171450"/>
            <a:ext cx="2159000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161258159164015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rcRect t="5646" b="5194"/>
          <a:stretch>
            <a:fillRect/>
          </a:stretch>
        </p:blipFill>
        <p:spPr>
          <a:xfrm>
            <a:off x="0" y="-747712"/>
            <a:ext cx="9144000" cy="73453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</p:pic>
      <p:grpSp>
        <p:nvGrpSpPr>
          <p:cNvPr id="15363" name="Group 4"/>
          <p:cNvGrpSpPr/>
          <p:nvPr/>
        </p:nvGrpSpPr>
        <p:grpSpPr>
          <a:xfrm>
            <a:off x="4211638" y="3357563"/>
            <a:ext cx="2017712" cy="1489075"/>
            <a:chOff x="2925" y="1589"/>
            <a:chExt cx="1271" cy="938"/>
          </a:xfrm>
        </p:grpSpPr>
        <p:sp>
          <p:nvSpPr>
            <p:cNvPr id="15383" name="Text Box 3"/>
            <p:cNvSpPr txBox="1"/>
            <p:nvPr/>
          </p:nvSpPr>
          <p:spPr>
            <a:xfrm>
              <a:off x="2925" y="1951"/>
              <a:ext cx="1271" cy="576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桃 子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384" name="Text Box 4"/>
            <p:cNvSpPr txBox="1"/>
            <p:nvPr/>
          </p:nvSpPr>
          <p:spPr>
            <a:xfrm>
              <a:off x="2925" y="1589"/>
              <a:ext cx="1270" cy="404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t</a:t>
              </a:r>
              <a:r>
                <a:rPr lang="en-US" altLang="zh-CN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8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4" name="Group 7"/>
          <p:cNvGrpSpPr/>
          <p:nvPr/>
        </p:nvGrpSpPr>
        <p:grpSpPr>
          <a:xfrm>
            <a:off x="4427538" y="354013"/>
            <a:ext cx="2087562" cy="1490662"/>
            <a:chOff x="3379" y="1570"/>
            <a:chExt cx="1315" cy="939"/>
          </a:xfrm>
        </p:grpSpPr>
        <p:sp>
          <p:nvSpPr>
            <p:cNvPr id="15381" name="Text Box 3"/>
            <p:cNvSpPr txBox="1"/>
            <p:nvPr/>
          </p:nvSpPr>
          <p:spPr>
            <a:xfrm>
              <a:off x="3379" y="1933"/>
              <a:ext cx="1315" cy="576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红 枣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382" name="Text Box 4"/>
            <p:cNvSpPr txBox="1"/>
            <p:nvPr/>
          </p:nvSpPr>
          <p:spPr>
            <a:xfrm>
              <a:off x="3379" y="1570"/>
              <a:ext cx="1315" cy="480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h</a:t>
              </a:r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ó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ng  z</a:t>
              </a:r>
              <a:r>
                <a:rPr lang="en-US" altLang="zh-CN" sz="3600" b="1" dirty="0">
                  <a:latin typeface="Arial" panose="020B0604020202020204" pitchFamily="34" charset="0"/>
                  <a:ea typeface="宋体" panose="02010600030101010101" pitchFamily="2" charset="-122"/>
                </a:rPr>
                <a:t>ǎ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o</a:t>
              </a:r>
              <a:r>
                <a: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rPr>
                <a:t> </a:t>
              </a:r>
              <a:endParaRPr lang="en-US" altLang="zh-CN" sz="44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5" name="Group 33"/>
          <p:cNvGrpSpPr/>
          <p:nvPr/>
        </p:nvGrpSpPr>
        <p:grpSpPr>
          <a:xfrm>
            <a:off x="34925" y="533400"/>
            <a:ext cx="2232025" cy="1411288"/>
            <a:chOff x="22" y="336"/>
            <a:chExt cx="1406" cy="889"/>
          </a:xfrm>
        </p:grpSpPr>
        <p:sp>
          <p:nvSpPr>
            <p:cNvPr id="15379" name="Text Box 3"/>
            <p:cNvSpPr txBox="1"/>
            <p:nvPr/>
          </p:nvSpPr>
          <p:spPr>
            <a:xfrm>
              <a:off x="22" y="649"/>
              <a:ext cx="1406" cy="576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苹 果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380" name="Text Box 4"/>
            <p:cNvSpPr txBox="1"/>
            <p:nvPr/>
          </p:nvSpPr>
          <p:spPr>
            <a:xfrm>
              <a:off x="22" y="336"/>
              <a:ext cx="1406" cy="327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p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í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ng</a:t>
              </a:r>
              <a:endParaRPr lang="en-US" altLang="zh-CN" sz="5400" b="1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6" name="Group 17"/>
          <p:cNvGrpSpPr/>
          <p:nvPr/>
        </p:nvGrpSpPr>
        <p:grpSpPr>
          <a:xfrm>
            <a:off x="2987675" y="5300663"/>
            <a:ext cx="2087563" cy="1555750"/>
            <a:chOff x="1882" y="3340"/>
            <a:chExt cx="1315" cy="1080"/>
          </a:xfrm>
        </p:grpSpPr>
        <p:sp>
          <p:nvSpPr>
            <p:cNvPr id="15377" name="Text Box 3"/>
            <p:cNvSpPr txBox="1"/>
            <p:nvPr/>
          </p:nvSpPr>
          <p:spPr>
            <a:xfrm>
              <a:off x="1882" y="3340"/>
              <a:ext cx="1315" cy="1080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杏 子</a:t>
              </a:r>
              <a:r>
                <a:rPr lang="zh-CN" altLang="en-US" sz="9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9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78" name="Text Box 4"/>
            <p:cNvSpPr txBox="1"/>
            <p:nvPr/>
          </p:nvSpPr>
          <p:spPr>
            <a:xfrm>
              <a:off x="1882" y="3420"/>
              <a:ext cx="1293" cy="361"/>
            </a:xfrm>
            <a:prstGeom prst="rect">
              <a:avLst/>
            </a:prstGeom>
            <a:solidFill>
              <a:srgbClr val="FF99CC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x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ì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ng</a:t>
              </a:r>
              <a:endParaRPr lang="en-US" altLang="zh-CN" sz="28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7" name="Text Box 3"/>
          <p:cNvSpPr txBox="1"/>
          <p:nvPr/>
        </p:nvSpPr>
        <p:spPr>
          <a:xfrm>
            <a:off x="7054850" y="1843088"/>
            <a:ext cx="2087563" cy="914400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 鸟</a:t>
            </a:r>
            <a:endParaRPr lang="zh-CN" altLang="en-US" sz="5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5368" name="Group 38"/>
          <p:cNvGrpSpPr/>
          <p:nvPr/>
        </p:nvGrpSpPr>
        <p:grpSpPr>
          <a:xfrm>
            <a:off x="7164388" y="3933825"/>
            <a:ext cx="1979612" cy="1555750"/>
            <a:chOff x="4536" y="3176"/>
            <a:chExt cx="1247" cy="980"/>
          </a:xfrm>
        </p:grpSpPr>
        <p:sp>
          <p:nvSpPr>
            <p:cNvPr id="15375" name="Text Box 3"/>
            <p:cNvSpPr txBox="1"/>
            <p:nvPr/>
          </p:nvSpPr>
          <p:spPr>
            <a:xfrm>
              <a:off x="4536" y="3176"/>
              <a:ext cx="1247" cy="980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鸭 子</a:t>
              </a:r>
              <a:r>
                <a:rPr lang="zh-CN" altLang="en-US" sz="9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9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76" name="Text Box 4"/>
            <p:cNvSpPr txBox="1"/>
            <p:nvPr/>
          </p:nvSpPr>
          <p:spPr>
            <a:xfrm>
              <a:off x="4559" y="3208"/>
              <a:ext cx="1202" cy="404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y</a:t>
              </a:r>
              <a:r>
                <a:rPr lang="en-US" altLang="zh-CN" sz="3600" b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ā 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   </a:t>
              </a:r>
              <a:endParaRPr lang="en-US" altLang="zh-CN" sz="44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9" name="Group 27"/>
          <p:cNvGrpSpPr/>
          <p:nvPr/>
        </p:nvGrpSpPr>
        <p:grpSpPr>
          <a:xfrm>
            <a:off x="827088" y="3413125"/>
            <a:ext cx="2160587" cy="1528763"/>
            <a:chOff x="3923" y="1570"/>
            <a:chExt cx="1361" cy="963"/>
          </a:xfrm>
        </p:grpSpPr>
        <p:sp>
          <p:nvSpPr>
            <p:cNvPr id="15373" name="Text Box 3"/>
            <p:cNvSpPr txBox="1"/>
            <p:nvPr/>
          </p:nvSpPr>
          <p:spPr>
            <a:xfrm>
              <a:off x="3923" y="1570"/>
              <a:ext cx="1361" cy="480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       m</a:t>
              </a:r>
              <a:r>
                <a:rPr lang="en-US" altLang="zh-CN" sz="3600" b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ā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o</a:t>
              </a:r>
              <a:r>
                <a: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rPr>
                <a:t> </a:t>
              </a:r>
              <a:endParaRPr lang="en-US" altLang="zh-CN" sz="44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Text Box 2"/>
            <p:cNvSpPr txBox="1"/>
            <p:nvPr/>
          </p:nvSpPr>
          <p:spPr>
            <a:xfrm>
              <a:off x="3923" y="1951"/>
              <a:ext cx="1361" cy="582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 cap="flat" cmpd="sng">
              <a:solidFill>
                <a:srgbClr val="FFCC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花 猫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370" name="Group 37"/>
          <p:cNvGrpSpPr/>
          <p:nvPr/>
        </p:nvGrpSpPr>
        <p:grpSpPr>
          <a:xfrm>
            <a:off x="0" y="5300663"/>
            <a:ext cx="2303463" cy="1368425"/>
            <a:chOff x="0" y="3430"/>
            <a:chExt cx="1451" cy="862"/>
          </a:xfrm>
        </p:grpSpPr>
        <p:sp>
          <p:nvSpPr>
            <p:cNvPr id="15371" name="Text Box 4"/>
            <p:cNvSpPr txBox="1"/>
            <p:nvPr/>
          </p:nvSpPr>
          <p:spPr>
            <a:xfrm>
              <a:off x="0" y="3716"/>
              <a:ext cx="1451" cy="576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黄 牛</a:t>
              </a:r>
              <a:endParaRPr lang="zh-CN" altLang="en-US" sz="5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5372" name="Text Box 5"/>
            <p:cNvSpPr txBox="1"/>
            <p:nvPr/>
          </p:nvSpPr>
          <p:spPr>
            <a:xfrm>
              <a:off x="0" y="3430"/>
              <a:ext cx="1451" cy="404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hu</a:t>
              </a:r>
              <a:r>
                <a:rPr lang="en-US" altLang="zh-CN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ng</a:t>
              </a:r>
              <a:endParaRPr lang="en-US" altLang="zh-CN" sz="44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161258159164015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rcRect t="5646" b="5194"/>
          <a:stretch>
            <a:fillRect/>
          </a:stretch>
        </p:blipFill>
        <p:spPr>
          <a:xfrm>
            <a:off x="0" y="-403225"/>
            <a:ext cx="9144000" cy="73453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3779838" y="5070475"/>
            <a:ext cx="2305050" cy="1311275"/>
          </a:xfrm>
          <a:prstGeom prst="rect">
            <a:avLst/>
          </a:prstGeom>
          <a:solidFill>
            <a:srgbClr val="FF99CC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桃</a:t>
            </a: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子</a:t>
            </a:r>
            <a:endParaRPr lang="zh-CN" altLang="en-US" sz="8000" b="1" dirty="0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8" name="Text Box 3"/>
          <p:cNvSpPr txBox="1"/>
          <p:nvPr/>
        </p:nvSpPr>
        <p:spPr>
          <a:xfrm>
            <a:off x="4356100" y="549275"/>
            <a:ext cx="2376488" cy="1311275"/>
          </a:xfrm>
          <a:prstGeom prst="rect">
            <a:avLst/>
          </a:prstGeom>
          <a:solidFill>
            <a:srgbClr val="FF99CC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红</a:t>
            </a:r>
            <a:r>
              <a:rPr lang="zh-CN" altLang="en-US" sz="8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枣</a:t>
            </a:r>
            <a:endParaRPr lang="zh-CN" altLang="en-US" sz="80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Text Box 3"/>
          <p:cNvSpPr txBox="1"/>
          <p:nvPr/>
        </p:nvSpPr>
        <p:spPr>
          <a:xfrm>
            <a:off x="107950" y="461963"/>
            <a:ext cx="2376488" cy="1311275"/>
          </a:xfrm>
          <a:prstGeom prst="rect">
            <a:avLst/>
          </a:prstGeom>
          <a:solidFill>
            <a:srgbClr val="FF99CC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苹</a:t>
            </a: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果</a:t>
            </a:r>
            <a:endParaRPr lang="zh-CN" altLang="en-US" sz="8000" b="1" dirty="0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0" name="Text Box 3"/>
          <p:cNvSpPr txBox="1"/>
          <p:nvPr/>
        </p:nvSpPr>
        <p:spPr>
          <a:xfrm>
            <a:off x="3852863" y="2492375"/>
            <a:ext cx="2232025" cy="1555750"/>
          </a:xfrm>
          <a:prstGeom prst="rect">
            <a:avLst/>
          </a:prstGeom>
          <a:solidFill>
            <a:srgbClr val="FF99CC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杏</a:t>
            </a: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子</a:t>
            </a:r>
            <a:r>
              <a:rPr lang="zh-CN" altLang="en-US" sz="9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Text Box 3"/>
          <p:cNvSpPr txBox="1"/>
          <p:nvPr/>
        </p:nvSpPr>
        <p:spPr>
          <a:xfrm>
            <a:off x="6661150" y="3644900"/>
            <a:ext cx="2303463" cy="1555750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鸭</a:t>
            </a: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子</a:t>
            </a:r>
            <a:r>
              <a:rPr lang="zh-CN" altLang="en-US" sz="9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9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Text Box 2"/>
          <p:cNvSpPr txBox="1"/>
          <p:nvPr/>
        </p:nvSpPr>
        <p:spPr>
          <a:xfrm>
            <a:off x="322263" y="5060950"/>
            <a:ext cx="2305050" cy="1320800"/>
          </a:xfrm>
          <a:prstGeom prst="rect">
            <a:avLst/>
          </a:prstGeom>
          <a:solidFill>
            <a:srgbClr val="FFFF99">
              <a:alpha val="70195"/>
            </a:srgbClr>
          </a:solidFill>
          <a:ln w="9525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花</a:t>
            </a: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猫</a:t>
            </a:r>
            <a:endParaRPr lang="zh-CN" altLang="en-US" sz="8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3" name="Text Box 4"/>
          <p:cNvSpPr txBox="1"/>
          <p:nvPr/>
        </p:nvSpPr>
        <p:spPr>
          <a:xfrm>
            <a:off x="576263" y="2622550"/>
            <a:ext cx="2339975" cy="1311275"/>
          </a:xfrm>
          <a:prstGeom prst="rect">
            <a:avLst/>
          </a:prstGeom>
          <a:solidFill>
            <a:srgbClr val="FFFF99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黄</a:t>
            </a:r>
            <a:r>
              <a:rPr lang="zh-CN" altLang="en-US" sz="8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牛</a:t>
            </a:r>
            <a:endParaRPr lang="zh-CN" altLang="en-US" sz="8000" b="1" dirty="0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4" name="Text Box 3"/>
          <p:cNvSpPr txBox="1"/>
          <p:nvPr/>
        </p:nvSpPr>
        <p:spPr>
          <a:xfrm>
            <a:off x="6300788" y="2565400"/>
            <a:ext cx="2376487" cy="1311275"/>
          </a:xfrm>
          <a:prstGeom prst="rect">
            <a:avLst/>
          </a:prstGeom>
          <a:solidFill>
            <a:srgbClr val="FF99CC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8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一只</a:t>
            </a:r>
            <a:endParaRPr lang="zh-CN" altLang="en-US" sz="80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5292725" y="3573463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黄 牛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5292725" y="1806575"/>
            <a:ext cx="3455988" cy="182721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hu</a:t>
            </a:r>
            <a:r>
              <a:rPr lang="" altLang="zh-CN" sz="4400" b="1" dirty="0">
                <a:latin typeface="Arial Black" panose="020B0A04020102020204" pitchFamily="34" charset="0"/>
                <a:ea typeface="宋体" panose="02010600030101010101" pitchFamily="2" charset="-122"/>
              </a:rPr>
              <a:t>á</a:t>
            </a: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ng</a:t>
            </a:r>
            <a:endParaRPr lang="" altLang="zh-CN" sz="4400" dirty="0">
              <a:latin typeface="Arial Black" panose="020B0A04020102020204" pitchFamily="34" charset="0"/>
            </a:endParaRPr>
          </a:p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endParaRPr lang="" altLang="zh-CN" sz="4400" dirty="0">
              <a:latin typeface="Arial Black" panose="020B0A04020102020204" pitchFamily="34" charset="0"/>
            </a:endParaRPr>
          </a:p>
        </p:txBody>
      </p:sp>
      <p:pic>
        <p:nvPicPr>
          <p:cNvPr id="17412" name="图片 1" descr="14-quanqjx-689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013" y="1492250"/>
            <a:ext cx="4500562" cy="3871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2232025" y="4772025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花 猫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5362" name="Text Box 3"/>
          <p:cNvSpPr txBox="1"/>
          <p:nvPr/>
        </p:nvSpPr>
        <p:spPr>
          <a:xfrm>
            <a:off x="2232025" y="3873500"/>
            <a:ext cx="3455988" cy="9144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          m</a:t>
            </a:r>
            <a:r>
              <a:rPr lang="" altLang="zh-CN" sz="5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ā</a:t>
            </a: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o </a:t>
            </a:r>
            <a:endParaRPr lang="" altLang="zh-CN" sz="4400" dirty="0">
              <a:latin typeface="Arial Black" panose="020B0A04020102020204" pitchFamily="34" charset="0"/>
            </a:endParaRPr>
          </a:p>
        </p:txBody>
      </p:sp>
      <p:pic>
        <p:nvPicPr>
          <p:cNvPr id="18436" name="图片 1" descr="t010ecf9aaec6e4b4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825" y="266700"/>
            <a:ext cx="4487863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2862263" y="4613275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鸭 子</a:t>
            </a:r>
            <a:r>
              <a:rPr kumimoji="0" lang="zh-CN" altLang="en-US" sz="9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zh-CN" altLang="en-US" sz="9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2862263" y="3698875"/>
            <a:ext cx="3492500" cy="9144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  y</a:t>
            </a:r>
            <a:r>
              <a:rPr kumimoji="0" lang="en-US" altLang="zh-CN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ea"/>
              </a:rPr>
              <a:t>ā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0" name="图片 1" descr="animal_duck-chicken_57442_m"/>
          <p:cNvPicPr>
            <a:picLocks noChangeAspect="1"/>
          </p:cNvPicPr>
          <p:nvPr/>
        </p:nvPicPr>
        <p:blipFill>
          <a:blip r:embed="rId3"/>
          <a:srcRect l="-859" t="6700" r="859" b="7390"/>
          <a:stretch>
            <a:fillRect/>
          </a:stretch>
        </p:blipFill>
        <p:spPr>
          <a:xfrm>
            <a:off x="1790700" y="104775"/>
            <a:ext cx="5245100" cy="347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3175000" y="3884613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小 鸟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20483" name="图片 1" descr="76858PICS9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0"/>
            <a:ext cx="6189663" cy="351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3"/>
          <p:cNvSpPr txBox="1"/>
          <p:nvPr/>
        </p:nvSpPr>
        <p:spPr>
          <a:xfrm>
            <a:off x="2825750" y="3929063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杏 子</a:t>
            </a:r>
            <a:r>
              <a:rPr kumimoji="0" lang="zh-CN" altLang="en-US" sz="9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zh-CN" altLang="en-US" sz="9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2825750" y="3167063"/>
            <a:ext cx="3492500" cy="762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x</a:t>
            </a:r>
            <a:r>
              <a:rPr lang="" altLang="zh-CN" sz="4400" b="1" dirty="0">
                <a:ea typeface="宋体" panose="02010600030101010101" pitchFamily="2" charset="-122"/>
              </a:rPr>
              <a:t>ì</a:t>
            </a: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ng</a:t>
            </a:r>
            <a:endParaRPr lang="" altLang="zh-CN" sz="4400" dirty="0">
              <a:latin typeface="Arial Black" panose="020B0A04020102020204" pitchFamily="34" charset="0"/>
            </a:endParaRPr>
          </a:p>
        </p:txBody>
      </p:sp>
      <p:pic>
        <p:nvPicPr>
          <p:cNvPr id="21508" name="图片 1" descr="t01b1420e3969b98df2"/>
          <p:cNvPicPr>
            <a:picLocks noChangeAspect="1"/>
          </p:cNvPicPr>
          <p:nvPr/>
        </p:nvPicPr>
        <p:blipFill>
          <a:blip r:embed="rId3"/>
          <a:srcRect b="4388"/>
          <a:stretch>
            <a:fillRect/>
          </a:stretch>
        </p:blipFill>
        <p:spPr>
          <a:xfrm>
            <a:off x="1741488" y="180975"/>
            <a:ext cx="5661025" cy="2986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7638"/>
            <a:ext cx="9144000" cy="656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"/>
          <p:cNvSpPr>
            <a:spLocks noGrp="1"/>
          </p:cNvSpPr>
          <p:nvPr>
            <p:ph type="ctrTitle"/>
          </p:nvPr>
        </p:nvSpPr>
        <p:spPr>
          <a:xfrm>
            <a:off x="-180975" y="1773238"/>
            <a:ext cx="9074150" cy="23876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大</a:t>
            </a:r>
            <a:r>
              <a:rPr lang="en-US" altLang="zh-CN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</a:t>
            </a:r>
            <a:r>
              <a:rPr lang="zh-CN" altLang="en-US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小</a:t>
            </a:r>
            <a:br>
              <a:rPr lang="en-US" altLang="zh-CN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多</a:t>
            </a:r>
            <a:r>
              <a:rPr lang="en-US" altLang="zh-CN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</a:t>
            </a:r>
            <a:r>
              <a:rPr lang="zh-CN" altLang="en-US" sz="12000" kern="1200" dirty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少</a:t>
            </a:r>
            <a:endParaRPr lang="zh-CN" altLang="en-US" sz="12000" kern="1200" dirty="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395288" y="6453188"/>
            <a:ext cx="6159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3"/>
          <p:cNvSpPr txBox="1"/>
          <p:nvPr/>
        </p:nvSpPr>
        <p:spPr>
          <a:xfrm>
            <a:off x="2573338" y="4508500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桃 子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2501900" y="3684588"/>
            <a:ext cx="3492500" cy="82391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t</a:t>
            </a:r>
            <a:r>
              <a:rPr kumimoji="0" lang="en-US" altLang="zh-CN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á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o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2" name="图片 1" descr="1210728130176_mthum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92075"/>
            <a:ext cx="5522913" cy="3435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4572000" y="3097213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苹 果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4572000" y="2335213"/>
            <a:ext cx="3455988" cy="820738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 p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í</a:t>
            </a: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  <a:t>ng</a:t>
            </a:r>
            <a:endParaRPr kumimoji="0" lang="en-US" altLang="zh-CN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6" name="图片 1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625" y="1673225"/>
            <a:ext cx="3146425" cy="315436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3"/>
          <p:cNvSpPr txBox="1"/>
          <p:nvPr/>
        </p:nvSpPr>
        <p:spPr>
          <a:xfrm>
            <a:off x="2563813" y="4389438"/>
            <a:ext cx="3455988" cy="1555750"/>
          </a:xfrm>
          <a:prstGeom prst="rect">
            <a:avLst/>
          </a:prstGeom>
          <a:blipFill rotWithShape="1">
            <a:blip r:embed="rId1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红 枣</a:t>
            </a:r>
            <a:endParaRPr kumimoji="0" lang="zh-CN" altLang="en-US" sz="9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2527300" y="3567113"/>
            <a:ext cx="3492500" cy="823913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h</a:t>
            </a:r>
            <a:r>
              <a:rPr lang="" altLang="zh-CN" sz="4400" b="1" dirty="0">
                <a:ea typeface="宋体" panose="02010600030101010101" pitchFamily="2" charset="-122"/>
              </a:rPr>
              <a:t>ó</a:t>
            </a: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ng   z</a:t>
            </a:r>
            <a:r>
              <a:rPr lang="" altLang="zh-CN" sz="4800" b="1" dirty="0">
                <a:ea typeface="宋体" panose="02010600030101010101" pitchFamily="2" charset="-122"/>
              </a:rPr>
              <a:t>ǎ</a:t>
            </a:r>
            <a:r>
              <a:rPr lang="" altLang="zh-CN" sz="4400" dirty="0">
                <a:latin typeface="Arial Black" panose="020B0A04020102020204" pitchFamily="34" charset="0"/>
                <a:ea typeface="宋体" panose="02010600030101010101" pitchFamily="2" charset="-122"/>
              </a:rPr>
              <a:t>o </a:t>
            </a:r>
            <a:endParaRPr lang="" altLang="zh-CN" sz="4400" dirty="0">
              <a:latin typeface="Arial Black" panose="020B0A04020102020204" pitchFamily="34" charset="0"/>
            </a:endParaRPr>
          </a:p>
        </p:txBody>
      </p:sp>
      <p:pic>
        <p:nvPicPr>
          <p:cNvPr id="24580" name="图片 1" descr="t01b94f0f075469680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600" y="303213"/>
            <a:ext cx="38100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468313" y="188913"/>
            <a:ext cx="7199313" cy="6126163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多   少    黄   牛  只  猫   边    鸭   苹  果  杏   桃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kern="1200" dirty="0"/>
          </a:p>
        </p:txBody>
      </p:sp>
      <p:sp>
        <p:nvSpPr>
          <p:cNvPr id="26627" name="Rectangle 3"/>
          <p:cNvSpPr>
            <a:spLocks noGrp="1" noRot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4" descr="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5"/>
          <p:cNvSpPr txBox="1"/>
          <p:nvPr/>
        </p:nvSpPr>
        <p:spPr>
          <a:xfrm>
            <a:off x="7164388" y="6278563"/>
            <a:ext cx="1511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花猫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5003800" y="5661025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黄牛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2268538" y="53006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桃子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4716463" y="4581525"/>
            <a:ext cx="23034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一边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3276600" y="4149725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鸭子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5435600" y="36449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多少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Text Box 11"/>
          <p:cNvSpPr txBox="1"/>
          <p:nvPr/>
        </p:nvSpPr>
        <p:spPr>
          <a:xfrm>
            <a:off x="3276600" y="306863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苹果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6" name="Text Box 12"/>
          <p:cNvSpPr txBox="1"/>
          <p:nvPr/>
        </p:nvSpPr>
        <p:spPr>
          <a:xfrm>
            <a:off x="4932363" y="2636838"/>
            <a:ext cx="11509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一只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4500563" y="1484313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杏子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8" name="Freeform 14"/>
          <p:cNvSpPr/>
          <p:nvPr/>
        </p:nvSpPr>
        <p:spPr>
          <a:xfrm>
            <a:off x="3108325" y="2205038"/>
            <a:ext cx="4127500" cy="4464050"/>
          </a:xfrm>
          <a:custGeom>
            <a:avLst/>
            <a:gdLst>
              <a:gd name="txL" fmla="*/ 0 w 2600"/>
              <a:gd name="txT" fmla="*/ 0 h 2812"/>
              <a:gd name="txR" fmla="*/ 2600 w 2600"/>
              <a:gd name="txB" fmla="*/ 2812 h 2812"/>
            </a:gdLst>
            <a:ahLst/>
            <a:cxnLst>
              <a:cxn ang="0">
                <a:pos x="4127500" y="4464050"/>
              </a:cxn>
              <a:cxn ang="0">
                <a:pos x="1968500" y="3960813"/>
              </a:cxn>
              <a:cxn ang="0">
                <a:pos x="23812" y="3600450"/>
              </a:cxn>
              <a:cxn ang="0">
                <a:pos x="1824038" y="2808287"/>
              </a:cxn>
              <a:cxn ang="0">
                <a:pos x="958850" y="2447925"/>
              </a:cxn>
              <a:cxn ang="0">
                <a:pos x="2687637" y="1944688"/>
              </a:cxn>
              <a:cxn ang="0">
                <a:pos x="887413" y="1439862"/>
              </a:cxn>
              <a:cxn ang="0">
                <a:pos x="2184400" y="936625"/>
              </a:cxn>
              <a:cxn ang="0">
                <a:pos x="1247775" y="719137"/>
              </a:cxn>
              <a:cxn ang="0">
                <a:pos x="1895475" y="0"/>
              </a:cxn>
            </a:cxnLst>
            <a:rect l="txL" t="txT" r="txR" b="txB"/>
            <a:pathLst>
              <a:path w="2600" h="2812">
                <a:moveTo>
                  <a:pt x="2600" y="2812"/>
                </a:moveTo>
                <a:cubicBezTo>
                  <a:pt x="2135" y="2699"/>
                  <a:pt x="1671" y="2586"/>
                  <a:pt x="1240" y="2495"/>
                </a:cubicBezTo>
                <a:cubicBezTo>
                  <a:pt x="809" y="2404"/>
                  <a:pt x="30" y="2389"/>
                  <a:pt x="15" y="2268"/>
                </a:cubicBezTo>
                <a:cubicBezTo>
                  <a:pt x="0" y="2147"/>
                  <a:pt x="1051" y="1890"/>
                  <a:pt x="1149" y="1769"/>
                </a:cubicBezTo>
                <a:cubicBezTo>
                  <a:pt x="1247" y="1648"/>
                  <a:pt x="513" y="1633"/>
                  <a:pt x="604" y="1542"/>
                </a:cubicBezTo>
                <a:cubicBezTo>
                  <a:pt x="695" y="1451"/>
                  <a:pt x="1700" y="1331"/>
                  <a:pt x="1693" y="1225"/>
                </a:cubicBezTo>
                <a:cubicBezTo>
                  <a:pt x="1686" y="1119"/>
                  <a:pt x="612" y="1013"/>
                  <a:pt x="559" y="907"/>
                </a:cubicBezTo>
                <a:cubicBezTo>
                  <a:pt x="506" y="801"/>
                  <a:pt x="1338" y="665"/>
                  <a:pt x="1376" y="590"/>
                </a:cubicBezTo>
                <a:cubicBezTo>
                  <a:pt x="1414" y="515"/>
                  <a:pt x="816" y="551"/>
                  <a:pt x="786" y="453"/>
                </a:cubicBezTo>
                <a:cubicBezTo>
                  <a:pt x="756" y="355"/>
                  <a:pt x="1134" y="75"/>
                  <a:pt x="119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15" name="AutoShape 15"/>
          <p:cNvSpPr/>
          <p:nvPr/>
        </p:nvSpPr>
        <p:spPr>
          <a:xfrm>
            <a:off x="3924300" y="1557338"/>
            <a:ext cx="431800" cy="358775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Line 16"/>
          <p:cNvSpPr/>
          <p:nvPr/>
        </p:nvSpPr>
        <p:spPr>
          <a:xfrm>
            <a:off x="3924300" y="1773238"/>
            <a:ext cx="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PM_0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7086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3348038" y="1557338"/>
            <a:ext cx="1143000" cy="2497137"/>
            <a:chOff x="0" y="0"/>
            <a:chExt cx="720" cy="1573"/>
          </a:xfrm>
        </p:grpSpPr>
        <p:pic>
          <p:nvPicPr>
            <p:cNvPr id="27683" name="Picture 4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4" name="Text Box 5"/>
            <p:cNvSpPr txBox="1"/>
            <p:nvPr/>
          </p:nvSpPr>
          <p:spPr>
            <a:xfrm>
              <a:off x="96" y="245"/>
              <a:ext cx="596" cy="8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黄牛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lvl="0" eaLnBrk="1" hangingPunct="1"/>
              <a:endParaRPr lang="en-US" altLang="zh-CN" sz="48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4859338" y="1341438"/>
            <a:ext cx="1143000" cy="2497137"/>
            <a:chOff x="0" y="0"/>
            <a:chExt cx="720" cy="1573"/>
          </a:xfrm>
        </p:grpSpPr>
        <p:pic>
          <p:nvPicPr>
            <p:cNvPr id="27681" name="Picture 10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2" name="Text Box 11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桃子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2195513" y="1844675"/>
            <a:ext cx="1143000" cy="2497138"/>
            <a:chOff x="0" y="0"/>
            <a:chExt cx="720" cy="1573"/>
          </a:xfrm>
        </p:grpSpPr>
        <p:pic>
          <p:nvPicPr>
            <p:cNvPr id="27679" name="Picture 13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0" name="Text Box 14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花猫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2700338" y="3141663"/>
            <a:ext cx="1143000" cy="2497137"/>
            <a:chOff x="0" y="0"/>
            <a:chExt cx="720" cy="1573"/>
          </a:xfrm>
        </p:grpSpPr>
        <p:pic>
          <p:nvPicPr>
            <p:cNvPr id="27677" name="Picture 16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8" name="Text Box 17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苹果</a:t>
              </a:r>
              <a:endPara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" name="Group 18"/>
          <p:cNvGrpSpPr/>
          <p:nvPr/>
        </p:nvGrpSpPr>
        <p:grpSpPr>
          <a:xfrm>
            <a:off x="6156325" y="2060575"/>
            <a:ext cx="1143000" cy="2497138"/>
            <a:chOff x="0" y="0"/>
            <a:chExt cx="720" cy="1573"/>
          </a:xfrm>
        </p:grpSpPr>
        <p:pic>
          <p:nvPicPr>
            <p:cNvPr id="27675" name="Picture 19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6" name="Text Box 20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杏子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4211638" y="3429000"/>
            <a:ext cx="1193800" cy="2497138"/>
            <a:chOff x="0" y="0"/>
            <a:chExt cx="752" cy="1573"/>
          </a:xfrm>
        </p:grpSpPr>
        <p:pic>
          <p:nvPicPr>
            <p:cNvPr id="27673" name="Picture 22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4" name="Text Box 23"/>
            <p:cNvSpPr txBox="1"/>
            <p:nvPr/>
          </p:nvSpPr>
          <p:spPr>
            <a:xfrm>
              <a:off x="96" y="260"/>
              <a:ext cx="65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鸭子</a:t>
              </a:r>
              <a:r>
                <a:rPr lang="zh-CN" altLang="en-US" sz="3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endParaRPr lang="zh-CN" altLang="en-US" sz="30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Group 24"/>
          <p:cNvGrpSpPr/>
          <p:nvPr/>
        </p:nvGrpSpPr>
        <p:grpSpPr>
          <a:xfrm>
            <a:off x="5867400" y="3716338"/>
            <a:ext cx="1143000" cy="2497137"/>
            <a:chOff x="0" y="0"/>
            <a:chExt cx="720" cy="1573"/>
          </a:xfrm>
        </p:grpSpPr>
        <p:pic>
          <p:nvPicPr>
            <p:cNvPr id="27671" name="Picture 25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2" name="Text Box 26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小鸟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7164388" y="2997200"/>
            <a:ext cx="1143000" cy="2497138"/>
            <a:chOff x="0" y="0"/>
            <a:chExt cx="720" cy="1573"/>
          </a:xfrm>
        </p:grpSpPr>
        <p:pic>
          <p:nvPicPr>
            <p:cNvPr id="27669" name="Picture 28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0" name="Text Box 29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一边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1619250" y="2997200"/>
            <a:ext cx="1143000" cy="2497138"/>
            <a:chOff x="0" y="0"/>
            <a:chExt cx="720" cy="1573"/>
          </a:xfrm>
        </p:grpSpPr>
        <p:pic>
          <p:nvPicPr>
            <p:cNvPr id="27667" name="Picture 31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8" name="Text Box 32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多少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>
            <a:off x="3419475" y="2349500"/>
            <a:ext cx="1143000" cy="2497138"/>
            <a:chOff x="0" y="0"/>
            <a:chExt cx="720" cy="1573"/>
          </a:xfrm>
        </p:grpSpPr>
        <p:pic>
          <p:nvPicPr>
            <p:cNvPr id="27665" name="Picture 34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6" name="Text Box 35"/>
            <p:cNvSpPr txBox="1"/>
            <p:nvPr/>
          </p:nvSpPr>
          <p:spPr>
            <a:xfrm>
              <a:off x="96" y="245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一群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5219700" y="2492375"/>
            <a:ext cx="1143000" cy="2497138"/>
            <a:chOff x="-182" y="-182"/>
            <a:chExt cx="720" cy="1573"/>
          </a:xfrm>
        </p:grpSpPr>
        <p:pic>
          <p:nvPicPr>
            <p:cNvPr id="27663" name="Picture 37" descr="红气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82" y="-182"/>
              <a:ext cx="720" cy="1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4" name="Text Box 38"/>
            <p:cNvSpPr txBox="1"/>
            <p:nvPr/>
          </p:nvSpPr>
          <p:spPr>
            <a:xfrm>
              <a:off x="-182" y="-46"/>
              <a:ext cx="59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一只</a:t>
              </a:r>
              <a:endParaRPr lang="zh-CN" altLang="en-US" sz="3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70698" name="Picture 42">
            <a:hlinkClick r:id="" action="ppaction://media"/>
          </p:cNvPr>
          <p:cNvPicPr>
            <a:picLocks noRot="1" noChangeAspect="1"/>
          </p:cNvPicPr>
          <p:nvPr>
            <a:wavAudioFile r:embed="rId3" name="j0214098.wav"/>
          </p:nvPr>
        </p:nvPicPr>
        <p:blipFill>
          <a:blip r:embed="rId4"/>
          <a:stretch>
            <a:fillRect/>
          </a:stretch>
        </p:blipFill>
        <p:spPr>
          <a:xfrm>
            <a:off x="323850" y="33337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0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4745" fill="hold"/>
                                        <p:tgtEl>
                                          <p:spTgt spid="70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98"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9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Text Box 2"/>
          <p:cNvSpPr txBox="1"/>
          <p:nvPr/>
        </p:nvSpPr>
        <p:spPr>
          <a:xfrm>
            <a:off x="395288" y="1196975"/>
            <a:ext cx="9366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5400" b="1" dirty="0">
              <a:solidFill>
                <a:srgbClr val="66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5" name="Picture 3" descr="ZW_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31946">
            <a:off x="838200" y="4114800"/>
            <a:ext cx="16637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4"/>
          <p:cNvSpPr txBox="1"/>
          <p:nvPr/>
        </p:nvSpPr>
        <p:spPr>
          <a:xfrm>
            <a:off x="365125" y="1316038"/>
            <a:ext cx="701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7772400" y="10668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8" name="Line 6"/>
          <p:cNvSpPr/>
          <p:nvPr/>
        </p:nvSpPr>
        <p:spPr>
          <a:xfrm flipH="1">
            <a:off x="6629400" y="1676400"/>
            <a:ext cx="76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8679" name="Picture 7" descr="ZW_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31946">
            <a:off x="3810000" y="4197350"/>
            <a:ext cx="1614488" cy="266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8" descr="ZW_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931946">
            <a:off x="6804025" y="4038600"/>
            <a:ext cx="1709738" cy="281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81" name="Group 9"/>
          <p:cNvGrpSpPr/>
          <p:nvPr/>
        </p:nvGrpSpPr>
        <p:grpSpPr>
          <a:xfrm>
            <a:off x="381000" y="2133600"/>
            <a:ext cx="990600" cy="4114800"/>
            <a:chOff x="0" y="0"/>
            <a:chExt cx="912" cy="3143"/>
          </a:xfrm>
        </p:grpSpPr>
        <p:sp>
          <p:nvSpPr>
            <p:cNvPr id="28716" name="Freeform 10"/>
            <p:cNvSpPr/>
            <p:nvPr/>
          </p:nvSpPr>
          <p:spPr>
            <a:xfrm>
              <a:off x="267" y="875"/>
              <a:ext cx="226" cy="2268"/>
            </a:xfrm>
            <a:custGeom>
              <a:avLst/>
              <a:gdLst>
                <a:gd name="txL" fmla="*/ 0 w 226"/>
                <a:gd name="txT" fmla="*/ 0 h 2268"/>
                <a:gd name="txR" fmla="*/ 226 w 226"/>
                <a:gd name="txB" fmla="*/ 2268 h 2268"/>
              </a:gdLst>
              <a:ahLst/>
              <a:cxnLst>
                <a:cxn ang="0">
                  <a:pos x="196" y="0"/>
                </a:cxn>
                <a:cxn ang="0">
                  <a:pos x="196" y="635"/>
                </a:cxn>
                <a:cxn ang="0">
                  <a:pos x="15" y="1769"/>
                </a:cxn>
                <a:cxn ang="0">
                  <a:pos x="106" y="2268"/>
                </a:cxn>
              </a:cxnLst>
              <a:rect l="txL" t="txT" r="txR" b="txB"/>
              <a:pathLst>
                <a:path w="226" h="2268">
                  <a:moveTo>
                    <a:pt x="196" y="0"/>
                  </a:moveTo>
                  <a:cubicBezTo>
                    <a:pt x="211" y="170"/>
                    <a:pt x="226" y="340"/>
                    <a:pt x="196" y="635"/>
                  </a:cubicBezTo>
                  <a:cubicBezTo>
                    <a:pt x="166" y="930"/>
                    <a:pt x="30" y="1497"/>
                    <a:pt x="15" y="1769"/>
                  </a:cubicBezTo>
                  <a:cubicBezTo>
                    <a:pt x="0" y="2041"/>
                    <a:pt x="91" y="2185"/>
                    <a:pt x="106" y="226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7" name="Oval 11"/>
            <p:cNvSpPr/>
            <p:nvPr/>
          </p:nvSpPr>
          <p:spPr>
            <a:xfrm>
              <a:off x="0" y="0"/>
              <a:ext cx="912" cy="1104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82" name="Freeform 12"/>
          <p:cNvSpPr/>
          <p:nvPr/>
        </p:nvSpPr>
        <p:spPr>
          <a:xfrm>
            <a:off x="304800" y="1603375"/>
            <a:ext cx="230188" cy="1825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199632" y="0"/>
              </a:cxn>
              <a:cxn ang="0">
                <a:pos x="199632" y="511143"/>
              </a:cxn>
              <a:cxn ang="0">
                <a:pos x="15278" y="1423955"/>
              </a:cxn>
              <a:cxn ang="0">
                <a:pos x="107964" y="1825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Oval 13"/>
          <p:cNvSpPr/>
          <p:nvPr/>
        </p:nvSpPr>
        <p:spPr>
          <a:xfrm>
            <a:off x="0" y="457200"/>
            <a:ext cx="990600" cy="1444625"/>
          </a:xfrm>
          <a:prstGeom prst="ellipse">
            <a:avLst/>
          </a:prstGeom>
          <a:solidFill>
            <a:srgbClr val="F9291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4" name="Freeform 14"/>
          <p:cNvSpPr/>
          <p:nvPr/>
        </p:nvSpPr>
        <p:spPr>
          <a:xfrm>
            <a:off x="1738313" y="13747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5" name="Oval 15"/>
          <p:cNvSpPr/>
          <p:nvPr/>
        </p:nvSpPr>
        <p:spPr>
          <a:xfrm>
            <a:off x="1447800" y="228600"/>
            <a:ext cx="990600" cy="1444625"/>
          </a:xfrm>
          <a:prstGeom prst="ellipse">
            <a:avLst/>
          </a:prstGeom>
          <a:solidFill>
            <a:srgbClr val="4FFB4B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6" name="Freeform 16"/>
          <p:cNvSpPr/>
          <p:nvPr/>
        </p:nvSpPr>
        <p:spPr>
          <a:xfrm>
            <a:off x="2271713" y="32035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7" name="Oval 17"/>
          <p:cNvSpPr/>
          <p:nvPr/>
        </p:nvSpPr>
        <p:spPr>
          <a:xfrm>
            <a:off x="1981200" y="2057400"/>
            <a:ext cx="990600" cy="1444625"/>
          </a:xfrm>
          <a:prstGeom prst="ellipse">
            <a:avLst/>
          </a:prstGeom>
          <a:solidFill>
            <a:srgbClr val="257D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8" name="Freeform 18"/>
          <p:cNvSpPr/>
          <p:nvPr/>
        </p:nvSpPr>
        <p:spPr>
          <a:xfrm>
            <a:off x="3186113" y="19843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9" name="Oval 19"/>
          <p:cNvSpPr/>
          <p:nvPr/>
        </p:nvSpPr>
        <p:spPr>
          <a:xfrm>
            <a:off x="2895600" y="838200"/>
            <a:ext cx="990600" cy="1444625"/>
          </a:xfrm>
          <a:prstGeom prst="ellipse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0" name="Freeform 20"/>
          <p:cNvSpPr/>
          <p:nvPr/>
        </p:nvSpPr>
        <p:spPr>
          <a:xfrm>
            <a:off x="4100513" y="32797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1" name="Oval 21"/>
          <p:cNvSpPr/>
          <p:nvPr/>
        </p:nvSpPr>
        <p:spPr>
          <a:xfrm>
            <a:off x="3810000" y="2133600"/>
            <a:ext cx="990600" cy="1444625"/>
          </a:xfrm>
          <a:prstGeom prst="ellipse">
            <a:avLst/>
          </a:prstGeom>
          <a:solidFill>
            <a:srgbClr val="F9291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2" name="Freeform 22"/>
          <p:cNvSpPr/>
          <p:nvPr/>
        </p:nvSpPr>
        <p:spPr>
          <a:xfrm>
            <a:off x="4710113" y="15271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3" name="Oval 23"/>
          <p:cNvSpPr/>
          <p:nvPr/>
        </p:nvSpPr>
        <p:spPr>
          <a:xfrm>
            <a:off x="4419600" y="381000"/>
            <a:ext cx="990600" cy="144462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4" name="Freeform 24"/>
          <p:cNvSpPr/>
          <p:nvPr/>
        </p:nvSpPr>
        <p:spPr>
          <a:xfrm>
            <a:off x="5472113" y="28225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5" name="Oval 25"/>
          <p:cNvSpPr/>
          <p:nvPr/>
        </p:nvSpPr>
        <p:spPr>
          <a:xfrm>
            <a:off x="5181600" y="1676400"/>
            <a:ext cx="990600" cy="1444625"/>
          </a:xfrm>
          <a:prstGeom prst="ellipse">
            <a:avLst/>
          </a:prstGeom>
          <a:solidFill>
            <a:srgbClr val="6EF8A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6" name="Freeform 26"/>
          <p:cNvSpPr/>
          <p:nvPr/>
        </p:nvSpPr>
        <p:spPr>
          <a:xfrm>
            <a:off x="6477000" y="1524000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7" name="Oval 27"/>
          <p:cNvSpPr/>
          <p:nvPr/>
        </p:nvSpPr>
        <p:spPr>
          <a:xfrm>
            <a:off x="6172200" y="533400"/>
            <a:ext cx="990600" cy="1444625"/>
          </a:xfrm>
          <a:prstGeom prst="ellipse">
            <a:avLst/>
          </a:prstGeom>
          <a:solidFill>
            <a:srgbClr val="9661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8" name="Freeform 28"/>
          <p:cNvSpPr/>
          <p:nvPr/>
        </p:nvSpPr>
        <p:spPr>
          <a:xfrm>
            <a:off x="6996113" y="32035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9" name="Oval 29"/>
          <p:cNvSpPr/>
          <p:nvPr/>
        </p:nvSpPr>
        <p:spPr>
          <a:xfrm>
            <a:off x="6705600" y="2057400"/>
            <a:ext cx="990600" cy="1444625"/>
          </a:xfrm>
          <a:prstGeom prst="ellipse">
            <a:avLst/>
          </a:prstGeom>
          <a:solidFill>
            <a:srgbClr val="FB7E6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00" name="Freeform 30"/>
          <p:cNvSpPr/>
          <p:nvPr/>
        </p:nvSpPr>
        <p:spPr>
          <a:xfrm>
            <a:off x="8139113" y="17557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1" name="Oval 31"/>
          <p:cNvSpPr/>
          <p:nvPr/>
        </p:nvSpPr>
        <p:spPr>
          <a:xfrm>
            <a:off x="7848600" y="609600"/>
            <a:ext cx="990600" cy="1444625"/>
          </a:xfrm>
          <a:prstGeom prst="ellipse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702" name="Freeform 32"/>
          <p:cNvSpPr/>
          <p:nvPr/>
        </p:nvSpPr>
        <p:spPr>
          <a:xfrm>
            <a:off x="8443913" y="3889375"/>
            <a:ext cx="244475" cy="2968625"/>
          </a:xfrm>
          <a:custGeom>
            <a:avLst/>
            <a:gdLst>
              <a:gd name="txL" fmla="*/ 0 w 226"/>
              <a:gd name="txT" fmla="*/ 0 h 2268"/>
              <a:gd name="txR" fmla="*/ 226 w 226"/>
              <a:gd name="txB" fmla="*/ 2268 h 2268"/>
            </a:gdLst>
            <a:ahLst/>
            <a:cxnLst>
              <a:cxn ang="0">
                <a:pos x="212023" y="0"/>
              </a:cxn>
              <a:cxn ang="0">
                <a:pos x="212023" y="831163"/>
              </a:cxn>
              <a:cxn ang="0">
                <a:pos x="16226" y="2315475"/>
              </a:cxn>
              <a:cxn ang="0">
                <a:pos x="114665" y="2968625"/>
              </a:cxn>
            </a:cxnLst>
            <a:rect l="txL" t="txT" r="txR" b="txB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703" name="Oval 33"/>
          <p:cNvSpPr/>
          <p:nvPr/>
        </p:nvSpPr>
        <p:spPr>
          <a:xfrm>
            <a:off x="8153400" y="2743200"/>
            <a:ext cx="990600" cy="144462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2" name="Text Box 34"/>
          <p:cNvSpPr txBox="1"/>
          <p:nvPr/>
        </p:nvSpPr>
        <p:spPr>
          <a:xfrm>
            <a:off x="1447800" y="457200"/>
            <a:ext cx="10445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杏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3" name="Text Box 35"/>
          <p:cNvSpPr txBox="1"/>
          <p:nvPr/>
        </p:nvSpPr>
        <p:spPr>
          <a:xfrm>
            <a:off x="3810000" y="2286000"/>
            <a:ext cx="838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边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4" name="Text Box 36"/>
          <p:cNvSpPr txBox="1"/>
          <p:nvPr/>
        </p:nvSpPr>
        <p:spPr>
          <a:xfrm>
            <a:off x="0" y="533400"/>
            <a:ext cx="1025525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5" name="Text Box 37"/>
          <p:cNvSpPr txBox="1"/>
          <p:nvPr/>
        </p:nvSpPr>
        <p:spPr>
          <a:xfrm>
            <a:off x="304800" y="2286000"/>
            <a:ext cx="990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猫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6" name="Text Box 38"/>
          <p:cNvSpPr txBox="1"/>
          <p:nvPr/>
        </p:nvSpPr>
        <p:spPr>
          <a:xfrm>
            <a:off x="1981200" y="2209800"/>
            <a:ext cx="10668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7" name="Text Box 39"/>
          <p:cNvSpPr txBox="1"/>
          <p:nvPr/>
        </p:nvSpPr>
        <p:spPr>
          <a:xfrm>
            <a:off x="2895600" y="990600"/>
            <a:ext cx="1025525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牛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8" name="Text Box 40"/>
          <p:cNvSpPr txBox="1"/>
          <p:nvPr/>
        </p:nvSpPr>
        <p:spPr>
          <a:xfrm>
            <a:off x="5181600" y="1828800"/>
            <a:ext cx="10255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鸭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9" name="Text Box 41"/>
          <p:cNvSpPr txBox="1"/>
          <p:nvPr/>
        </p:nvSpPr>
        <p:spPr>
          <a:xfrm>
            <a:off x="6172200" y="609600"/>
            <a:ext cx="10255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50" name="Text Box 42"/>
          <p:cNvSpPr txBox="1"/>
          <p:nvPr/>
        </p:nvSpPr>
        <p:spPr>
          <a:xfrm>
            <a:off x="8153400" y="2971800"/>
            <a:ext cx="990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51" name="Text Box 43"/>
          <p:cNvSpPr txBox="1"/>
          <p:nvPr/>
        </p:nvSpPr>
        <p:spPr>
          <a:xfrm>
            <a:off x="6705600" y="2209800"/>
            <a:ext cx="8731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果</a:t>
            </a:r>
            <a:endParaRPr lang="zh-CN" altLang="en-US" sz="66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52" name="Text Box 44"/>
          <p:cNvSpPr txBox="1"/>
          <p:nvPr/>
        </p:nvSpPr>
        <p:spPr>
          <a:xfrm>
            <a:off x="4419600" y="533400"/>
            <a:ext cx="117792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苹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53" name="Text Box 45"/>
          <p:cNvSpPr txBox="1"/>
          <p:nvPr/>
        </p:nvSpPr>
        <p:spPr>
          <a:xfrm>
            <a:off x="7889875" y="685800"/>
            <a:ext cx="1025525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少</a:t>
            </a:r>
            <a:endParaRPr lang="zh-CN" altLang="en-US" sz="6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64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6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6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86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6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6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6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6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86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86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86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64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686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6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6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6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86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6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6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6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686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686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6865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langd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AutoShape 3"/>
          <p:cNvSpPr>
            <a:spLocks noChangeArrowheads="1"/>
          </p:cNvSpPr>
          <p:nvPr/>
        </p:nvSpPr>
        <p:spPr bwMode="auto">
          <a:xfrm>
            <a:off x="1116013" y="1341438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Rectangle 4"/>
          <p:cNvSpPr>
            <a:spLocks noGrp="1"/>
          </p:cNvSpPr>
          <p:nvPr>
            <p:ph type="title"/>
          </p:nvPr>
        </p:nvSpPr>
        <p:spPr>
          <a:xfrm>
            <a:off x="1547813" y="1493838"/>
            <a:ext cx="8636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rgbClr val="FF3300"/>
                </a:solidFill>
              </a:rPr>
              <a:t>黄　　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9701" name="Rectangle 5"/>
          <p:cNvSpPr/>
          <p:nvPr/>
        </p:nvSpPr>
        <p:spPr>
          <a:xfrm>
            <a:off x="5292725" y="45085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1403350" y="549275"/>
            <a:ext cx="4105275" cy="930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500" dirty="0">
                <a:latin typeface="Arial" panose="020B0604020202020204" pitchFamily="34" charset="0"/>
                <a:ea typeface="宋体" panose="02010600030101010101" pitchFamily="2" charset="-122"/>
              </a:rPr>
              <a:t>我会读。</a:t>
            </a:r>
            <a:endParaRPr lang="zh-CN" altLang="en-US" sz="5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7" name="AutoShape 7"/>
          <p:cNvSpPr>
            <a:spLocks noChangeArrowheads="1"/>
          </p:cNvSpPr>
          <p:nvPr/>
        </p:nvSpPr>
        <p:spPr bwMode="auto">
          <a:xfrm>
            <a:off x="2844800" y="1341438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8" name="AutoShape 8"/>
          <p:cNvSpPr>
            <a:spLocks noChangeArrowheads="1"/>
          </p:cNvSpPr>
          <p:nvPr/>
        </p:nvSpPr>
        <p:spPr bwMode="auto">
          <a:xfrm>
            <a:off x="4572000" y="1341438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89" name="AutoShape 9"/>
          <p:cNvSpPr>
            <a:spLocks noChangeArrowheads="1"/>
          </p:cNvSpPr>
          <p:nvPr/>
        </p:nvSpPr>
        <p:spPr bwMode="auto">
          <a:xfrm>
            <a:off x="6300788" y="1341438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0" name="AutoShape 10"/>
          <p:cNvSpPr>
            <a:spLocks noChangeArrowheads="1"/>
          </p:cNvSpPr>
          <p:nvPr/>
        </p:nvSpPr>
        <p:spPr bwMode="auto">
          <a:xfrm>
            <a:off x="1979613" y="2349500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1" name="AutoShape 11"/>
          <p:cNvSpPr>
            <a:spLocks noChangeArrowheads="1"/>
          </p:cNvSpPr>
          <p:nvPr/>
        </p:nvSpPr>
        <p:spPr bwMode="auto">
          <a:xfrm>
            <a:off x="3779838" y="2349500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2" name="AutoShape 12"/>
          <p:cNvSpPr>
            <a:spLocks noChangeArrowheads="1"/>
          </p:cNvSpPr>
          <p:nvPr/>
        </p:nvSpPr>
        <p:spPr bwMode="auto">
          <a:xfrm>
            <a:off x="5508625" y="2349500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3" name="AutoShape 13"/>
          <p:cNvSpPr>
            <a:spLocks noChangeArrowheads="1"/>
          </p:cNvSpPr>
          <p:nvPr/>
        </p:nvSpPr>
        <p:spPr bwMode="auto">
          <a:xfrm>
            <a:off x="1116013" y="3573463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4" name="AutoShape 14"/>
          <p:cNvSpPr>
            <a:spLocks noChangeArrowheads="1"/>
          </p:cNvSpPr>
          <p:nvPr/>
        </p:nvSpPr>
        <p:spPr bwMode="auto">
          <a:xfrm>
            <a:off x="2844800" y="3573463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5" name="AutoShape 15"/>
          <p:cNvSpPr>
            <a:spLocks noChangeArrowheads="1"/>
          </p:cNvSpPr>
          <p:nvPr/>
        </p:nvSpPr>
        <p:spPr bwMode="auto">
          <a:xfrm>
            <a:off x="4572000" y="3573463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6" name="AutoShape 16"/>
          <p:cNvSpPr>
            <a:spLocks noChangeArrowheads="1"/>
          </p:cNvSpPr>
          <p:nvPr/>
        </p:nvSpPr>
        <p:spPr bwMode="auto">
          <a:xfrm>
            <a:off x="6300788" y="3573463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7" name="AutoShape 17"/>
          <p:cNvSpPr>
            <a:spLocks noChangeArrowheads="1"/>
          </p:cNvSpPr>
          <p:nvPr/>
        </p:nvSpPr>
        <p:spPr bwMode="auto">
          <a:xfrm>
            <a:off x="3635375" y="4724400"/>
            <a:ext cx="1584325" cy="1296988"/>
          </a:xfrm>
          <a:prstGeom prst="star5">
            <a:avLst/>
          </a:prstGeom>
          <a:solidFill>
            <a:srgbClr val="F3FCA2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4" name="Rectangle 18"/>
          <p:cNvSpPr/>
          <p:nvPr/>
        </p:nvSpPr>
        <p:spPr>
          <a:xfrm>
            <a:off x="3203575" y="14859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猫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5" name="Rectangle 19"/>
          <p:cNvSpPr/>
          <p:nvPr/>
        </p:nvSpPr>
        <p:spPr>
          <a:xfrm>
            <a:off x="5003800" y="14859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杏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6" name="Rectangle 20"/>
          <p:cNvSpPr/>
          <p:nvPr/>
        </p:nvSpPr>
        <p:spPr>
          <a:xfrm>
            <a:off x="6732588" y="14859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7" name="Rectangle 21"/>
          <p:cNvSpPr/>
          <p:nvPr/>
        </p:nvSpPr>
        <p:spPr>
          <a:xfrm>
            <a:off x="2411413" y="25019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苹　　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8" name="Rectangle 22"/>
          <p:cNvSpPr/>
          <p:nvPr/>
        </p:nvSpPr>
        <p:spPr>
          <a:xfrm>
            <a:off x="4140200" y="2492375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果　　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9" name="Rectangle 23"/>
          <p:cNvSpPr/>
          <p:nvPr/>
        </p:nvSpPr>
        <p:spPr>
          <a:xfrm>
            <a:off x="5867400" y="2492375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边　　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0" name="Rectangle 24"/>
          <p:cNvSpPr/>
          <p:nvPr/>
        </p:nvSpPr>
        <p:spPr>
          <a:xfrm>
            <a:off x="1476375" y="3716338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1" name="Rectangle 25"/>
          <p:cNvSpPr/>
          <p:nvPr/>
        </p:nvSpPr>
        <p:spPr>
          <a:xfrm>
            <a:off x="3203575" y="3716338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少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2" name="Rectangle 26"/>
          <p:cNvSpPr/>
          <p:nvPr/>
        </p:nvSpPr>
        <p:spPr>
          <a:xfrm>
            <a:off x="4932363" y="37084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3" name="Rectangle 27"/>
          <p:cNvSpPr/>
          <p:nvPr/>
        </p:nvSpPr>
        <p:spPr>
          <a:xfrm>
            <a:off x="6661150" y="3708400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　　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4" name="Rectangle 28"/>
          <p:cNvSpPr/>
          <p:nvPr/>
        </p:nvSpPr>
        <p:spPr>
          <a:xfrm>
            <a:off x="3995738" y="4797425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鸭　　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5" name="Rectangle 29"/>
          <p:cNvSpPr/>
          <p:nvPr/>
        </p:nvSpPr>
        <p:spPr>
          <a:xfrm>
            <a:off x="5868988" y="4868863"/>
            <a:ext cx="863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  <p:bldP spid="71687" grpId="0" animBg="1"/>
      <p:bldP spid="71688" grpId="0" animBg="1"/>
      <p:bldP spid="71689" grpId="0" animBg="1"/>
      <p:bldP spid="71690" grpId="0" animBg="1"/>
      <p:bldP spid="71691" grpId="0" animBg="1"/>
      <p:bldP spid="71692" grpId="0" animBg="1"/>
      <p:bldP spid="71693" grpId="0" animBg="1"/>
      <p:bldP spid="71694" grpId="0" animBg="1"/>
      <p:bldP spid="71695" grpId="0" animBg="1"/>
      <p:bldP spid="71696" grpId="0" animBg="1"/>
      <p:bldP spid="7169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5892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5580063" y="333375"/>
            <a:ext cx="1284287" cy="1295400"/>
            <a:chOff x="0" y="0"/>
            <a:chExt cx="809" cy="816"/>
          </a:xfrm>
        </p:grpSpPr>
        <p:pic>
          <p:nvPicPr>
            <p:cNvPr id="30749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9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0" name="Text Box 5"/>
            <p:cNvSpPr txBox="1"/>
            <p:nvPr/>
          </p:nvSpPr>
          <p:spPr>
            <a:xfrm>
              <a:off x="0" y="226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一边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2195513" y="836613"/>
            <a:ext cx="1284287" cy="1295400"/>
            <a:chOff x="0" y="0"/>
            <a:chExt cx="809" cy="816"/>
          </a:xfrm>
        </p:grpSpPr>
        <p:pic>
          <p:nvPicPr>
            <p:cNvPr id="30747" name="Picture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9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8" name="Text Box 8"/>
            <p:cNvSpPr txBox="1"/>
            <p:nvPr/>
          </p:nvSpPr>
          <p:spPr>
            <a:xfrm>
              <a:off x="48" y="240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花猫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3924300" y="333375"/>
            <a:ext cx="1284288" cy="1295400"/>
            <a:chOff x="0" y="0"/>
            <a:chExt cx="809" cy="816"/>
          </a:xfrm>
        </p:grpSpPr>
        <p:pic>
          <p:nvPicPr>
            <p:cNvPr id="30745" name="Picture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6" name="Text Box 11"/>
            <p:cNvSpPr txBox="1"/>
            <p:nvPr/>
          </p:nvSpPr>
          <p:spPr>
            <a:xfrm>
              <a:off x="48" y="240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鸭子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6877050" y="2492375"/>
            <a:ext cx="1284288" cy="1295400"/>
            <a:chOff x="0" y="0"/>
            <a:chExt cx="809" cy="816"/>
          </a:xfrm>
        </p:grpSpPr>
        <p:pic>
          <p:nvPicPr>
            <p:cNvPr id="30743" name="Picture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4" name="Text Box 14"/>
            <p:cNvSpPr txBox="1"/>
            <p:nvPr/>
          </p:nvSpPr>
          <p:spPr>
            <a:xfrm>
              <a:off x="48" y="259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桃子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3348038" y="1700213"/>
            <a:ext cx="1439862" cy="1296987"/>
            <a:chOff x="0" y="0"/>
            <a:chExt cx="1056" cy="912"/>
          </a:xfrm>
        </p:grpSpPr>
        <p:pic>
          <p:nvPicPr>
            <p:cNvPr id="30741" name="Picture 1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0" y="0"/>
              <a:ext cx="1056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2" name="Text Box 17"/>
            <p:cNvSpPr txBox="1"/>
            <p:nvPr/>
          </p:nvSpPr>
          <p:spPr>
            <a:xfrm>
              <a:off x="48" y="270"/>
              <a:ext cx="815" cy="4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苹果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1331913" y="1700213"/>
            <a:ext cx="1284287" cy="1295400"/>
            <a:chOff x="0" y="0"/>
            <a:chExt cx="809" cy="816"/>
          </a:xfrm>
        </p:grpSpPr>
        <p:pic>
          <p:nvPicPr>
            <p:cNvPr id="30739" name="Picture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7999" contrast="-12000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0" name="Text Box 20"/>
            <p:cNvSpPr txBox="1"/>
            <p:nvPr/>
          </p:nvSpPr>
          <p:spPr>
            <a:xfrm>
              <a:off x="0" y="273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黄牛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2268538" y="2492375"/>
            <a:ext cx="1284287" cy="1295400"/>
            <a:chOff x="0" y="0"/>
            <a:chExt cx="809" cy="816"/>
          </a:xfrm>
        </p:grpSpPr>
        <p:pic>
          <p:nvPicPr>
            <p:cNvPr id="30737" name="Picture 2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8" name="Text Box 23"/>
            <p:cNvSpPr txBox="1"/>
            <p:nvPr/>
          </p:nvSpPr>
          <p:spPr>
            <a:xfrm>
              <a:off x="48" y="288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一只</a:t>
              </a:r>
              <a:endPara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5940425" y="1557338"/>
            <a:ext cx="1284288" cy="1295400"/>
            <a:chOff x="0" y="0"/>
            <a:chExt cx="809" cy="816"/>
          </a:xfrm>
        </p:grpSpPr>
        <p:pic>
          <p:nvPicPr>
            <p:cNvPr id="30735" name="Picture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9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6" name="Text Box 26"/>
            <p:cNvSpPr txBox="1"/>
            <p:nvPr/>
          </p:nvSpPr>
          <p:spPr>
            <a:xfrm>
              <a:off x="96" y="240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杏子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30731" name="Text Box 27"/>
          <p:cNvSpPr txBox="1"/>
          <p:nvPr/>
        </p:nvSpPr>
        <p:spPr>
          <a:xfrm>
            <a:off x="0" y="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摘苹果</a:t>
            </a:r>
            <a:endParaRPr lang="zh-CN" altLang="en-US" sz="40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" name="Group 28"/>
          <p:cNvGrpSpPr/>
          <p:nvPr/>
        </p:nvGrpSpPr>
        <p:grpSpPr>
          <a:xfrm>
            <a:off x="4787900" y="2852738"/>
            <a:ext cx="1284288" cy="1295400"/>
            <a:chOff x="0" y="0"/>
            <a:chExt cx="809" cy="816"/>
          </a:xfrm>
        </p:grpSpPr>
        <p:pic>
          <p:nvPicPr>
            <p:cNvPr id="30733" name="Picture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3999"/>
            </a:blip>
            <a:stretch>
              <a:fillRect/>
            </a:stretch>
          </p:blipFill>
          <p:spPr>
            <a:xfrm>
              <a:off x="0" y="0"/>
              <a:ext cx="809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4" name="Text Box 30"/>
            <p:cNvSpPr txBox="1"/>
            <p:nvPr/>
          </p:nvSpPr>
          <p:spPr>
            <a:xfrm>
              <a:off x="48" y="288"/>
              <a:ext cx="7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多少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121 L -0.12517 0.30451 " pathEditMode="relative" rAng="0" ptsTypes="AA">
                                      <p:cBhvr>
                                        <p:cTn id="6" dur="500" spd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16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89 L -0.12517 0.5033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22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3.75723E-6 L -0.08576 0.43005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 0.09537 L -0.03073 0.74561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3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3 0.05255 L -0.10226 0.6182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28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93 0.02107 L 0.00955 0.6189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29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4011 0.5775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8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7283E-6 L 0.07951 0.3253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16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46203 L 2.77778E-6 4.07407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-2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51 0.32524 L 0.0717 -0.04236 " pathEditMode="relative" ptsTypes="AA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48 0.59791 L -0.01493 0.0210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-2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0.7456 L 0.07951 0.157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2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17 0.50324 L 0.00869 0.0412 " pathEditMode="relative" ptsTypes="AA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17 0.3044 L -0.03073 0.0525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26 0.61829 L -0.02361 0.04097 " pathEditMode="relative" ptsTypes="AA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77 0.4301 L 0.00868 0.04167 " pathEditMode="relative" ptsTypes="AA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3.75723E-6 L -0.08576 0.43005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77 0.4301 L 0.00868 0.04167 " pathEditMode="relative" ptsTypes="AA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3"/>
          <p:cNvSpPr txBox="1"/>
          <p:nvPr/>
        </p:nvSpPr>
        <p:spPr>
          <a:xfrm>
            <a:off x="1104900" y="3789363"/>
            <a:ext cx="6264275" cy="2147888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2857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一个大， 一个小，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一头黄牛 一只猫。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31747" name="图片 1" descr="14-quanqjx-689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675" y="234950"/>
            <a:ext cx="3392488" cy="3452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2" descr="t010ecf9aaec6e4b4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163" y="1690688"/>
            <a:ext cx="2894012" cy="209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5288" y="2276475"/>
            <a:ext cx="7048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4750" y="2205038"/>
            <a:ext cx="7048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kern="1200" dirty="0"/>
          </a:p>
        </p:txBody>
      </p:sp>
      <p:sp>
        <p:nvSpPr>
          <p:cNvPr id="5123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6"/>
          <p:cNvSpPr txBox="1"/>
          <p:nvPr/>
        </p:nvSpPr>
        <p:spPr>
          <a:xfrm>
            <a:off x="2463800" y="2655888"/>
            <a:ext cx="5853113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7.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大小</a:t>
            </a:r>
            <a:r>
              <a:rPr lang="zh-CN" altLang="en-US" sz="7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多少</a:t>
            </a:r>
            <a:endParaRPr lang="zh-CN" altLang="en-US" sz="7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7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6" name="Text Box 7"/>
          <p:cNvSpPr txBox="1"/>
          <p:nvPr/>
        </p:nvSpPr>
        <p:spPr>
          <a:xfrm>
            <a:off x="3492500" y="2060575"/>
            <a:ext cx="4681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dà   xiǎo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duō   shǎo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2770" name="Group 19"/>
          <p:cNvGrpSpPr/>
          <p:nvPr/>
        </p:nvGrpSpPr>
        <p:grpSpPr>
          <a:xfrm>
            <a:off x="1476375" y="3500438"/>
            <a:ext cx="5976938" cy="2681287"/>
            <a:chOff x="1020" y="2304"/>
            <a:chExt cx="3765" cy="1689"/>
          </a:xfrm>
        </p:grpSpPr>
        <p:sp>
          <p:nvSpPr>
            <p:cNvPr id="24581" name="Text Box 3"/>
            <p:cNvSpPr txBox="1"/>
            <p:nvPr/>
          </p:nvSpPr>
          <p:spPr>
            <a:xfrm>
              <a:off x="1020" y="2304"/>
              <a:ext cx="3765" cy="1689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 w="28575"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  <a:cs typeface="+mn-ea"/>
                </a:rPr>
                <a:t>一边多， 一边少，</a:t>
              </a:r>
              <a:endPara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楷体_GB2312" panose="02010609030101010101" pitchFamily="49" charset="-122"/>
                  <a:cs typeface="+mn-ea"/>
                </a:rPr>
                <a:t>一群鸭子 一只鸟。</a:t>
              </a:r>
              <a:endPara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endParaRPr>
            </a:p>
          </p:txBody>
        </p:sp>
        <p:sp>
          <p:nvSpPr>
            <p:cNvPr id="32776" name="Text Box 12"/>
            <p:cNvSpPr txBox="1"/>
            <p:nvPr/>
          </p:nvSpPr>
          <p:spPr>
            <a:xfrm>
              <a:off x="1457" y="2423"/>
              <a:ext cx="5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bi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ā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7" name="Text Box 14"/>
            <p:cNvSpPr txBox="1"/>
            <p:nvPr/>
          </p:nvSpPr>
          <p:spPr>
            <a:xfrm>
              <a:off x="3309" y="2432"/>
              <a:ext cx="56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bi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ā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n 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8" name="Text Box 15"/>
            <p:cNvSpPr txBox="1"/>
            <p:nvPr/>
          </p:nvSpPr>
          <p:spPr>
            <a:xfrm>
              <a:off x="1973" y="2445"/>
              <a:ext cx="434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du</a:t>
              </a:r>
              <a:r>
                <a:rPr lang="en-US" altLang="zh-CN" sz="2600" dirty="0">
                  <a:latin typeface="Arial" panose="020B0604020202020204" pitchFamily="34" charset="0"/>
                  <a:ea typeface="宋体" panose="02010600030101010101" pitchFamily="2" charset="-122"/>
                </a:rPr>
                <a:t>ō</a:t>
              </a:r>
              <a:endParaRPr lang="en-US" altLang="zh-CN" sz="2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9" name="Text Box 16"/>
            <p:cNvSpPr txBox="1"/>
            <p:nvPr/>
          </p:nvSpPr>
          <p:spPr>
            <a:xfrm>
              <a:off x="3772" y="2432"/>
              <a:ext cx="56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sh</a:t>
              </a:r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ǎ</a:t>
              </a:r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0" name="Text Box 17"/>
            <p:cNvSpPr txBox="1"/>
            <p:nvPr/>
          </p:nvSpPr>
          <p:spPr>
            <a:xfrm>
              <a:off x="1526" y="3203"/>
              <a:ext cx="44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q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ú</a:t>
              </a:r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n</a:t>
              </a:r>
              <a:endParaRPr lang="en-US" altLang="zh-CN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71" name="图片 1" descr="20104202228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275" y="836613"/>
            <a:ext cx="3635375" cy="2459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3" descr="鸟2">
            <a:hlinkClick r:id="" action="ppaction://noaction">
              <a:snd r:embed="rId4" name="n.wav"/>
            </a:hlinkClick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963" y="1125538"/>
            <a:ext cx="1624012" cy="147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827088" y="2276475"/>
            <a:ext cx="7000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多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96188" y="1844675"/>
            <a:ext cx="7000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少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9540875" cy="6865938"/>
            <a:chOff x="0" y="0"/>
            <a:chExt cx="5760" cy="4145"/>
          </a:xfrm>
        </p:grpSpPr>
        <p:grpSp>
          <p:nvGrpSpPr>
            <p:cNvPr id="33797" name="Group 3"/>
            <p:cNvGrpSpPr>
              <a:grpSpLocks noChangeAspect="1"/>
            </p:cNvGrpSpPr>
            <p:nvPr/>
          </p:nvGrpSpPr>
          <p:grpSpPr>
            <a:xfrm>
              <a:off x="0" y="0"/>
              <a:ext cx="5760" cy="4145"/>
              <a:chOff x="0" y="0"/>
              <a:chExt cx="5760" cy="4145"/>
            </a:xfrm>
          </p:grpSpPr>
          <p:pic>
            <p:nvPicPr>
              <p:cNvPr id="33799" name="Picture 4" descr="softyl201126_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4967" cy="41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0" name="Picture 5" descr="softyl201126_5"/>
              <p:cNvPicPr>
                <a:picLocks noChangeAspect="1"/>
              </p:cNvPicPr>
              <p:nvPr/>
            </p:nvPicPr>
            <p:blipFill>
              <a:blip r:embed="rId1"/>
              <a:srcRect l="73988"/>
              <a:stretch>
                <a:fillRect/>
              </a:stretch>
            </p:blipFill>
            <p:spPr>
              <a:xfrm>
                <a:off x="3696" y="2"/>
                <a:ext cx="2064" cy="414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3798" name="Picture 6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4" y="1331"/>
              <a:ext cx="1343" cy="144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Text Box 3"/>
          <p:cNvSpPr txBox="1"/>
          <p:nvPr/>
        </p:nvSpPr>
        <p:spPr>
          <a:xfrm>
            <a:off x="3708400" y="4919663"/>
            <a:ext cx="5688013" cy="1938338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2857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一个大， 一个小，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一个苹果 一颗枣。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3796" name="Text Box 14"/>
          <p:cNvSpPr txBox="1"/>
          <p:nvPr/>
        </p:nvSpPr>
        <p:spPr>
          <a:xfrm>
            <a:off x="7235825" y="5661025"/>
            <a:ext cx="64928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endParaRPr lang="en-US" altLang="zh-CN" sz="2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4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 descr="fgth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549275"/>
            <a:ext cx="3311525" cy="277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1336675" y="3911600"/>
            <a:ext cx="5903913" cy="214788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857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一边多， 一边少，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ea"/>
              </a:rPr>
              <a:t>一堆杏子 一个桃。</a:t>
            </a:r>
            <a:endParaRPr kumimoji="0" lang="zh-CN" altLang="en-US" sz="5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34820" name="Picture 4" descr="27637_1cc1479d8d1a2d5"/>
          <p:cNvPicPr>
            <a:picLocks noRot="1" noChangeAspect="1"/>
          </p:cNvPicPr>
          <p:nvPr/>
        </p:nvPicPr>
        <p:blipFill>
          <a:blip r:embed="rId3">
            <a:lum bright="-12000" contrast="-12000"/>
          </a:blip>
          <a:stretch>
            <a:fillRect/>
          </a:stretch>
        </p:blipFill>
        <p:spPr>
          <a:xfrm>
            <a:off x="323850" y="188913"/>
            <a:ext cx="4679950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4" descr="图片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476250"/>
            <a:ext cx="8229600" cy="5962650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S Mincho" panose="02020609040205080304" pitchFamily="49" charset="-128"/>
                <a:ea typeface="MS Mincho" panose="02020609040205080304" pitchFamily="49" charset="-128"/>
                <a:cs typeface="+mj-cs"/>
              </a:rPr>
            </a:b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S Mincho" panose="02020609040205080304" pitchFamily="49" charset="-128"/>
                <a:ea typeface="MS Mincho" panose="02020609040205080304" pitchFamily="49" charset="-128"/>
                <a:cs typeface="+mj-cs"/>
              </a:rPr>
              <a:t>   </a:t>
            </a: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 panose="02020609040205080304" pitchFamily="49" charset="-128"/>
                <a:ea typeface="MS Mincho" panose="02020609040205080304" pitchFamily="49" charset="-128"/>
                <a:cs typeface="+mj-cs"/>
              </a:rPr>
              <a:t>7</a:t>
            </a:r>
            <a:r>
              <a: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S Mincho" panose="02020609040205080304" pitchFamily="49" charset="-128"/>
                <a:ea typeface="MS Mincho" panose="02020609040205080304" pitchFamily="49" charset="-128"/>
                <a:cs typeface="+mj-cs"/>
              </a:rPr>
              <a:t>、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大小多少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一个大，一个小，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一头黄牛一只猫。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一边多，一边少，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一群鸭子一只鸟。</a:t>
            </a:r>
            <a:b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一个大，一个小，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 </a:t>
            </a: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一个苹果一颗枣。</a:t>
            </a: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一边多，一边少，</a:t>
            </a:r>
            <a:b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一堆杏子一个桃。</a:t>
            </a:r>
            <a:b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S Mincho" panose="02020609040205080304" pitchFamily="49" charset="-128"/>
                <a:ea typeface="MS Mincho" panose="02020609040205080304" pitchFamily="49" charset="-128"/>
                <a:cs typeface="+mj-cs"/>
              </a:rPr>
            </a:br>
            <a:endParaRPr kumimoji="0" lang="zh-CN" altLang="en-US" sz="3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S Mincho" panose="02020609040205080304" pitchFamily="49" charset="-128"/>
              <a:ea typeface="MS Mincho" panose="02020609040205080304" pitchFamily="49" charset="-128"/>
              <a:cs typeface="+mj-cs"/>
            </a:endParaRPr>
          </a:p>
        </p:txBody>
      </p:sp>
      <p:sp>
        <p:nvSpPr>
          <p:cNvPr id="35844" name="文本框 1"/>
          <p:cNvSpPr txBox="1"/>
          <p:nvPr/>
        </p:nvSpPr>
        <p:spPr>
          <a:xfrm>
            <a:off x="900113" y="908050"/>
            <a:ext cx="2808287" cy="7080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看谁背得快</a:t>
            </a:r>
            <a:endParaRPr lang="zh-CN" altLang="en-US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3742852" name="文本框 1"/>
          <p:cNvSpPr txBox="1"/>
          <p:nvPr/>
        </p:nvSpPr>
        <p:spPr>
          <a:xfrm>
            <a:off x="1177925" y="288925"/>
            <a:ext cx="7081838" cy="4249738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63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" altLang="en-US" sz="5400" b="1" dirty="0">
                <a:ea typeface="宋体" panose="02010600030101010101" pitchFamily="2" charset="-122"/>
              </a:rPr>
              <a:t>读一读，记一记。</a:t>
            </a:r>
            <a:endParaRPr lang="" altLang="en-US" sz="5400" b="1" dirty="0"/>
          </a:p>
          <a:p>
            <a:pPr lvl="0" eaLnBrk="1" hangingPunct="1"/>
            <a:r>
              <a:rPr lang="" altLang="en-US" dirty="0">
                <a:ea typeface="宋体" panose="02010600030101010101" pitchFamily="2" charset="-122"/>
              </a:rPr>
              <a:t>                                                                           </a:t>
            </a:r>
            <a:r>
              <a:rPr lang="" altLang="en-US" sz="3200" dirty="0">
                <a:ea typeface="宋体" panose="02010600030101010101" pitchFamily="2" charset="-122"/>
              </a:rPr>
              <a:t> qún</a:t>
            </a:r>
            <a:endParaRPr lang="" altLang="en-US" sz="3200" dirty="0"/>
          </a:p>
          <a:p>
            <a:pPr lvl="0" eaLnBrk="1" hangingPunct="1"/>
            <a:r>
              <a:rPr lang="" altLang="en-US" sz="4400" dirty="0">
                <a:ea typeface="宋体" panose="02010600030101010101" pitchFamily="2" charset="-122"/>
              </a:rPr>
              <a:t>一头牛   一只猫   一群鸭子</a:t>
            </a:r>
            <a:endParaRPr lang="" altLang="en-US" sz="4400" dirty="0"/>
          </a:p>
          <a:p>
            <a:pPr lvl="0" eaLnBrk="1" hangingPunct="1"/>
            <a:r>
              <a:rPr lang="" altLang="en-US" sz="3200" dirty="0">
                <a:ea typeface="宋体" panose="02010600030101010101" pitchFamily="2" charset="-122"/>
              </a:rPr>
              <a:t> </a:t>
            </a:r>
            <a:r>
              <a:rPr lang="" altLang="en-US" dirty="0">
                <a:ea typeface="宋体" panose="02010600030101010101" pitchFamily="2" charset="-122"/>
              </a:rPr>
              <a:t>          </a:t>
            </a:r>
            <a:endParaRPr lang="" altLang="en-US" dirty="0"/>
          </a:p>
          <a:p>
            <a:pPr lvl="0" eaLnBrk="1" hangingPunct="1"/>
            <a:endParaRPr lang="" altLang="en-US" dirty="0"/>
          </a:p>
          <a:p>
            <a:pPr lvl="0" eaLnBrk="1" hangingPunct="1"/>
            <a:r>
              <a:rPr lang="" altLang="en-US" dirty="0">
                <a:ea typeface="宋体" panose="02010600030101010101" pitchFamily="2" charset="-122"/>
              </a:rPr>
              <a:t>         </a:t>
            </a:r>
            <a:r>
              <a:rPr lang="" altLang="en-US" sz="2800" dirty="0">
                <a:ea typeface="宋体" panose="02010600030101010101" pitchFamily="2" charset="-122"/>
                <a:sym typeface="+mn-ea"/>
              </a:rPr>
              <a:t> </a:t>
            </a:r>
            <a:r>
              <a:rPr lang="" altLang="en-US" sz="3600" dirty="0">
                <a:ea typeface="宋体" panose="02010600030101010101" pitchFamily="2" charset="-122"/>
                <a:sym typeface="+mn-ea"/>
              </a:rPr>
              <a:t>kē </a:t>
            </a:r>
            <a:r>
              <a:rPr lang="" altLang="en-US" sz="2800" dirty="0">
                <a:ea typeface="宋体" panose="02010600030101010101" pitchFamily="2" charset="-122"/>
              </a:rPr>
              <a:t>   </a:t>
            </a:r>
            <a:r>
              <a:rPr lang="" altLang="en-US" dirty="0">
                <a:ea typeface="宋体" panose="02010600030101010101" pitchFamily="2" charset="-122"/>
              </a:rPr>
              <a:t>                                                              </a:t>
            </a:r>
            <a:r>
              <a:rPr lang="" altLang="en-US" sz="3200" dirty="0">
                <a:ea typeface="宋体" panose="02010600030101010101" pitchFamily="2" charset="-122"/>
              </a:rPr>
              <a:t>xìng</a:t>
            </a:r>
            <a:endParaRPr lang="" altLang="en-US" sz="3200" dirty="0">
              <a:ea typeface="宋体" panose="02010600030101010101" pitchFamily="2" charset="-122"/>
            </a:endParaRPr>
          </a:p>
          <a:p>
            <a:pPr lvl="0" eaLnBrk="1" hangingPunct="1"/>
            <a:r>
              <a:rPr lang="" altLang="en-US" sz="4400" dirty="0">
                <a:ea typeface="宋体" panose="02010600030101010101" pitchFamily="2" charset="-122"/>
              </a:rPr>
              <a:t>一颗枣   一个桃   一堆杏子</a:t>
            </a:r>
            <a:endParaRPr lang="" altLang="en-US" sz="4400" dirty="0"/>
          </a:p>
          <a:p>
            <a:pPr lvl="0" eaLnBrk="1" hangingPunct="1"/>
            <a:endParaRPr lang="" altLang="en-US" sz="4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kern="1200" dirty="0"/>
          </a:p>
        </p:txBody>
      </p:sp>
      <p:sp>
        <p:nvSpPr>
          <p:cNvPr id="37891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37892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tretch>
            <a:fillRect/>
          </a:stretch>
        </p:blipFill>
        <p:spPr>
          <a:xfrm>
            <a:off x="-180975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5"/>
          <p:cNvSpPr txBox="1"/>
          <p:nvPr/>
        </p:nvSpPr>
        <p:spPr>
          <a:xfrm>
            <a:off x="2268538" y="404813"/>
            <a:ext cx="5975350" cy="588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一个大，一个小，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黄牛一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猫。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一边多，一边少，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鸭子一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鸟。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一个大，一个小，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苹果一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枣。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一边多，一边少，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杏子一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 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桃。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kern="1200" dirty="0"/>
          </a:p>
        </p:txBody>
      </p:sp>
      <p:sp>
        <p:nvSpPr>
          <p:cNvPr id="38915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38916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tretch>
            <a:fillRect/>
          </a:stretch>
        </p:blipFill>
        <p:spPr>
          <a:xfrm>
            <a:off x="-180975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5"/>
          <p:cNvSpPr txBox="1"/>
          <p:nvPr/>
        </p:nvSpPr>
        <p:spPr>
          <a:xfrm>
            <a:off x="1763713" y="115888"/>
            <a:ext cx="5975350" cy="588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一个大，一个小，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头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黄牛一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只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猫。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一边多，一边少，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群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鸭子一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只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鸟。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一个大，一个小，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个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苹果一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颗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枣。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一边多，一边少，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堆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杏子一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个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）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桃。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088" y="6165850"/>
            <a:ext cx="7037387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“个、头、群、只、颗、堆”等都是量词。</a:t>
            </a:r>
            <a:endParaRPr lang="zh-CN" altLang="en-US" sz="28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3b6d91f5c6ab440c730eec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pic_2274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200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Text Box 4"/>
          <p:cNvSpPr txBox="1"/>
          <p:nvPr/>
        </p:nvSpPr>
        <p:spPr>
          <a:xfrm>
            <a:off x="304800" y="5334000"/>
            <a:ext cx="13319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Rectangle 5"/>
          <p:cNvSpPr/>
          <p:nvPr/>
        </p:nvSpPr>
        <p:spPr>
          <a:xfrm>
            <a:off x="3124200" y="5334000"/>
            <a:ext cx="13319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6096000" y="53340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Rectangle 7"/>
          <p:cNvSpPr/>
          <p:nvPr/>
        </p:nvSpPr>
        <p:spPr>
          <a:xfrm>
            <a:off x="381000" y="6019800"/>
            <a:ext cx="83613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                     一（   ）                         一（   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2743200" y="47244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黄牛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5" name="Rectangle 9"/>
          <p:cNvSpPr/>
          <p:nvPr/>
        </p:nvSpPr>
        <p:spPr>
          <a:xfrm>
            <a:off x="1524000" y="4724400"/>
            <a:ext cx="6143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                  </a:t>
            </a:r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一（   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4" name="Text Box 10"/>
          <p:cNvSpPr txBox="1"/>
          <p:nvPr/>
        </p:nvSpPr>
        <p:spPr>
          <a:xfrm>
            <a:off x="2133600" y="4724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头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5" name="Text Box 11"/>
          <p:cNvSpPr txBox="1"/>
          <p:nvPr/>
        </p:nvSpPr>
        <p:spPr>
          <a:xfrm>
            <a:off x="4648200" y="4724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8" name="Text Box 12"/>
          <p:cNvSpPr txBox="1"/>
          <p:nvPr/>
        </p:nvSpPr>
        <p:spPr>
          <a:xfrm>
            <a:off x="5257800" y="47244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猫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7" name="Text Box 13"/>
          <p:cNvSpPr txBox="1"/>
          <p:nvPr/>
        </p:nvSpPr>
        <p:spPr>
          <a:xfrm>
            <a:off x="914400" y="533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群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0" name="Text Box 14"/>
          <p:cNvSpPr txBox="1"/>
          <p:nvPr/>
        </p:nvSpPr>
        <p:spPr>
          <a:xfrm>
            <a:off x="1524000" y="53340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鸭子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9" name="Text Box 15"/>
          <p:cNvSpPr txBox="1"/>
          <p:nvPr/>
        </p:nvSpPr>
        <p:spPr>
          <a:xfrm>
            <a:off x="3733800" y="533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2" name="Text Box 16"/>
          <p:cNvSpPr txBox="1"/>
          <p:nvPr/>
        </p:nvSpPr>
        <p:spPr>
          <a:xfrm>
            <a:off x="4343400" y="533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鸟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41" name="Text Box 17"/>
          <p:cNvSpPr txBox="1"/>
          <p:nvPr/>
        </p:nvSpPr>
        <p:spPr>
          <a:xfrm>
            <a:off x="6705600" y="5334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4" name="Text Box 18"/>
          <p:cNvSpPr txBox="1"/>
          <p:nvPr/>
        </p:nvSpPr>
        <p:spPr>
          <a:xfrm>
            <a:off x="7239000" y="53340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苹果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43" name="Text Box 19"/>
          <p:cNvSpPr txBox="1"/>
          <p:nvPr/>
        </p:nvSpPr>
        <p:spPr>
          <a:xfrm>
            <a:off x="914400" y="6019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6" name="Text Box 20"/>
          <p:cNvSpPr txBox="1"/>
          <p:nvPr/>
        </p:nvSpPr>
        <p:spPr>
          <a:xfrm>
            <a:off x="1600200" y="6019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枣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45" name="Text Box 21"/>
          <p:cNvSpPr txBox="1"/>
          <p:nvPr/>
        </p:nvSpPr>
        <p:spPr>
          <a:xfrm>
            <a:off x="3657600" y="6019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堆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8" name="Text Box 22"/>
          <p:cNvSpPr txBox="1"/>
          <p:nvPr/>
        </p:nvSpPr>
        <p:spPr>
          <a:xfrm>
            <a:off x="4191000" y="60198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杏子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47" name="Text Box 23"/>
          <p:cNvSpPr txBox="1"/>
          <p:nvPr/>
        </p:nvSpPr>
        <p:spPr>
          <a:xfrm>
            <a:off x="6705600" y="6019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0" name="Text Box 24"/>
          <p:cNvSpPr txBox="1"/>
          <p:nvPr/>
        </p:nvSpPr>
        <p:spPr>
          <a:xfrm>
            <a:off x="7315200" y="60198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</a:t>
            </a:r>
            <a:endParaRPr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49" name="Text Box 25"/>
          <p:cNvSpPr txBox="1"/>
          <p:nvPr/>
        </p:nvSpPr>
        <p:spPr>
          <a:xfrm>
            <a:off x="838200" y="4953000"/>
            <a:ext cx="64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ú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50" name="Text Box 26"/>
          <p:cNvSpPr txBox="1"/>
          <p:nvPr/>
        </p:nvSpPr>
        <p:spPr>
          <a:xfrm>
            <a:off x="914400" y="571500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ē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51" name="Text Box 27"/>
          <p:cNvSpPr txBox="1"/>
          <p:nvPr/>
        </p:nvSpPr>
        <p:spPr>
          <a:xfrm>
            <a:off x="3657600" y="5715000"/>
            <a:ext cx="64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du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ī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4" grpId="0"/>
      <p:bldP spid="129035" grpId="0"/>
      <p:bldP spid="129037" grpId="0"/>
      <p:bldP spid="129039" grpId="0"/>
      <p:bldP spid="129041" grpId="0"/>
      <p:bldP spid="129043" grpId="0"/>
      <p:bldP spid="129045" grpId="0"/>
      <p:bldP spid="129047" grpId="0"/>
      <p:bldP spid="129049" grpId="0"/>
      <p:bldP spid="129050" grpId="0"/>
      <p:bldP spid="12905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1547813" y="1268413"/>
            <a:ext cx="7056438" cy="36004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头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黄牛　　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只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猫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只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鸟　　　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个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桃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个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苹果　　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颗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枣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群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鸭子　一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堆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6561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杏子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6561F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40963" name="WordArt 3" descr="纸袋"/>
          <p:cNvSpPr/>
          <p:nvPr/>
        </p:nvSpPr>
        <p:spPr>
          <a:xfrm>
            <a:off x="3203575" y="404813"/>
            <a:ext cx="26447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u=149389093,3780720293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0"/>
            <a:ext cx="46101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Text Box 3"/>
          <p:cNvSpPr txBox="1"/>
          <p:nvPr/>
        </p:nvSpPr>
        <p:spPr>
          <a:xfrm>
            <a:off x="2268538" y="4221163"/>
            <a:ext cx="4300537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一（     ）花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3995738" y="4149725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朵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885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51725" y="6021388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0" name="WordArt 3" descr="纸袋"/>
          <p:cNvSpPr/>
          <p:nvPr/>
        </p:nvSpPr>
        <p:spPr>
          <a:xfrm>
            <a:off x="3203575" y="404813"/>
            <a:ext cx="26447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72" dir="14049740" sx="125000" sy="125000" algn="tl" rotWithShape="0">
                    <a:srgbClr val="C7DFD3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说一说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2" dir="14049740" sx="125000" sy="125000" algn="tl" rotWithShape="0">
                  <a:srgbClr val="C7DFD3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61258159164015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rcRect t="5646" b="5194"/>
          <a:stretch>
            <a:fillRect/>
          </a:stretch>
        </p:blipFill>
        <p:spPr>
          <a:xfrm>
            <a:off x="0" y="-747712"/>
            <a:ext cx="9144000" cy="73453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</p:pic>
      <p:sp>
        <p:nvSpPr>
          <p:cNvPr id="6147" name="AutoShape 8">
            <a:hlinkClick r:id="rId2" action="ppaction://hlinksldjump"/>
          </p:cNvPr>
          <p:cNvSpPr/>
          <p:nvPr/>
        </p:nvSpPr>
        <p:spPr>
          <a:xfrm>
            <a:off x="395288" y="4221163"/>
            <a:ext cx="1042987" cy="684212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AutoShape 9">
            <a:hlinkClick r:id="rId3" action="ppaction://hlinksldjump"/>
          </p:cNvPr>
          <p:cNvSpPr/>
          <p:nvPr/>
        </p:nvSpPr>
        <p:spPr>
          <a:xfrm>
            <a:off x="1692275" y="4941888"/>
            <a:ext cx="431800" cy="358775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AutoShape 10">
            <a:hlinkClick r:id="rId4" action="ppaction://hlinksldjump"/>
          </p:cNvPr>
          <p:cNvSpPr/>
          <p:nvPr/>
        </p:nvSpPr>
        <p:spPr>
          <a:xfrm>
            <a:off x="5651500" y="5516563"/>
            <a:ext cx="2089150" cy="792162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AutoShape 11">
            <a:hlinkClick r:id="rId5" action="ppaction://hlinksldjump"/>
          </p:cNvPr>
          <p:cNvSpPr/>
          <p:nvPr/>
        </p:nvSpPr>
        <p:spPr>
          <a:xfrm>
            <a:off x="8027988" y="2708275"/>
            <a:ext cx="431800" cy="433388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AutoShape 12">
            <a:hlinkClick r:id="rId6" action="ppaction://hlinksldjump"/>
          </p:cNvPr>
          <p:cNvSpPr/>
          <p:nvPr/>
        </p:nvSpPr>
        <p:spPr>
          <a:xfrm>
            <a:off x="3779838" y="5084763"/>
            <a:ext cx="504825" cy="215900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AutoShape 13">
            <a:hlinkClick r:id="rId7" action="ppaction://hlinksldjump"/>
          </p:cNvPr>
          <p:cNvSpPr/>
          <p:nvPr/>
        </p:nvSpPr>
        <p:spPr>
          <a:xfrm>
            <a:off x="4356100" y="4868863"/>
            <a:ext cx="360363" cy="360362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AutoShape 15">
            <a:hlinkClick r:id="rId8" action="ppaction://hlinksldjump"/>
          </p:cNvPr>
          <p:cNvSpPr/>
          <p:nvPr/>
        </p:nvSpPr>
        <p:spPr>
          <a:xfrm>
            <a:off x="179388" y="1268413"/>
            <a:ext cx="2447925" cy="2232025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AutoShape 16">
            <a:hlinkClick r:id="rId9" action="ppaction://hlinksldjump"/>
          </p:cNvPr>
          <p:cNvSpPr/>
          <p:nvPr/>
        </p:nvSpPr>
        <p:spPr>
          <a:xfrm>
            <a:off x="3132138" y="0"/>
            <a:ext cx="1439862" cy="1628775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AutoShape 17">
            <a:hlinkClick r:id="rId10" action="ppaction://hlinksldjump"/>
          </p:cNvPr>
          <p:cNvSpPr/>
          <p:nvPr/>
        </p:nvSpPr>
        <p:spPr>
          <a:xfrm>
            <a:off x="8532813" y="6597650"/>
            <a:ext cx="576262" cy="260350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118929440ad1b342510ffe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0"/>
            <a:ext cx="5256213" cy="3500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3"/>
          <p:cNvSpPr txBox="1"/>
          <p:nvPr/>
        </p:nvSpPr>
        <p:spPr>
          <a:xfrm>
            <a:off x="2268538" y="4221163"/>
            <a:ext cx="5065712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一（     ）扇子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9876" name="Text Box 4"/>
          <p:cNvSpPr txBox="1"/>
          <p:nvPr/>
        </p:nvSpPr>
        <p:spPr>
          <a:xfrm>
            <a:off x="3995738" y="4292600"/>
            <a:ext cx="10080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把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9877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380288" y="6165850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5724525" y="3789363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sh</a:t>
            </a: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4cb0f950e921630042a75b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4321175" cy="640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Text Box 3"/>
          <p:cNvSpPr txBox="1"/>
          <p:nvPr/>
        </p:nvSpPr>
        <p:spPr>
          <a:xfrm>
            <a:off x="4746625" y="3213100"/>
            <a:ext cx="439737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一（   ）书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0" name="Text Box 4"/>
          <p:cNvSpPr txBox="1"/>
          <p:nvPr/>
        </p:nvSpPr>
        <p:spPr>
          <a:xfrm>
            <a:off x="6372225" y="3213100"/>
            <a:ext cx="1152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本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0901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740650" y="6237288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GK{%`FE_3BMQ(NR8H2~`6X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88913"/>
            <a:ext cx="3800475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 Box 3"/>
          <p:cNvSpPr txBox="1"/>
          <p:nvPr/>
        </p:nvSpPr>
        <p:spPr>
          <a:xfrm>
            <a:off x="2268538" y="4221163"/>
            <a:ext cx="53990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一（   ）衣服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24" name="Text Box 4"/>
          <p:cNvSpPr txBox="1"/>
          <p:nvPr/>
        </p:nvSpPr>
        <p:spPr>
          <a:xfrm>
            <a:off x="3995738" y="4221163"/>
            <a:ext cx="12239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件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1925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51725" y="5949950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 Box 2"/>
          <p:cNvSpPr txBox="1"/>
          <p:nvPr/>
        </p:nvSpPr>
        <p:spPr>
          <a:xfrm>
            <a:off x="2268538" y="4221163"/>
            <a:ext cx="51625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一（   ）鞋子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4067175" y="4221163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双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46084" name="Picture 4" descr="middle_1231748359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188913"/>
            <a:ext cx="3673475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9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51725" y="6165850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5867400" y="3789363"/>
            <a:ext cx="5556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xi</a:t>
            </a: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é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2" descr="bb6fce4b765ef0b182025c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0"/>
            <a:ext cx="38100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Text Box 3"/>
          <p:cNvSpPr txBox="1"/>
          <p:nvPr/>
        </p:nvSpPr>
        <p:spPr>
          <a:xfrm>
            <a:off x="2268538" y="4221163"/>
            <a:ext cx="51625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一（   ）西瓜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972" name="Text Box 4"/>
          <p:cNvSpPr txBox="1"/>
          <p:nvPr/>
        </p:nvSpPr>
        <p:spPr>
          <a:xfrm>
            <a:off x="4067175" y="4221163"/>
            <a:ext cx="10810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块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397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451725" y="6165850"/>
            <a:ext cx="381000" cy="381000"/>
          </a:xfrm>
          <a:prstGeom prst="star5">
            <a:avLst/>
          </a:prstGeom>
          <a:gradFill rotWithShape="0">
            <a:gsLst>
              <a:gs pos="0">
                <a:srgbClr val="FF3300"/>
              </a:gs>
              <a:gs pos="100000">
                <a:srgbClr val="FF3300">
                  <a:gamma/>
                  <a:shade val="7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974" name="Text Box 6"/>
          <p:cNvSpPr txBox="1"/>
          <p:nvPr/>
        </p:nvSpPr>
        <p:spPr>
          <a:xfrm>
            <a:off x="4140200" y="3716338"/>
            <a:ext cx="7604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ku</a:t>
            </a: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xin_42010301174479604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260350"/>
            <a:ext cx="4286250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 Box 3"/>
          <p:cNvSpPr txBox="1"/>
          <p:nvPr/>
        </p:nvSpPr>
        <p:spPr>
          <a:xfrm>
            <a:off x="2268538" y="4005263"/>
            <a:ext cx="51625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一（   ）汽车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4996" name="Text Box 4"/>
          <p:cNvSpPr txBox="1"/>
          <p:nvPr/>
        </p:nvSpPr>
        <p:spPr>
          <a:xfrm>
            <a:off x="4067175" y="4076700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辆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4997" name="Text Box 5"/>
          <p:cNvSpPr txBox="1"/>
          <p:nvPr/>
        </p:nvSpPr>
        <p:spPr>
          <a:xfrm>
            <a:off x="4067175" y="3644900"/>
            <a:ext cx="8270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</a:t>
            </a:r>
            <a:r>
              <a:rPr lang="en-US" altLang="zh-CN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499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9155" name="Picture 3" descr="200861795854662_2"/>
          <p:cNvPicPr>
            <a:picLocks noChangeAspect="1"/>
          </p:cNvPicPr>
          <p:nvPr>
            <p:ph idx="1"/>
          </p:nvPr>
        </p:nvPicPr>
        <p:blipFill>
          <a:blip r:embed="rId1">
            <a:lum bright="23999" contrast="30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49156" name="Picture 4" descr="078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188913"/>
            <a:ext cx="3744913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Picture 5" descr="201005201639164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1196975"/>
            <a:ext cx="1368425" cy="1366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2" name="Text Box 6"/>
          <p:cNvSpPr txBox="1"/>
          <p:nvPr/>
        </p:nvSpPr>
        <p:spPr>
          <a:xfrm>
            <a:off x="1835150" y="2955925"/>
            <a:ext cx="6861175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一个（   ），一个（   ），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一头（    ），一只（   ）。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9159" name="TextBox 6"/>
          <p:cNvSpPr txBox="1"/>
          <p:nvPr/>
        </p:nvSpPr>
        <p:spPr>
          <a:xfrm>
            <a:off x="250825" y="115888"/>
            <a:ext cx="2665413" cy="7080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模仿创作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50179" name="Picture 3" descr="200861795854662_2"/>
          <p:cNvPicPr>
            <a:picLocks noChangeAspect="1"/>
          </p:cNvPicPr>
          <p:nvPr>
            <p:ph idx="1"/>
          </p:nvPr>
        </p:nvPicPr>
        <p:blipFill>
          <a:blip r:embed="rId1">
            <a:lum bright="23999" contrast="30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50180" name="Picture 4" descr="078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0" y="-315912"/>
            <a:ext cx="3744913" cy="352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Picture 5" descr="201005201639164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1052513"/>
            <a:ext cx="1368425" cy="136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Text Box 6"/>
          <p:cNvSpPr txBox="1"/>
          <p:nvPr/>
        </p:nvSpPr>
        <p:spPr>
          <a:xfrm>
            <a:off x="1835150" y="2924175"/>
            <a:ext cx="7604125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一个（</a:t>
            </a: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大</a:t>
            </a:r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），一个（</a:t>
            </a: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</a:t>
            </a:r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），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一头（</a:t>
            </a: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大象</a:t>
            </a:r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 ），一只（</a:t>
            </a: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兔</a:t>
            </a:r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）。</a:t>
            </a:r>
            <a:endParaRPr lang="zh-CN" altLang="en-US" sz="4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120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1204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Picture 5" descr="my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4663" cy="393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6" descr="2008512145524583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268413"/>
            <a:ext cx="2774950" cy="259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1" name="Text Box 7"/>
          <p:cNvSpPr txBox="1"/>
          <p:nvPr/>
        </p:nvSpPr>
        <p:spPr>
          <a:xfrm>
            <a:off x="1619250" y="4098925"/>
            <a:ext cx="661035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一边（ ），一边（ ），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一群（  ），一只（ ）。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2228" name="Picture 4" descr="200861795854662_2"/>
          <p:cNvPicPr>
            <a:picLocks noChangeAspect="1"/>
          </p:cNvPicPr>
          <p:nvPr/>
        </p:nvPicPr>
        <p:blipFill>
          <a:blip r:embed="rId1">
            <a:lum bright="23999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Picture 5" descr="my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6100" cy="400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6" descr="2008512145524583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341438"/>
            <a:ext cx="2527300" cy="247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Text Box 7"/>
          <p:cNvSpPr txBox="1"/>
          <p:nvPr/>
        </p:nvSpPr>
        <p:spPr>
          <a:xfrm>
            <a:off x="1619250" y="4098925"/>
            <a:ext cx="772795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一边（</a:t>
            </a:r>
            <a:r>
              <a:rPr lang="zh-CN" altLang="en-US" sz="44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多</a:t>
            </a: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），一边（</a:t>
            </a:r>
            <a:r>
              <a:rPr lang="zh-CN" altLang="en-US" sz="44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少</a:t>
            </a: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），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一群（</a:t>
            </a:r>
            <a:r>
              <a:rPr lang="zh-CN" altLang="en-US" sz="44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蚂蚁</a:t>
            </a: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），一只（</a:t>
            </a:r>
            <a:r>
              <a:rPr lang="zh-CN" altLang="en-US" sz="4400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蜂 </a:t>
            </a: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）。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41"/>
          <p:cNvGrpSpPr/>
          <p:nvPr/>
        </p:nvGrpSpPr>
        <p:grpSpPr>
          <a:xfrm>
            <a:off x="0" y="-747712"/>
            <a:ext cx="9144000" cy="7561262"/>
            <a:chOff x="0" y="-471"/>
            <a:chExt cx="5760" cy="4763"/>
          </a:xfrm>
        </p:grpSpPr>
        <p:pic>
          <p:nvPicPr>
            <p:cNvPr id="7173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grpSp>
          <p:nvGrpSpPr>
            <p:cNvPr id="7174" name="Group 11"/>
            <p:cNvGrpSpPr/>
            <p:nvPr/>
          </p:nvGrpSpPr>
          <p:grpSpPr>
            <a:xfrm>
              <a:off x="0" y="3340"/>
              <a:ext cx="1451" cy="952"/>
              <a:chOff x="0" y="3385"/>
              <a:chExt cx="1451" cy="952"/>
            </a:xfrm>
          </p:grpSpPr>
          <p:sp>
            <p:nvSpPr>
              <p:cNvPr id="7175" name="Text Box 4"/>
              <p:cNvSpPr txBox="1"/>
              <p:nvPr/>
            </p:nvSpPr>
            <p:spPr>
              <a:xfrm>
                <a:off x="0" y="3761"/>
                <a:ext cx="1451" cy="576"/>
              </a:xfrm>
              <a:prstGeom prst="rect">
                <a:avLst/>
              </a:prstGeom>
              <a:solidFill>
                <a:srgbClr val="FFFF99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en-US" sz="5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黄 牛</a:t>
                </a:r>
                <a:endPara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7176" name="Text Box 5"/>
              <p:cNvSpPr txBox="1"/>
              <p:nvPr/>
            </p:nvSpPr>
            <p:spPr>
              <a:xfrm>
                <a:off x="0" y="3385"/>
                <a:ext cx="1451" cy="404"/>
              </a:xfrm>
              <a:prstGeom prst="rect">
                <a:avLst/>
              </a:prstGeom>
              <a:solidFill>
                <a:srgbClr val="FFFF99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hu</a:t>
                </a:r>
                <a:r>
                  <a:rPr lang="en-US" altLang="zh-CN" sz="36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á</a:t>
                </a: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ng</a:t>
                </a:r>
                <a:endPara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171" name="AutoShape 39">
            <a:hlinkClick r:id="rId2" action="ppaction://hlinksldjump"/>
          </p:cNvPr>
          <p:cNvSpPr/>
          <p:nvPr/>
        </p:nvSpPr>
        <p:spPr>
          <a:xfrm>
            <a:off x="1619250" y="4941888"/>
            <a:ext cx="504825" cy="360362"/>
          </a:xfrm>
          <a:prstGeom prst="actionButtonBlank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AutoShape 40">
            <a:hlinkClick r:id="rId3" action="ppaction://hlinksldjump"/>
          </p:cNvPr>
          <p:cNvSpPr/>
          <p:nvPr/>
        </p:nvSpPr>
        <p:spPr>
          <a:xfrm>
            <a:off x="8567738" y="6092825"/>
            <a:ext cx="576262" cy="477838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页脚占位符 4"/>
          <p:cNvSpPr txBox="1">
            <a:spLocks noGrp="1"/>
          </p:cNvSpPr>
          <p:nvPr>
            <p:ph type="ftr" sz="quarter" idx="11"/>
          </p:nvPr>
        </p:nvSpPr>
        <p:spPr>
          <a:ln/>
        </p:spPr>
        <p:txBody>
          <a:bodyPr/>
          <a:p>
            <a:pPr eaLnBrk="1" hangingPunct="1"/>
            <a:r>
              <a:rPr lang="en-US" altLang="zh-CN" dirty="0"/>
              <a:t>绿色圃中小学教育网http://www.lspjy.com</a:t>
            </a:r>
            <a:endParaRPr lang="en-US" altLang="zh-CN" dirty="0"/>
          </a:p>
        </p:txBody>
      </p:sp>
      <p:grpSp>
        <p:nvGrpSpPr>
          <p:cNvPr id="53251" name="Group 4"/>
          <p:cNvGrpSpPr/>
          <p:nvPr/>
        </p:nvGrpSpPr>
        <p:grpSpPr>
          <a:xfrm>
            <a:off x="179388" y="0"/>
            <a:ext cx="2592387" cy="3095625"/>
            <a:chOff x="0" y="0"/>
            <a:chExt cx="672" cy="672"/>
          </a:xfrm>
        </p:grpSpPr>
        <p:sp>
          <p:nvSpPr>
            <p:cNvPr id="53274" name="Rectangle 5"/>
            <p:cNvSpPr/>
            <p:nvPr/>
          </p:nvSpPr>
          <p:spPr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75" name="Line 6"/>
            <p:cNvSpPr/>
            <p:nvPr/>
          </p:nvSpPr>
          <p:spPr>
            <a:xfrm>
              <a:off x="0" y="336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276" name="Line 7"/>
            <p:cNvSpPr/>
            <p:nvPr/>
          </p:nvSpPr>
          <p:spPr>
            <a:xfrm>
              <a:off x="336" y="0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53252" name="Text Box 8"/>
          <p:cNvSpPr txBox="1"/>
          <p:nvPr/>
        </p:nvSpPr>
        <p:spPr>
          <a:xfrm>
            <a:off x="250825" y="-26987"/>
            <a:ext cx="237648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1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253" name="Group 24"/>
          <p:cNvGrpSpPr/>
          <p:nvPr/>
        </p:nvGrpSpPr>
        <p:grpSpPr>
          <a:xfrm>
            <a:off x="6372225" y="0"/>
            <a:ext cx="2592388" cy="3095625"/>
            <a:chOff x="0" y="0"/>
            <a:chExt cx="672" cy="672"/>
          </a:xfrm>
        </p:grpSpPr>
        <p:sp>
          <p:nvSpPr>
            <p:cNvPr id="53271" name="Rectangle 25"/>
            <p:cNvSpPr/>
            <p:nvPr/>
          </p:nvSpPr>
          <p:spPr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72" name="Line 26"/>
            <p:cNvSpPr/>
            <p:nvPr/>
          </p:nvSpPr>
          <p:spPr>
            <a:xfrm>
              <a:off x="0" y="336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273" name="Line 27"/>
            <p:cNvSpPr/>
            <p:nvPr/>
          </p:nvSpPr>
          <p:spPr>
            <a:xfrm>
              <a:off x="336" y="0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53254" name="Group 29"/>
          <p:cNvGrpSpPr/>
          <p:nvPr/>
        </p:nvGrpSpPr>
        <p:grpSpPr>
          <a:xfrm>
            <a:off x="3203575" y="0"/>
            <a:ext cx="2592388" cy="3095625"/>
            <a:chOff x="0" y="0"/>
            <a:chExt cx="672" cy="672"/>
          </a:xfrm>
        </p:grpSpPr>
        <p:sp>
          <p:nvSpPr>
            <p:cNvPr id="53268" name="Rectangle 30"/>
            <p:cNvSpPr/>
            <p:nvPr/>
          </p:nvSpPr>
          <p:spPr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9" name="Line 31"/>
            <p:cNvSpPr/>
            <p:nvPr/>
          </p:nvSpPr>
          <p:spPr>
            <a:xfrm>
              <a:off x="0" y="336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270" name="Line 32"/>
            <p:cNvSpPr/>
            <p:nvPr/>
          </p:nvSpPr>
          <p:spPr>
            <a:xfrm>
              <a:off x="336" y="0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53255" name="Text Box 33"/>
          <p:cNvSpPr txBox="1"/>
          <p:nvPr/>
        </p:nvSpPr>
        <p:spPr>
          <a:xfrm>
            <a:off x="6372225" y="0"/>
            <a:ext cx="237648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1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6" name="Text Box 38"/>
          <p:cNvSpPr txBox="1"/>
          <p:nvPr/>
        </p:nvSpPr>
        <p:spPr>
          <a:xfrm>
            <a:off x="3348038" y="-100012"/>
            <a:ext cx="2376487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1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257" name="Group 39"/>
          <p:cNvGrpSpPr/>
          <p:nvPr/>
        </p:nvGrpSpPr>
        <p:grpSpPr>
          <a:xfrm>
            <a:off x="3275013" y="3500438"/>
            <a:ext cx="2592387" cy="3095625"/>
            <a:chOff x="0" y="0"/>
            <a:chExt cx="672" cy="672"/>
          </a:xfrm>
        </p:grpSpPr>
        <p:sp>
          <p:nvSpPr>
            <p:cNvPr id="53265" name="Rectangle 40"/>
            <p:cNvSpPr/>
            <p:nvPr/>
          </p:nvSpPr>
          <p:spPr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6" name="Line 41"/>
            <p:cNvSpPr/>
            <p:nvPr/>
          </p:nvSpPr>
          <p:spPr>
            <a:xfrm>
              <a:off x="0" y="336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267" name="Line 42"/>
            <p:cNvSpPr/>
            <p:nvPr/>
          </p:nvSpPr>
          <p:spPr>
            <a:xfrm>
              <a:off x="336" y="0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53258" name="Text Box 43"/>
          <p:cNvSpPr txBox="1"/>
          <p:nvPr/>
        </p:nvSpPr>
        <p:spPr>
          <a:xfrm>
            <a:off x="3348038" y="3429000"/>
            <a:ext cx="2376487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1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259" name="Group 44"/>
          <p:cNvGrpSpPr/>
          <p:nvPr/>
        </p:nvGrpSpPr>
        <p:grpSpPr>
          <a:xfrm>
            <a:off x="179388" y="3357563"/>
            <a:ext cx="2592387" cy="3095625"/>
            <a:chOff x="0" y="0"/>
            <a:chExt cx="672" cy="672"/>
          </a:xfrm>
        </p:grpSpPr>
        <p:sp>
          <p:nvSpPr>
            <p:cNvPr id="53262" name="Rectangle 45"/>
            <p:cNvSpPr/>
            <p:nvPr/>
          </p:nvSpPr>
          <p:spPr>
            <a:xfrm>
              <a:off x="0" y="0"/>
              <a:ext cx="672" cy="672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3" name="Line 46"/>
            <p:cNvSpPr/>
            <p:nvPr/>
          </p:nvSpPr>
          <p:spPr>
            <a:xfrm>
              <a:off x="0" y="336"/>
              <a:ext cx="67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264" name="Line 47"/>
            <p:cNvSpPr/>
            <p:nvPr/>
          </p:nvSpPr>
          <p:spPr>
            <a:xfrm>
              <a:off x="336" y="0"/>
              <a:ext cx="0" cy="67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53260" name="Text Box 48"/>
          <p:cNvSpPr txBox="1"/>
          <p:nvPr/>
        </p:nvSpPr>
        <p:spPr>
          <a:xfrm>
            <a:off x="250825" y="3284538"/>
            <a:ext cx="237648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1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6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3600450"/>
            <a:ext cx="4200525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179388" y="476250"/>
            <a:ext cx="1728787" cy="5649913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54275" name="Text Box 17"/>
          <p:cNvSpPr txBox="1"/>
          <p:nvPr/>
        </p:nvSpPr>
        <p:spPr>
          <a:xfrm>
            <a:off x="323850" y="1412875"/>
            <a:ext cx="1944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</a:t>
            </a:r>
            <a:r>
              <a:rPr lang="en-US" altLang="zh-CN" sz="3600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ǎ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矩形 4"/>
          <p:cNvSpPr/>
          <p:nvPr/>
        </p:nvSpPr>
        <p:spPr>
          <a:xfrm>
            <a:off x="323850" y="2636838"/>
            <a:ext cx="1292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ni</a:t>
            </a:r>
            <a:r>
              <a:rPr lang="en-US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矩形 5"/>
          <p:cNvSpPr/>
          <p:nvPr/>
        </p:nvSpPr>
        <p:spPr>
          <a:xfrm>
            <a:off x="323850" y="3933825"/>
            <a:ext cx="13684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guǒ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8" name="Text Box 17"/>
          <p:cNvSpPr txBox="1"/>
          <p:nvPr/>
        </p:nvSpPr>
        <p:spPr>
          <a:xfrm>
            <a:off x="323850" y="333375"/>
            <a:ext cx="1944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xi</a:t>
            </a:r>
            <a:r>
              <a:rPr lang="en-US" altLang="zh-CN" sz="3600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ǎ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9" name="Text Box 17"/>
          <p:cNvSpPr txBox="1"/>
          <p:nvPr/>
        </p:nvSpPr>
        <p:spPr>
          <a:xfrm>
            <a:off x="179388" y="5157788"/>
            <a:ext cx="19446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</a:rPr>
              <a:t>ni</a:t>
            </a:r>
            <a:r>
              <a:rPr lang="en-US" altLang="zh-CN" sz="3600" b="1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ǎ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9863" y="333375"/>
            <a:ext cx="7704137" cy="74056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6800"/>
              </a:lnSpc>
              <a:spcBef>
                <a:spcPts val="3600"/>
              </a:spcBef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小鸟）（大小）（小手）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800"/>
              </a:lnSpc>
              <a:spcBef>
                <a:spcPts val="36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（多少）（很少）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少数）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800"/>
              </a:lnSpc>
              <a:spcBef>
                <a:spcPts val="36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（小牛）（牛羊）（牛奶）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800"/>
              </a:lnSpc>
              <a:spcBef>
                <a:spcPts val="36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（水果）（果子）（苹果）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800"/>
              </a:lnSpc>
              <a:spcBef>
                <a:spcPts val="36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（小鸟）（鸟儿）（飞鸟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4663" y="1268413"/>
            <a:ext cx="9112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hĕn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050" y="1196975"/>
            <a:ext cx="9350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duō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19925" y="2636838"/>
            <a:ext cx="849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ǎi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16688" y="3860800"/>
            <a:ext cx="10477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píng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2588" y="1268413"/>
            <a:ext cx="9128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shù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charRg st="5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组合 3"/>
          <p:cNvGrpSpPr/>
          <p:nvPr/>
        </p:nvGrpSpPr>
        <p:grpSpPr>
          <a:xfrm>
            <a:off x="184150" y="350838"/>
            <a:ext cx="2062163" cy="727075"/>
            <a:chOff x="1438698" y="982657"/>
            <a:chExt cx="2498303" cy="616461"/>
          </a:xfrm>
        </p:grpSpPr>
        <p:pic>
          <p:nvPicPr>
            <p:cNvPr id="55307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8" name="文本框 2"/>
            <p:cNvSpPr txBox="1"/>
            <p:nvPr/>
          </p:nvSpPr>
          <p:spPr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00063" y="2546350"/>
            <a:ext cx="7577138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画，第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画是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少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画，第三画是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3.“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鸟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字共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画，第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四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画是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矩形 3"/>
          <p:cNvSpPr/>
          <p:nvPr/>
        </p:nvSpPr>
        <p:spPr>
          <a:xfrm>
            <a:off x="404813" y="1649413"/>
            <a:ext cx="19875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填空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01950" y="2671763"/>
            <a:ext cx="754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675" y="3284538"/>
            <a:ext cx="754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1863" y="3357563"/>
            <a:ext cx="7556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43213" y="4005263"/>
            <a:ext cx="754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1998" name="Picture 14" descr="C:\Documents and Settings\Administrator\桌面\图片2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075" y="2817813"/>
            <a:ext cx="133350" cy="40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156176" y="4149080"/>
            <a:ext cx="242094" cy="367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  <p:bldP spid="2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3"/>
          <p:cNvSpPr/>
          <p:nvPr/>
        </p:nvSpPr>
        <p:spPr>
          <a:xfrm>
            <a:off x="176213" y="569913"/>
            <a:ext cx="23495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二、写一写。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8213" y="1530350"/>
            <a:ext cx="7291388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一（   ）鸟           一（   ）牛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一（   ）猫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一（   ）桃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2275" y="2205038"/>
            <a:ext cx="771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9438" y="2281238"/>
            <a:ext cx="7715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2275" y="3500438"/>
            <a:ext cx="7715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1500" y="3284538"/>
            <a:ext cx="7715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6328" name="Picture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3213100"/>
            <a:ext cx="1001713" cy="164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Picture 9" descr="C:\Documents and Settings\Administrator\桌面\图片3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313" y="1773238"/>
            <a:ext cx="1662112" cy="161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Pictur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6425" y="1746250"/>
            <a:ext cx="1262063" cy="1316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3141663"/>
            <a:ext cx="1266825" cy="1785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161258159164015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rcRect t="5646" b="5194"/>
          <a:stretch>
            <a:fillRect/>
          </a:stretch>
        </p:blipFill>
        <p:spPr>
          <a:xfrm>
            <a:off x="0" y="-747712"/>
            <a:ext cx="9144000" cy="73453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</p:pic>
      <p:sp>
        <p:nvSpPr>
          <p:cNvPr id="8195" name="AutoShape 28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8"/>
          <p:cNvSpPr txBox="1"/>
          <p:nvPr/>
        </p:nvSpPr>
        <p:spPr>
          <a:xfrm>
            <a:off x="1692275" y="2565400"/>
            <a:ext cx="4103688" cy="15081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zhī    hu</a:t>
            </a:r>
            <a:r>
              <a:rPr lang="en-US" altLang="zh-CN" sz="32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m</a:t>
            </a:r>
            <a:r>
              <a:rPr lang="en-US" altLang="zh-CN" sz="32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一只 花 猫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197" name="Picture 7" descr="图片1猫"/>
          <p:cNvPicPr>
            <a:picLocks noChangeAspect="1"/>
          </p:cNvPicPr>
          <p:nvPr/>
        </p:nvPicPr>
        <p:blipFill>
          <a:blip r:embed="rId3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4149725"/>
            <a:ext cx="15113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161258159164015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rcRect t="5646" b="5194"/>
          <a:stretch>
            <a:fillRect/>
          </a:stretch>
        </p:blipFill>
        <p:spPr>
          <a:xfrm>
            <a:off x="0" y="-747712"/>
            <a:ext cx="9144000" cy="73453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</p:pic>
      <p:grpSp>
        <p:nvGrpSpPr>
          <p:cNvPr id="9219" name="Group 9"/>
          <p:cNvGrpSpPr/>
          <p:nvPr/>
        </p:nvGrpSpPr>
        <p:grpSpPr>
          <a:xfrm>
            <a:off x="7200900" y="3817938"/>
            <a:ext cx="1979613" cy="1627187"/>
            <a:chOff x="4150" y="2478"/>
            <a:chExt cx="1247" cy="1025"/>
          </a:xfrm>
        </p:grpSpPr>
        <p:sp>
          <p:nvSpPr>
            <p:cNvPr id="9221" name="Text Box 3"/>
            <p:cNvSpPr txBox="1"/>
            <p:nvPr/>
          </p:nvSpPr>
          <p:spPr>
            <a:xfrm>
              <a:off x="4150" y="2523"/>
              <a:ext cx="1247" cy="980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</a:pPr>
              <a:r>
                <a: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鸭 子</a:t>
              </a:r>
              <a:r>
                <a:rPr lang="zh-CN" altLang="en-US" sz="9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9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22" name="Text Box 4"/>
            <p:cNvSpPr txBox="1"/>
            <p:nvPr/>
          </p:nvSpPr>
          <p:spPr>
            <a:xfrm>
              <a:off x="4173" y="2478"/>
              <a:ext cx="1202" cy="404"/>
            </a:xfrm>
            <a:prstGeom prst="rect">
              <a:avLst/>
            </a:prstGeom>
            <a:solidFill>
              <a:srgbClr val="FFFF99">
                <a:alpha val="70195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y</a:t>
              </a:r>
              <a:r>
                <a:rPr lang="en-US" altLang="zh-CN" sz="3600" b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ā </a:t>
              </a:r>
              <a:r>
                <a: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rPr>
                <a:t>    </a:t>
              </a:r>
              <a:endParaRPr lang="en-US" altLang="zh-CN" sz="4400" dirty="0"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0" name="AutoShape 28">
            <a:hlinkClick r:id="rId2" action="ppaction://hlinksldjump"/>
          </p:cNvPr>
          <p:cNvSpPr/>
          <p:nvPr/>
        </p:nvSpPr>
        <p:spPr>
          <a:xfrm>
            <a:off x="8532813" y="6165850"/>
            <a:ext cx="611187" cy="430213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Group 30"/>
          <p:cNvGrpSpPr/>
          <p:nvPr/>
        </p:nvGrpSpPr>
        <p:grpSpPr>
          <a:xfrm>
            <a:off x="0" y="-819150"/>
            <a:ext cx="9144000" cy="7345363"/>
            <a:chOff x="0" y="-471"/>
            <a:chExt cx="5760" cy="4627"/>
          </a:xfrm>
        </p:grpSpPr>
        <p:pic>
          <p:nvPicPr>
            <p:cNvPr id="10245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grpSp>
          <p:nvGrpSpPr>
            <p:cNvPr id="10246" name="Group 12"/>
            <p:cNvGrpSpPr/>
            <p:nvPr/>
          </p:nvGrpSpPr>
          <p:grpSpPr>
            <a:xfrm>
              <a:off x="4444" y="527"/>
              <a:ext cx="1316" cy="1029"/>
              <a:chOff x="4241" y="1317"/>
              <a:chExt cx="1316" cy="1029"/>
            </a:xfrm>
          </p:grpSpPr>
          <p:sp>
            <p:nvSpPr>
              <p:cNvPr id="10247" name="Text Box 3"/>
              <p:cNvSpPr txBox="1"/>
              <p:nvPr/>
            </p:nvSpPr>
            <p:spPr>
              <a:xfrm>
                <a:off x="4242" y="1770"/>
                <a:ext cx="1315" cy="576"/>
              </a:xfrm>
              <a:prstGeom prst="rect">
                <a:avLst/>
              </a:prstGeom>
              <a:solidFill>
                <a:srgbClr val="FFFF99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en-US" sz="5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小 鸟</a:t>
                </a:r>
                <a:endParaRPr lang="zh-CN" altLang="en-US" sz="5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0248" name="Text Box 4"/>
              <p:cNvSpPr txBox="1"/>
              <p:nvPr/>
            </p:nvSpPr>
            <p:spPr>
              <a:xfrm>
                <a:off x="4241" y="1317"/>
                <a:ext cx="1316" cy="480"/>
              </a:xfrm>
              <a:prstGeom prst="rect">
                <a:avLst/>
              </a:prstGeom>
              <a:solidFill>
                <a:srgbClr val="FFFF99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endParaRPr lang="en-US" altLang="zh-CN" sz="44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243" name="AutoShape 29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4" name="Picture 4" descr="图片1小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2708275"/>
            <a:ext cx="1706562" cy="122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Group 29"/>
          <p:cNvGrpSpPr/>
          <p:nvPr/>
        </p:nvGrpSpPr>
        <p:grpSpPr>
          <a:xfrm>
            <a:off x="0" y="-746125"/>
            <a:ext cx="9144000" cy="7604125"/>
            <a:chOff x="0" y="-471"/>
            <a:chExt cx="5760" cy="4790"/>
          </a:xfrm>
        </p:grpSpPr>
        <p:pic>
          <p:nvPicPr>
            <p:cNvPr id="11269" name="Picture 2" descr="161258159164015"/>
            <p:cNvPicPr>
              <a:picLocks noChangeAspect="1"/>
            </p:cNvPicPr>
            <p:nvPr/>
          </p:nvPicPr>
          <p:blipFill>
            <a:blip r:embed="rId1">
              <a:lum bright="-17999" contrast="24000"/>
            </a:blip>
            <a:srcRect t="5646" b="5194"/>
            <a:stretch>
              <a:fillRect/>
            </a:stretch>
          </p:blipFill>
          <p:spPr>
            <a:xfrm>
              <a:off x="0" y="-471"/>
              <a:ext cx="5760" cy="4627"/>
            </a:xfrm>
            <a:prstGeom prst="rect">
              <a:avLst/>
            </a:prstGeom>
            <a:solidFill>
              <a:srgbClr val="FFFF99"/>
            </a:solidFill>
            <a:ln w="9525">
              <a:noFill/>
            </a:ln>
          </p:spPr>
        </p:pic>
        <p:grpSp>
          <p:nvGrpSpPr>
            <p:cNvPr id="11270" name="Group 15"/>
            <p:cNvGrpSpPr/>
            <p:nvPr/>
          </p:nvGrpSpPr>
          <p:grpSpPr>
            <a:xfrm>
              <a:off x="1701" y="3339"/>
              <a:ext cx="1474" cy="980"/>
              <a:chOff x="1701" y="3340"/>
              <a:chExt cx="1474" cy="980"/>
            </a:xfrm>
          </p:grpSpPr>
          <p:sp>
            <p:nvSpPr>
              <p:cNvPr id="11271" name="Text Box 3"/>
              <p:cNvSpPr txBox="1"/>
              <p:nvPr/>
            </p:nvSpPr>
            <p:spPr>
              <a:xfrm>
                <a:off x="1701" y="3340"/>
                <a:ext cx="1315" cy="980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</a:pPr>
                <a:r>
                  <a:rPr lang="zh-CN" altLang="en-US" sz="5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杏 子</a:t>
                </a:r>
                <a:r>
                  <a:rPr lang="zh-CN" altLang="en-US" sz="96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endParaRPr lang="zh-CN" altLang="en-US" sz="96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272" name="Text Box 4"/>
              <p:cNvSpPr txBox="1"/>
              <p:nvPr/>
            </p:nvSpPr>
            <p:spPr>
              <a:xfrm>
                <a:off x="1882" y="3421"/>
                <a:ext cx="1293" cy="327"/>
              </a:xfrm>
              <a:prstGeom prst="rect">
                <a:avLst/>
              </a:prstGeom>
              <a:solidFill>
                <a:srgbClr val="FF99CC">
                  <a:alpha val="70195"/>
                </a:srgbClr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lvl="0" eaLnBrk="1" hangingPunct="1">
                  <a:spcBef>
                    <a:spcPct val="50000"/>
                  </a:spcBef>
                </a:pP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ì</a:t>
                </a:r>
                <a:r>
                  <a:rPr lang="en-US" altLang="zh-CN" sz="2800" dirty="0">
                    <a:latin typeface="Arial Black" panose="020B0A04020102020204" pitchFamily="34" charset="0"/>
                    <a:ea typeface="宋体" panose="02010600030101010101" pitchFamily="2" charset="-122"/>
                  </a:rPr>
                  <a:t>ng</a:t>
                </a:r>
                <a:endParaRPr lang="en-US" altLang="zh-CN" sz="2800" dirty="0">
                  <a:latin typeface="Arial Black" panose="020B0A040201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1267" name="AutoShape 28">
            <a:hlinkClick r:id="rId2" action="ppaction://hlinksldjump"/>
          </p:cNvPr>
          <p:cNvSpPr/>
          <p:nvPr/>
        </p:nvSpPr>
        <p:spPr>
          <a:xfrm>
            <a:off x="8459788" y="6238875"/>
            <a:ext cx="611187" cy="358775"/>
          </a:xfrm>
          <a:prstGeom prst="actionButtonHome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8" name="Picture 5" descr="图片1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38" y="2276475"/>
            <a:ext cx="2881312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ppt边框背景图片集2">
  <a:themeElements>
    <a:clrScheme name="ppt边框背景图片集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pt边框背景图片集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边框背景图片集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边框背景图片集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边框背景图片集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边框背景图片集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边框背景图片集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边框背景图片集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边框背景图片集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ppt边框背景图片集2</Template>
  <TotalTime>0</TotalTime>
  <Words>1789</Words>
  <Application>WPS 演示</Application>
  <PresentationFormat>全屏显示(4:3)</PresentationFormat>
  <Paragraphs>516</Paragraphs>
  <Slides>53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楷体_GB2312</vt:lpstr>
      <vt:lpstr>华文琥珀</vt:lpstr>
      <vt:lpstr>Arial Black</vt:lpstr>
      <vt:lpstr>方正姚体</vt:lpstr>
      <vt:lpstr>黑体</vt:lpstr>
      <vt:lpstr>Times New Roman</vt:lpstr>
      <vt:lpstr>MS Mincho</vt:lpstr>
      <vt:lpstr>华文行楷</vt:lpstr>
      <vt:lpstr>+mn-ea</vt:lpstr>
      <vt:lpstr>楷体</vt:lpstr>
      <vt:lpstr>Batang</vt:lpstr>
      <vt:lpstr>微软雅黑</vt:lpstr>
      <vt:lpstr>Segoe Print</vt:lpstr>
      <vt:lpstr>ppt边框背景图片集2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</cp:lastModifiedBy>
  <cp:revision>179</cp:revision>
  <dcterms:created xsi:type="dcterms:W3CDTF">2009-10-08T04:02:20Z</dcterms:created>
  <dcterms:modified xsi:type="dcterms:W3CDTF">2016-11-28T04:00:48Z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