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1285" r:id="rId2"/>
    <p:sldId id="1283" r:id="rId3"/>
    <p:sldId id="1116" r:id="rId4"/>
    <p:sldId id="1282" r:id="rId5"/>
    <p:sldId id="1270" r:id="rId6"/>
    <p:sldId id="1235" r:id="rId7"/>
    <p:sldId id="1280" r:id="rId8"/>
    <p:sldId id="1271" r:id="rId9"/>
    <p:sldId id="1273" r:id="rId10"/>
    <p:sldId id="1274" r:id="rId11"/>
    <p:sldId id="1275" r:id="rId12"/>
    <p:sldId id="1276" r:id="rId13"/>
    <p:sldId id="1277" r:id="rId14"/>
    <p:sldId id="1279" r:id="rId15"/>
    <p:sldId id="1266" r:id="rId16"/>
    <p:sldId id="1193" r:id="rId17"/>
    <p:sldId id="1227" r:id="rId18"/>
    <p:sldId id="1281" r:id="rId19"/>
    <p:sldId id="1284" r:id="rId20"/>
  </p:sldIdLst>
  <p:sldSz cx="9144000" cy="5143500" type="screen16x9"/>
  <p:notesSz cx="6858000" cy="9144000"/>
  <p:embeddedFontLst>
    <p:embeddedFont>
      <p:font typeface="Impact" pitchFamily="34" charset="0"/>
      <p:regular r:id="rId23"/>
    </p:embeddedFont>
    <p:embeddedFont>
      <p:font typeface="华文彩云" pitchFamily="2" charset="-122"/>
      <p:regular r:id="rId24"/>
    </p:embeddedFont>
    <p:embeddedFont>
      <p:font typeface="华文仿宋" pitchFamily="2" charset="-122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微软雅黑" pitchFamily="34" charset="-122"/>
      <p:regular r:id="rId30"/>
      <p:bold r:id="rId31"/>
    </p:embeddedFont>
    <p:embeddedFont>
      <p:font typeface="汉语拼音" charset="0"/>
      <p:regular r:id="rId32"/>
    </p:embeddedFont>
    <p:embeddedFont>
      <p:font typeface="黑体" pitchFamily="49" charset="-122"/>
      <p:regular r:id="rId33"/>
    </p:embeddedFont>
    <p:embeddedFont>
      <p:font typeface="楷体" pitchFamily="49" charset="-122"/>
      <p:regular r:id="rId3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66FF"/>
    <a:srgbClr val="D60093"/>
    <a:srgbClr val="0000FF"/>
    <a:srgbClr val="FF0000"/>
    <a:srgbClr val="FFFFFF"/>
    <a:srgbClr val="A38302"/>
    <a:srgbClr val="FEFCDE"/>
    <a:srgbClr val="00B05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29" autoAdjust="0"/>
    <p:restoredTop sz="94519" autoAdjust="0"/>
  </p:normalViewPr>
  <p:slideViewPr>
    <p:cSldViewPr>
      <p:cViewPr>
        <p:scale>
          <a:sx n="110" d="100"/>
          <a:sy n="110" d="100"/>
        </p:scale>
        <p:origin x="-918" y="-15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81"/>
        <p:guide pos="22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0381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248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>
            <a:lum contrast="18000"/>
          </a:blip>
          <a:srcRect l="730" r="967" b="79092"/>
          <a:stretch>
            <a:fillRect/>
          </a:stretch>
        </p:blipFill>
        <p:spPr>
          <a:xfrm rot="10800000">
            <a:off x="-635" y="4054475"/>
            <a:ext cx="9144635" cy="107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39270" name="AutoShape 6" descr="http://img4.imgtn.bdimg.com/it/u=2528577024,3564945485&amp;fm=214&amp;gp=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272" name="AutoShape 8" descr="http://img4.imgtn.bdimg.com/it/u=2528577024,3564945485&amp;fm=214&amp;gp=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274" name="AutoShape 10" descr="http://img4.imgtn.bdimg.com/it/u=2528577024,3564945485&amp;fm=214&amp;gp=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276" name="AutoShape 12" descr="http://img4.imgtn.bdimg.com/it/u=2528577024,3564945485&amp;fm=214&amp;gp=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280" name="AutoShape 16" descr="http://5b0988e595225.cdn.sohucs.com/images/20171229/b64d656adb7a4cadbf8fca9cb7a88513.jpe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282" name="AutoShape 18" descr="http://5b0988e595225.cdn.sohucs.com/images/20171229/b64d656adb7a4cadbf8fca9cb7a88513.jpe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1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21  </a:t>
            </a:r>
            <a:r>
              <a:rPr kumimoji="1" lang="zh-CN" altLang="en-US" sz="1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文言文二则</a:t>
            </a:r>
            <a:r>
              <a:rPr kumimoji="1" lang="en-US" altLang="zh-CN" sz="1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kumimoji="1" lang="zh-CN" altLang="en-US" sz="1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51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95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545" y="0"/>
            <a:ext cx="9147081" cy="5143500"/>
          </a:xfrm>
          <a:prstGeom prst="rect">
            <a:avLst/>
          </a:prstGeom>
        </p:spPr>
      </p:pic>
      <p:sp>
        <p:nvSpPr>
          <p:cNvPr id="2" name="标题 1"/>
          <p:cNvSpPr txBox="1">
            <a:spLocks/>
          </p:cNvSpPr>
          <p:nvPr/>
        </p:nvSpPr>
        <p:spPr>
          <a:xfrm>
            <a:off x="457200" y="274638"/>
            <a:ext cx="8229600" cy="459452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9512" y="411511"/>
            <a:ext cx="862370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 四川有个杜处士，喜爱书画，他所珍藏的书画有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几百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幅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其中有一幅是戴嵩画的牛，尤其珍爱。他用锦缎缝制了画套，用玉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作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画轴，经常随身带着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有一天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，他摊开了书画晒太阳，有个牧童看见了戴嵩画的牛，拍手大笑着说：“这张画是画的斗牛啊。斗牛的力气用在角上，尾巴紧紧地夹在两腿中间，现在这幅画上的牛却是摇着尾巴在斗，错了。”杜处士笑笑，感到他说得很有道理。古人有句话说：“耕种的事应该去问农民，织布的事应该去问女佣。”这个道理是不会改变的呀！　</a:t>
            </a:r>
            <a:endParaRPr lang="zh-CN" altLang="en-US" sz="18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974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1" y="0"/>
            <a:ext cx="9147081" cy="5141768"/>
          </a:xfrm>
          <a:prstGeom prst="rect">
            <a:avLst/>
          </a:prstGeom>
        </p:spPr>
      </p:pic>
      <p:sp>
        <p:nvSpPr>
          <p:cNvPr id="2" name="标题 1"/>
          <p:cNvSpPr txBox="1">
            <a:spLocks/>
          </p:cNvSpPr>
          <p:nvPr/>
        </p:nvSpPr>
        <p:spPr>
          <a:xfrm>
            <a:off x="457200" y="274638"/>
            <a:ext cx="8229600" cy="459452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趣读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入情景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学习提示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ts val="5000"/>
              </a:lnSpc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自由读课文，用横线划出写杜处士的句子，用波浪线划出写牧童的句子，再用一两个词语写出他们不同的表现。</a:t>
            </a:r>
            <a:r>
              <a:rPr lang="en-US" altLang="zh-CN" sz="2800" dirty="0" smtClean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dirty="0" smtClean="0">
              <a:solidFill>
                <a:srgbClr val="D6009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en-US" altLang="zh-CN" dirty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606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1" y="0"/>
            <a:ext cx="9147081" cy="5141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850488"/>
            <a:ext cx="2031120" cy="3018671"/>
          </a:xfrm>
          <a:prstGeom prst="rect">
            <a:avLst/>
          </a:prstGeom>
        </p:spPr>
      </p:pic>
      <p:sp>
        <p:nvSpPr>
          <p:cNvPr id="2" name="标题 1"/>
          <p:cNvSpPr txBox="1">
            <a:spLocks/>
          </p:cNvSpPr>
          <p:nvPr/>
        </p:nvSpPr>
        <p:spPr>
          <a:xfrm>
            <a:off x="457200" y="274638"/>
            <a:ext cx="8229600" cy="459452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55576" y="771550"/>
            <a:ext cx="741682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3600" b="1" dirty="0" smtClean="0">
                <a:latin typeface="华文仿宋" pitchFamily="2" charset="-122"/>
                <a:ea typeface="华文仿宋" pitchFamily="2" charset="-122"/>
              </a:rPr>
              <a:t>      蜀</a:t>
            </a:r>
            <a:r>
              <a:rPr lang="zh-CN" altLang="en-US" sz="3600" b="1" dirty="0">
                <a:latin typeface="华文仿宋" pitchFamily="2" charset="-122"/>
                <a:ea typeface="华文仿宋" pitchFamily="2" charset="-122"/>
              </a:rPr>
              <a:t>中有杜处士</a:t>
            </a:r>
            <a:r>
              <a:rPr lang="en-US" altLang="zh-CN" sz="36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600" b="1" dirty="0">
                <a:latin typeface="华文仿宋" pitchFamily="2" charset="-122"/>
                <a:ea typeface="华文仿宋" pitchFamily="2" charset="-122"/>
              </a:rPr>
              <a:t>好书画</a:t>
            </a:r>
            <a:r>
              <a:rPr lang="en-US" altLang="zh-CN" sz="36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600" b="1" dirty="0">
                <a:latin typeface="华文仿宋" pitchFamily="2" charset="-122"/>
                <a:ea typeface="华文仿宋" pitchFamily="2" charset="-122"/>
              </a:rPr>
              <a:t>所宝以百数。有戴嵩</a:t>
            </a:r>
            <a:r>
              <a:rPr lang="en-US" altLang="zh-CN" sz="3600" b="1" dirty="0"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3600" b="1" dirty="0">
                <a:latin typeface="华文仿宋" pitchFamily="2" charset="-122"/>
                <a:ea typeface="华文仿宋" pitchFamily="2" charset="-122"/>
              </a:rPr>
              <a:t>牛</a:t>
            </a:r>
            <a:r>
              <a:rPr lang="en-US" altLang="zh-CN" sz="3600" b="1" dirty="0"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3600" b="1" dirty="0">
                <a:latin typeface="华文仿宋" pitchFamily="2" charset="-122"/>
                <a:ea typeface="华文仿宋" pitchFamily="2" charset="-122"/>
              </a:rPr>
              <a:t>一轴</a:t>
            </a:r>
            <a:r>
              <a:rPr lang="en-US" altLang="zh-CN" sz="36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600" b="1" dirty="0">
                <a:latin typeface="华文仿宋" pitchFamily="2" charset="-122"/>
                <a:ea typeface="华文仿宋" pitchFamily="2" charset="-122"/>
              </a:rPr>
              <a:t>尤所爱</a:t>
            </a:r>
            <a:r>
              <a:rPr lang="en-US" altLang="zh-CN" sz="36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锦囊玉轴</a:t>
            </a:r>
            <a:r>
              <a:rPr lang="en-US" altLang="zh-CN" sz="36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常以自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随</a:t>
            </a:r>
            <a:r>
              <a:rPr lang="zh-CN" altLang="en-US" sz="3600" b="1" dirty="0" smtClean="0">
                <a:latin typeface="华文仿宋" pitchFamily="2" charset="-122"/>
                <a:ea typeface="华文仿宋" pitchFamily="2" charset="-122"/>
              </a:rPr>
              <a:t>。</a:t>
            </a:r>
            <a:endParaRPr lang="zh-CN" altLang="en-US" sz="36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576" y="2571899"/>
            <a:ext cx="2386752" cy="238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20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1" y="0"/>
            <a:ext cx="9147081" cy="51417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95486"/>
            <a:ext cx="5112568" cy="28975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9612" y="2859782"/>
            <a:ext cx="70207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      此画斗牛也。牛斗，力在角，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尾搐入两股间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，今乃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掉尾而斗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，谬矣。</a:t>
            </a:r>
            <a:endParaRPr lang="zh-CN" altLang="en-US" sz="3200" b="1" dirty="0">
              <a:latin typeface="华文仿宋" pitchFamily="2" charset="-122"/>
              <a:ea typeface="华文仿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906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0"/>
            <a:ext cx="9147081" cy="5141768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1547664" y="411510"/>
            <a:ext cx="4690864" cy="50048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讲讲“我”的故事</a:t>
            </a:r>
            <a:r>
              <a:rPr lang="en-US" altLang="zh-CN" sz="2800" dirty="0" smtClean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dirty="0" smtClean="0">
              <a:solidFill>
                <a:srgbClr val="D6009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519690" y="1275606"/>
            <a:ext cx="4996525" cy="50048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 smtClean="0"/>
              <a:t>        今天天气真好！放牛去喽！</a:t>
            </a:r>
            <a:r>
              <a:rPr lang="en-US" altLang="zh-CN" sz="2000" dirty="0" smtClean="0"/>
              <a:t>……</a:t>
            </a:r>
            <a:endParaRPr lang="zh-CN" altLang="en-US" sz="2000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569906" y="2070400"/>
            <a:ext cx="6386470" cy="50048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 smtClean="0"/>
              <a:t>        我姓杜，大家叫我杜处士。我读了不少书，口就是不愿意做官</a:t>
            </a:r>
            <a:r>
              <a:rPr lang="en-US" altLang="zh-CN" sz="2000" dirty="0" smtClean="0"/>
              <a:t>……</a:t>
            </a:r>
            <a:endParaRPr lang="zh-CN" altLang="en-US" sz="2000" dirty="0"/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1700064" y="3147814"/>
            <a:ext cx="6256312" cy="792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 smtClean="0"/>
              <a:t>     我是苏轼，大家一定读过我的不少作品吧，听说四川有个杜处士，尤其爱书画</a:t>
            </a:r>
            <a:r>
              <a:rPr lang="en-US" altLang="zh-CN" sz="2000" dirty="0" smtClean="0"/>
              <a:t>……</a:t>
            </a:r>
            <a:endParaRPr lang="zh-CN" altLang="en-US" sz="2000" dirty="0"/>
          </a:p>
        </p:txBody>
      </p:sp>
      <p:pic>
        <p:nvPicPr>
          <p:cNvPr id="13" name="Picture 2" descr="http://photocdn.sohu.com/20150731/mp25190301_1438337761609_2.jpeg"/>
          <p:cNvPicPr>
            <a:picLocks noChangeAspect="1" noChangeArrowheads="1"/>
          </p:cNvPicPr>
          <p:nvPr/>
        </p:nvPicPr>
        <p:blipFill>
          <a:blip r:embed="rId3" cstate="print"/>
          <a:srcRect b="6564"/>
          <a:stretch>
            <a:fillRect/>
          </a:stretch>
        </p:blipFill>
        <p:spPr bwMode="auto">
          <a:xfrm>
            <a:off x="360943" y="3075806"/>
            <a:ext cx="1186721" cy="1108825"/>
          </a:xfrm>
          <a:prstGeom prst="rect">
            <a:avLst/>
          </a:prstGeom>
          <a:noFill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43" y="1923678"/>
            <a:ext cx="1096536" cy="103989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18" y="810911"/>
            <a:ext cx="1022962" cy="102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33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20164"/>
            <a:ext cx="9147081" cy="5141768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323528" y="607092"/>
            <a:ext cx="5493112" cy="812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由此可见牧童的什么精神？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95536" y="1995686"/>
            <a:ext cx="4283968" cy="165618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善于观察</a:t>
            </a:r>
            <a:endParaRPr lang="en-US" altLang="zh-CN" sz="4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敢于向权威挑战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6年级\七彩语文6年级彩色插画（41幅）\七彩语文六年级-33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99" t="-523" r="17193" b="10031"/>
          <a:stretch>
            <a:fillRect/>
          </a:stretch>
        </p:blipFill>
        <p:spPr bwMode="auto">
          <a:xfrm>
            <a:off x="5929867" y="1098179"/>
            <a:ext cx="3192981" cy="2985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467995" y="434523"/>
            <a:ext cx="806386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由此可见杜处士是一个什么样的人？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17195" y="1923415"/>
            <a:ext cx="5512435" cy="165608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敢于应战</a:t>
            </a:r>
          </a:p>
          <a:p>
            <a:pPr algn="ctr"/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乐于接受别人的意见</a:t>
            </a:r>
          </a:p>
        </p:txBody>
      </p:sp>
      <p:pic>
        <p:nvPicPr>
          <p:cNvPr id="9" name="Picture 2" descr="C:\Users\Administrator\Desktop\6年级\七彩语文6年级彩色插画（41幅）\七彩语文六年级-33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99" t="-523" r="17193" b="10031"/>
          <a:stretch>
            <a:fillRect/>
          </a:stretch>
        </p:blipFill>
        <p:spPr bwMode="auto">
          <a:xfrm>
            <a:off x="5929867" y="1098179"/>
            <a:ext cx="3192981" cy="2985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1" y="0"/>
            <a:ext cx="9147081" cy="514176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11426" y="884962"/>
            <a:ext cx="7920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哪句话揭示了这篇短文蕴含的道理？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15616" y="2139702"/>
            <a:ext cx="7200800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“耕当问奴，织当问婢。”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1" y="0"/>
            <a:ext cx="9147081" cy="5141768"/>
          </a:xfrm>
          <a:prstGeom prst="rect">
            <a:avLst/>
          </a:prstGeom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457200" y="274638"/>
            <a:ext cx="8229600" cy="459452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86000" y="771550"/>
            <a:ext cx="43742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/>
              <a:t>耕</a:t>
            </a:r>
            <a:r>
              <a:rPr lang="zh-CN" altLang="zh-CN" sz="3600" dirty="0"/>
              <a:t>当问奴，织当问婢。</a:t>
            </a:r>
          </a:p>
          <a:p>
            <a:endParaRPr lang="en-US" altLang="zh-CN" sz="3600" dirty="0" smtClean="0"/>
          </a:p>
          <a:p>
            <a:r>
              <a:rPr lang="en-US" altLang="zh-CN" sz="3600" dirty="0" smtClean="0"/>
              <a:t> </a:t>
            </a:r>
            <a:r>
              <a:rPr lang="zh-CN" altLang="zh-CN" sz="3600" dirty="0" smtClean="0"/>
              <a:t>画</a:t>
            </a:r>
            <a:r>
              <a:rPr lang="zh-CN" altLang="zh-CN" sz="3600" dirty="0"/>
              <a:t>牛当问（</a:t>
            </a:r>
            <a:r>
              <a:rPr lang="en-US" altLang="zh-CN" sz="3600" dirty="0"/>
              <a:t>    </a:t>
            </a:r>
            <a:r>
              <a:rPr lang="zh-CN" altLang="zh-CN" sz="3600" dirty="0"/>
              <a:t>）。</a:t>
            </a:r>
          </a:p>
          <a:p>
            <a:endParaRPr lang="en-US" altLang="zh-CN" sz="3600" dirty="0" smtClean="0"/>
          </a:p>
          <a:p>
            <a:r>
              <a:rPr lang="zh-CN" altLang="zh-CN" sz="3600" dirty="0" smtClean="0"/>
              <a:t>（</a:t>
            </a:r>
            <a:r>
              <a:rPr lang="en-US" altLang="zh-CN" sz="3600" dirty="0" smtClean="0"/>
              <a:t>    </a:t>
            </a:r>
            <a:r>
              <a:rPr lang="zh-CN" altLang="zh-CN" sz="3600" dirty="0"/>
              <a:t>）当问（</a:t>
            </a:r>
            <a:r>
              <a:rPr lang="en-US" altLang="zh-CN" sz="3600" dirty="0"/>
              <a:t>    </a:t>
            </a:r>
            <a:r>
              <a:rPr lang="zh-CN" altLang="zh-CN" sz="3600" dirty="0" smtClean="0"/>
              <a:t>）</a:t>
            </a:r>
            <a:r>
              <a:rPr lang="zh-CN" altLang="en-US" sz="3600" dirty="0" smtClean="0"/>
              <a:t>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813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1" y="0"/>
            <a:ext cx="9147081" cy="5141768"/>
          </a:xfrm>
          <a:prstGeom prst="rect">
            <a:avLst/>
          </a:prstGeom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1519690" y="1275606"/>
            <a:ext cx="5284558" cy="194421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8800" dirty="0" smtClean="0">
                <a:solidFill>
                  <a:srgbClr val="FF00FF"/>
                </a:solidFill>
                <a:latin typeface="华文彩云" pitchFamily="2" charset="-122"/>
                <a:ea typeface="华文彩云" pitchFamily="2" charset="-122"/>
              </a:rPr>
              <a:t>     </a:t>
            </a:r>
            <a:r>
              <a:rPr lang="zh-CN" altLang="en-US" sz="8800" dirty="0" smtClean="0">
                <a:solidFill>
                  <a:srgbClr val="FF00FF"/>
                </a:solidFill>
                <a:latin typeface="华文彩云" pitchFamily="2" charset="-122"/>
                <a:ea typeface="华文彩云" pitchFamily="2" charset="-122"/>
              </a:rPr>
              <a:t> 再  见！</a:t>
            </a:r>
            <a:endParaRPr lang="zh-CN" altLang="en-US" sz="8800" dirty="0">
              <a:solidFill>
                <a:srgbClr val="FF00FF"/>
              </a:solidFill>
              <a:latin typeface="华文彩云" pitchFamily="2" charset="-122"/>
              <a:ea typeface="华文彩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675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708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43" y="339502"/>
            <a:ext cx="3948360" cy="4348830"/>
          </a:xfrm>
          <a:prstGeom prst="rect">
            <a:avLst/>
          </a:prstGeom>
        </p:spPr>
      </p:pic>
      <p:pic>
        <p:nvPicPr>
          <p:cNvPr id="3" name="Picture 2" descr="http://photocdn.sohu.com/20150731/mp25190301_1438337761609_2.jpeg"/>
          <p:cNvPicPr>
            <a:picLocks noChangeAspect="1" noChangeArrowheads="1"/>
          </p:cNvPicPr>
          <p:nvPr/>
        </p:nvPicPr>
        <p:blipFill>
          <a:blip r:embed="rId4" cstate="print"/>
          <a:srcRect b="6564"/>
          <a:stretch>
            <a:fillRect/>
          </a:stretch>
        </p:blipFill>
        <p:spPr bwMode="auto">
          <a:xfrm>
            <a:off x="4499992" y="339502"/>
            <a:ext cx="4176464" cy="43488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8110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8"/>
          <p:cNvSpPr txBox="1"/>
          <p:nvPr/>
        </p:nvSpPr>
        <p:spPr>
          <a:xfrm>
            <a:off x="539552" y="339502"/>
            <a:ext cx="1152128" cy="4224233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书戴嵩画牛</a:t>
            </a:r>
            <a:endParaRPr lang="zh-CN" alt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8"/>
          <p:cNvSpPr txBox="1"/>
          <p:nvPr/>
        </p:nvSpPr>
        <p:spPr>
          <a:xfrm>
            <a:off x="7596336" y="1201276"/>
            <a:ext cx="288032" cy="3362459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执教人</a:t>
            </a:r>
            <a:endParaRPr lang="en-US" altLang="zh-CN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白水</a:t>
            </a:r>
            <a:r>
              <a:rPr lang="zh-CN" altLang="en-US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镇中心小学校</a:t>
            </a:r>
            <a:endParaRPr lang="en-US" altLang="zh-CN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康强</a:t>
            </a:r>
            <a:endParaRPr lang="zh-CN" altLang="en-US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73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7080" cy="5143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75656" y="1275606"/>
            <a:ext cx="64807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通读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+mj-ea"/>
                <a:ea typeface="+mj-ea"/>
              </a:rPr>
              <a:t>知文意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endParaRPr lang="en-US" altLang="zh-CN" sz="2800" b="1" dirty="0"/>
          </a:p>
          <a:p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学习提示：</a:t>
            </a:r>
            <a:endParaRPr lang="en-US" altLang="zh-CN" sz="2000" b="1" dirty="0" smtClean="0">
              <a:latin typeface="华文仿宋" pitchFamily="2" charset="-122"/>
              <a:ea typeface="华文仿宋" pitchFamily="2" charset="-122"/>
            </a:endParaRPr>
          </a:p>
          <a:p>
            <a:r>
              <a:rPr lang="en-US" altLang="zh-CN" sz="2800" b="1" dirty="0">
                <a:latin typeface="华文仿宋" pitchFamily="2" charset="-122"/>
                <a:ea typeface="华文仿宋" pitchFamily="2" charset="-122"/>
              </a:rPr>
              <a:t> </a:t>
            </a:r>
            <a:r>
              <a:rPr lang="en-US" altLang="zh-CN" sz="2800" b="1" dirty="0" smtClean="0">
                <a:latin typeface="华文仿宋" pitchFamily="2" charset="-122"/>
                <a:ea typeface="华文仿宋" pitchFamily="2" charset="-122"/>
              </a:rPr>
              <a:t>      </a:t>
            </a: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借助拼音读准生字，并注意多音字的读音</a:t>
            </a:r>
            <a:r>
              <a:rPr lang="zh-CN" altLang="en-US" dirty="0" smtClean="0">
                <a:latin typeface="华文仿宋" pitchFamily="2" charset="-122"/>
                <a:ea typeface="华文仿宋" pitchFamily="2" charset="-122"/>
              </a:rPr>
              <a:t>。</a:t>
            </a:r>
            <a:endParaRPr lang="zh-CN" altLang="en-US" dirty="0">
              <a:latin typeface="华文仿宋" pitchFamily="2" charset="-122"/>
              <a:ea typeface="华文仿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27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0" y="1"/>
            <a:ext cx="9147080" cy="51417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78613" y="2067694"/>
            <a:ext cx="7797841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一日</a:t>
            </a:r>
            <a:r>
              <a:rPr lang="zh-CN" altLang="en-US" sz="32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曝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书画</a:t>
            </a:r>
            <a:r>
              <a:rPr lang="en-US" altLang="zh-CN" sz="3200" b="1" dirty="0" smtClean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有一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牧童见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之</a:t>
            </a:r>
            <a:r>
              <a:rPr lang="en-US" altLang="zh-CN" sz="32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拊掌大笑</a:t>
            </a:r>
            <a:r>
              <a:rPr lang="en-US" altLang="zh-CN" sz="32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曰：“此画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斗牛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也</a:t>
            </a:r>
            <a:r>
              <a:rPr lang="en-US" altLang="zh-CN" sz="32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牛斗</a:t>
            </a:r>
            <a:r>
              <a:rPr lang="en-US" altLang="zh-CN" sz="32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力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在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角</a:t>
            </a:r>
            <a:r>
              <a:rPr lang="en-US" altLang="zh-CN" sz="32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尾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搐入两股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间</a:t>
            </a:r>
            <a:r>
              <a:rPr lang="en-US" altLang="zh-CN" sz="32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今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乃掉尾而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斗</a:t>
            </a:r>
            <a:r>
              <a:rPr lang="en-US" altLang="zh-CN" sz="32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谬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矣。”处士笑而然之。古语有云：“耕当问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奴</a:t>
            </a:r>
            <a:r>
              <a:rPr lang="en-US" altLang="zh-CN" sz="32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织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当问婢。”不可改也。</a:t>
            </a:r>
          </a:p>
        </p:txBody>
      </p:sp>
      <p:sp>
        <p:nvSpPr>
          <p:cNvPr id="3" name="文本框 5"/>
          <p:cNvSpPr txBox="1"/>
          <p:nvPr/>
        </p:nvSpPr>
        <p:spPr>
          <a:xfrm>
            <a:off x="853097" y="734850"/>
            <a:ext cx="7848871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     </a:t>
            </a:r>
            <a:r>
              <a:rPr lang="zh-CN" altLang="en-US" sz="3200" b="1" dirty="0" smtClean="0">
                <a:latin typeface="华文仿宋" pitchFamily="2" charset="-122"/>
                <a:ea typeface="华文仿宋" pitchFamily="2" charset="-122"/>
              </a:rPr>
              <a:t>蜀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中有杜</a:t>
            </a:r>
            <a:r>
              <a:rPr lang="zh-CN" altLang="en-US" sz="32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处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士</a:t>
            </a:r>
            <a:r>
              <a:rPr lang="en-US" altLang="zh-CN" sz="32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好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书画</a:t>
            </a:r>
            <a:r>
              <a:rPr lang="en-US" altLang="zh-CN" sz="32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所宝以百</a:t>
            </a:r>
            <a:r>
              <a:rPr lang="zh-CN" altLang="en-US" sz="32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数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。有戴嵩</a:t>
            </a:r>
            <a:r>
              <a:rPr lang="en-US" altLang="zh-CN" sz="3200" b="1" dirty="0"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牛</a:t>
            </a:r>
            <a:r>
              <a:rPr lang="en-US" altLang="zh-CN" sz="3200" b="1" dirty="0"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一轴</a:t>
            </a:r>
            <a:r>
              <a:rPr lang="en-US" altLang="zh-CN" sz="32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尤所爱</a:t>
            </a:r>
            <a:r>
              <a:rPr lang="en-US" altLang="zh-CN" sz="32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锦囊玉轴</a:t>
            </a:r>
            <a:r>
              <a:rPr lang="en-US" altLang="zh-CN" sz="3200" b="1" dirty="0">
                <a:latin typeface="华文仿宋" pitchFamily="2" charset="-122"/>
                <a:ea typeface="华文仿宋" pitchFamily="2" charset="-122"/>
              </a:rPr>
              <a:t>,</a:t>
            </a:r>
            <a:r>
              <a:rPr lang="zh-CN" altLang="en-US" sz="3200" b="1" dirty="0">
                <a:latin typeface="华文仿宋" pitchFamily="2" charset="-122"/>
                <a:ea typeface="华文仿宋" pitchFamily="2" charset="-122"/>
              </a:rPr>
              <a:t>常以自随。</a:t>
            </a:r>
            <a:endParaRPr lang="zh-CN" altLang="en-US" sz="3600" b="1" dirty="0"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1" y="0"/>
            <a:ext cx="9147081" cy="51417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496" y="123478"/>
            <a:ext cx="9073008" cy="452431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 戴嵩 画牛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蜀中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有杜处士，好书画，所宝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以百数（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shǔ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）。有戴嵩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一轴，尤所爱，锦囊玉轴，常以自随。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曝（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pù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）书画，有一牧童见之，拊掌大笑，曰：“此画斗牛也。牛斗，力在角，尾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搐入两股间，今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乃掉尾而斗，谬矣。”处士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笑而然之。古语有云：“耕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当问奴，织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当问婢。”不可改也。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022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802"/>
            <a:ext cx="9144000" cy="5120083"/>
          </a:xfrm>
          <a:prstGeom prst="rect">
            <a:avLst/>
          </a:prstGeom>
        </p:spPr>
      </p:pic>
      <p:sp>
        <p:nvSpPr>
          <p:cNvPr id="2" name="标题 1"/>
          <p:cNvSpPr txBox="1">
            <a:spLocks/>
          </p:cNvSpPr>
          <p:nvPr/>
        </p:nvSpPr>
        <p:spPr>
          <a:xfrm>
            <a:off x="457200" y="274638"/>
            <a:ext cx="5987008" cy="193707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dirty="0">
              <a:solidFill>
                <a:srgbClr val="D60093"/>
              </a:solidFill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457200" y="274638"/>
            <a:ext cx="8229600" cy="459452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学习提示：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en-US" altLang="zh-CN" dirty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  <a:p>
            <a:pPr algn="l"/>
            <a:r>
              <a:rPr lang="en-US" altLang="zh-CN" dirty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让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我们借助注释和插图，联系上下文说说课文主要意思。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用“？”标出不理解的词句，同桌讨论。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364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83"/>
            <a:ext cx="9114306" cy="50932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" y="18832"/>
            <a:ext cx="9114306" cy="50932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404024"/>
            <a:ext cx="4248472" cy="318673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24128" y="555526"/>
            <a:ext cx="1656184" cy="648072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掉尾而斗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584" y="666998"/>
            <a:ext cx="2448272" cy="536600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</a:rPr>
              <a:t>尾</a:t>
            </a:r>
            <a:r>
              <a:rPr lang="zh-CN" altLang="en-US" sz="2800" dirty="0" smtClean="0">
                <a:solidFill>
                  <a:schemeClr val="tx1"/>
                </a:solidFill>
              </a:rPr>
              <a:t>搐入两股间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09" y="1404024"/>
            <a:ext cx="4241531" cy="331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02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739</Words>
  <Application>Microsoft Office PowerPoint</Application>
  <PresentationFormat>全屏显示(16:9)</PresentationFormat>
  <Paragraphs>51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Impact</vt:lpstr>
      <vt:lpstr>华文彩云</vt:lpstr>
      <vt:lpstr>华文仿宋</vt:lpstr>
      <vt:lpstr>Times New Roman</vt:lpstr>
      <vt:lpstr>Calibri</vt:lpstr>
      <vt:lpstr>微软雅黑</vt:lpstr>
      <vt:lpstr>汉语拼音</vt:lpstr>
      <vt:lpstr>黑体</vt:lpstr>
      <vt:lpstr>楷体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134</cp:revision>
  <dcterms:created xsi:type="dcterms:W3CDTF">2017-03-17T02:28:00Z</dcterms:created>
  <dcterms:modified xsi:type="dcterms:W3CDTF">2020-11-11T00:10:53Z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