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2" r:id="rId3"/>
    <p:sldId id="260" r:id="rId4"/>
    <p:sldId id="258" r:id="rId5"/>
    <p:sldId id="261" r:id="rId6"/>
    <p:sldId id="263" r:id="rId7"/>
    <p:sldId id="283" r:id="rId8"/>
    <p:sldId id="262" r:id="rId9"/>
    <p:sldId id="259" r:id="rId10"/>
    <p:sldId id="267" r:id="rId11"/>
    <p:sldId id="266" r:id="rId12"/>
    <p:sldId id="270" r:id="rId13"/>
    <p:sldId id="269" r:id="rId14"/>
    <p:sldId id="268" r:id="rId15"/>
    <p:sldId id="284" r:id="rId16"/>
    <p:sldId id="264" r:id="rId17"/>
    <p:sldId id="256" r:id="rId18"/>
    <p:sldId id="271" r:id="rId19"/>
    <p:sldId id="265" r:id="rId20"/>
    <p:sldId id="272" r:id="rId21"/>
    <p:sldId id="273" r:id="rId22"/>
    <p:sldId id="275" r:id="rId23"/>
    <p:sldId id="276" r:id="rId24"/>
    <p:sldId id="277" r:id="rId25"/>
    <p:sldId id="279" r:id="rId26"/>
    <p:sldId id="280" r:id="rId27"/>
    <p:sldId id="274" r:id="rId28"/>
    <p:sldId id="278" r:id="rId29"/>
    <p:sldId id="281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63AEAE-5D92-41C2-9A8D-C541783DA3D6}" type="datetimeFigureOut">
              <a:rPr lang="zh-CN" altLang="en-US" smtClean="0"/>
              <a:pPr/>
              <a:t>2017-4-20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D3FF53-6B66-46CF-85D4-8D842A5126B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0.so.qhmsg.com/bdr/_240_/t01eb48e91f1fea104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857232"/>
            <a:ext cx="4572000" cy="6000768"/>
          </a:xfrm>
          <a:prstGeom prst="rect">
            <a:avLst/>
          </a:prstGeom>
          <a:noFill/>
        </p:spPr>
      </p:pic>
      <p:pic>
        <p:nvPicPr>
          <p:cNvPr id="3" name="图片 2" descr="t011fa7f534ac307c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32"/>
            <a:ext cx="4572000" cy="60007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3108" y="0"/>
            <a:ext cx="6357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14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、会睡觉的植物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1802" y="5934670"/>
            <a:ext cx="5731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solidFill>
                  <a:schemeClr val="accent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明德小学  冯本山</a:t>
            </a:r>
            <a:endParaRPr lang="zh-CN" altLang="en-US" sz="5400" b="1" cap="none" spc="0" dirty="0">
              <a:ln>
                <a:prstDash val="solid"/>
              </a:ln>
              <a:solidFill>
                <a:schemeClr val="accent6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7148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       </a:t>
            </a:r>
            <a:r>
              <a:rPr lang="zh-CN" altLang="en-US" sz="4400" dirty="0" smtClean="0">
                <a:solidFill>
                  <a:srgbClr val="FF0000"/>
                </a:solidFill>
              </a:rPr>
              <a:t>有一种三叶草，只要天一黑，它就睡了。在阳光下，它每个叶柄上的三片小叶，都</a:t>
            </a:r>
            <a:r>
              <a:rPr lang="zh-CN" altLang="en-US" sz="4400" dirty="0" smtClean="0">
                <a:solidFill>
                  <a:srgbClr val="00B0F0"/>
                </a:solidFill>
              </a:rPr>
              <a:t>展开</a:t>
            </a:r>
            <a:r>
              <a:rPr lang="zh-CN" altLang="en-US" sz="4400" dirty="0" smtClean="0">
                <a:solidFill>
                  <a:srgbClr val="FF0000"/>
                </a:solidFill>
              </a:rPr>
              <a:t>在空中。到了晚上，三片小叶就会</a:t>
            </a:r>
            <a:r>
              <a:rPr lang="zh-CN" altLang="en-US" sz="4400" dirty="0" smtClean="0">
                <a:solidFill>
                  <a:srgbClr val="00B0F0"/>
                </a:solidFill>
              </a:rPr>
              <a:t>折叠</a:t>
            </a:r>
            <a:r>
              <a:rPr lang="zh-CN" altLang="en-US" sz="4400" dirty="0" smtClean="0">
                <a:solidFill>
                  <a:srgbClr val="FF0000"/>
                </a:solidFill>
              </a:rPr>
              <a:t>起来，好像人闭上了眼睛。</a:t>
            </a:r>
            <a:endParaRPr lang="zh-CN" altLang="en-US" sz="4400" dirty="0"/>
          </a:p>
        </p:txBody>
      </p:sp>
      <p:pic>
        <p:nvPicPr>
          <p:cNvPr id="8" name="内容占位符 3" descr="A9"/>
          <p:cNvPicPr>
            <a:picLocks noChangeAspect="1"/>
          </p:cNvPicPr>
          <p:nvPr/>
        </p:nvPicPr>
        <p:blipFill>
          <a:blip r:embed="rId2"/>
          <a:srcRect l="-1463" t="15710"/>
          <a:stretch>
            <a:fillRect/>
          </a:stretch>
        </p:blipFill>
        <p:spPr>
          <a:xfrm>
            <a:off x="2857489" y="3429000"/>
            <a:ext cx="6286511" cy="3286148"/>
          </a:xfrm>
          <a:prstGeom prst="rect">
            <a:avLst/>
          </a:prstGeom>
        </p:spPr>
      </p:pic>
      <p:pic>
        <p:nvPicPr>
          <p:cNvPr id="13" name="图片 5"/>
          <p:cNvPicPr>
            <a:picLocks noChangeAspect="1" noChangeArrowheads="1"/>
          </p:cNvPicPr>
          <p:nvPr/>
        </p:nvPicPr>
        <p:blipFill>
          <a:blip r:embed="rId3"/>
          <a:srcRect l="22554" t="10168"/>
          <a:stretch>
            <a:fillRect/>
          </a:stretch>
        </p:blipFill>
        <p:spPr bwMode="auto">
          <a:xfrm>
            <a:off x="0" y="3929065"/>
            <a:ext cx="3000364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500042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    植物的花也一样。夜晚，蒲公英的花儿向上合拢，胡萝卜的花儿向下低垂，都表明它们已经进入梦乡。</a:t>
            </a:r>
            <a:endParaRPr lang="zh-CN" altLang="en-US" sz="4000" dirty="0"/>
          </a:p>
        </p:txBody>
      </p:sp>
      <p:pic>
        <p:nvPicPr>
          <p:cNvPr id="16" name="内容占位符 3" descr="A13"/>
          <p:cNvPicPr>
            <a:picLocks noChangeAspect="1"/>
          </p:cNvPicPr>
          <p:nvPr/>
        </p:nvPicPr>
        <p:blipFill>
          <a:blip r:embed="rId2"/>
          <a:srcRect l="3582" t="15466" r="4532" b="1461"/>
          <a:stretch>
            <a:fillRect/>
          </a:stretch>
        </p:blipFill>
        <p:spPr>
          <a:xfrm>
            <a:off x="3370521" y="2786058"/>
            <a:ext cx="5773479" cy="3615070"/>
          </a:xfrm>
          <a:prstGeom prst="rect">
            <a:avLst/>
          </a:prstGeom>
        </p:spPr>
      </p:pic>
      <p:pic>
        <p:nvPicPr>
          <p:cNvPr id="37890" name="Picture 2" descr="http://p2.so.qhimgs1.com/bdr/_240_/t01ec8b263ddf444222.jpg"/>
          <p:cNvPicPr>
            <a:picLocks noChangeAspect="1" noChangeArrowheads="1"/>
          </p:cNvPicPr>
          <p:nvPr/>
        </p:nvPicPr>
        <p:blipFill>
          <a:blip r:embed="rId3"/>
          <a:srcRect b="6000"/>
          <a:stretch>
            <a:fillRect/>
          </a:stretch>
        </p:blipFill>
        <p:spPr bwMode="auto">
          <a:xfrm>
            <a:off x="0" y="2786058"/>
            <a:ext cx="3352771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500042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    植物的花也一样。夜晚，蒲公英的花儿向上合拢，胡萝卜的花儿向下低垂，都表明它们已经进入梦乡。</a:t>
            </a:r>
            <a:endParaRPr lang="zh-CN" altLang="en-US" sz="4000" dirty="0"/>
          </a:p>
        </p:txBody>
      </p:sp>
      <p:pic>
        <p:nvPicPr>
          <p:cNvPr id="6" name="内容占位符 3" descr="A14"/>
          <p:cNvPicPr>
            <a:picLocks noChangeAspect="1"/>
          </p:cNvPicPr>
          <p:nvPr/>
        </p:nvPicPr>
        <p:blipFill>
          <a:blip r:embed="rId2"/>
          <a:srcRect l="3981" t="15710" r="3414" b="-494"/>
          <a:stretch>
            <a:fillRect/>
          </a:stretch>
        </p:blipFill>
        <p:spPr>
          <a:xfrm>
            <a:off x="3253562" y="2643182"/>
            <a:ext cx="5890438" cy="3689497"/>
          </a:xfrm>
          <a:prstGeom prst="rect">
            <a:avLst/>
          </a:prstGeom>
        </p:spPr>
      </p:pic>
      <p:pic>
        <p:nvPicPr>
          <p:cNvPr id="7" name="Picture 8" descr="http://p0.so.qhimgs1.com/bdr/_240_/t01ea88f449d0ea95f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3357554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7" name="内容占位符 3" descr="A10"/>
          <p:cNvPicPr>
            <a:picLocks noChangeAspect="1"/>
          </p:cNvPicPr>
          <p:nvPr/>
        </p:nvPicPr>
        <p:blipFill>
          <a:blip r:embed="rId2"/>
          <a:srcRect l="724" t="21109" r="2134"/>
          <a:stretch>
            <a:fillRect/>
          </a:stretch>
        </p:blipFill>
        <p:spPr>
          <a:xfrm>
            <a:off x="2000232" y="0"/>
            <a:ext cx="7143768" cy="3714752"/>
          </a:xfrm>
          <a:prstGeom prst="rect">
            <a:avLst/>
          </a:prstGeom>
        </p:spPr>
      </p:pic>
      <p:pic>
        <p:nvPicPr>
          <p:cNvPr id="10" name="内容占位符 3" descr="A15"/>
          <p:cNvPicPr>
            <a:picLocks noChangeAspect="1"/>
          </p:cNvPicPr>
          <p:nvPr/>
        </p:nvPicPr>
        <p:blipFill>
          <a:blip r:embed="rId3"/>
          <a:srcRect l="3543" t="32325" r="7172" b="9768"/>
          <a:stretch>
            <a:fillRect/>
          </a:stretch>
        </p:blipFill>
        <p:spPr>
          <a:xfrm>
            <a:off x="2000232" y="3643314"/>
            <a:ext cx="7143768" cy="32146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8597" y="571480"/>
            <a:ext cx="1200329" cy="3929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+mn-ea"/>
              </a:rPr>
              <a:t>我知道</a:t>
            </a:r>
            <a:endParaRPr lang="zh-CN" altLang="en-US" sz="66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0004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   </a:t>
            </a:r>
            <a:r>
              <a:rPr lang="zh-CN" altLang="en-US" sz="4800" dirty="0" smtClean="0">
                <a:solidFill>
                  <a:srgbClr val="7030A0"/>
                </a:solidFill>
              </a:rPr>
              <a:t>植物的睡眠也是一种自我保护，是为了更好地生长。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  <p:sp>
        <p:nvSpPr>
          <p:cNvPr id="6" name="左大括号 3"/>
          <p:cNvSpPr>
            <a:spLocks/>
          </p:cNvSpPr>
          <p:nvPr/>
        </p:nvSpPr>
        <p:spPr bwMode="auto">
          <a:xfrm>
            <a:off x="3500430" y="2500306"/>
            <a:ext cx="288925" cy="1800225"/>
          </a:xfrm>
          <a:prstGeom prst="leftBrace">
            <a:avLst>
              <a:gd name="adj1" fmla="val 8250"/>
              <a:gd name="adj2" fmla="val 50000"/>
            </a:avLst>
          </a:prstGeom>
          <a:noFill/>
          <a:ln w="28575">
            <a:solidFill>
              <a:srgbClr val="008A34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000372"/>
            <a:ext cx="38539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0B050"/>
                </a:solidFill>
              </a:rPr>
              <a:t>会睡觉的植物 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7620" y="2143116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三叶草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0496" y="3143248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蒲公英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00496" y="4071942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胡萝卜</a:t>
            </a:r>
          </a:p>
        </p:txBody>
      </p:sp>
      <p:pic>
        <p:nvPicPr>
          <p:cNvPr id="35842" name="Picture 2" descr="http://p1.so.qhmsg.com/bdr/_240_/t01656dad29c3b38d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152892"/>
            <a:ext cx="3500430" cy="2705108"/>
          </a:xfrm>
          <a:prstGeom prst="rect">
            <a:avLst/>
          </a:prstGeom>
          <a:noFill/>
        </p:spPr>
      </p:pic>
      <p:pic>
        <p:nvPicPr>
          <p:cNvPr id="35844" name="Picture 4" descr="http://p0.so.qhmsg.com/bdr/_240_/t01f88580050f211ed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785926"/>
            <a:ext cx="3500430" cy="2357454"/>
          </a:xfrm>
          <a:prstGeom prst="rect">
            <a:avLst/>
          </a:prstGeom>
          <a:noFill/>
        </p:spPr>
      </p:pic>
      <p:pic>
        <p:nvPicPr>
          <p:cNvPr id="35846" name="Picture 6" descr="http://p0.so.qhimgs1.com/bdr/_240_/t01a2c0cc82cc6c9fd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256"/>
            <a:ext cx="3786182" cy="2571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0004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   </a:t>
            </a:r>
            <a:r>
              <a:rPr lang="zh-CN" altLang="en-US" sz="4800" dirty="0" smtClean="0">
                <a:solidFill>
                  <a:srgbClr val="7030A0"/>
                </a:solidFill>
              </a:rPr>
              <a:t>植物的睡眠也是一种自我保护，是为了更好地生长。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071678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1</a:t>
            </a:r>
            <a:r>
              <a:rPr lang="zh-CN" altLang="en-US" sz="4800" dirty="0" smtClean="0">
                <a:solidFill>
                  <a:srgbClr val="FF0000"/>
                </a:solidFill>
              </a:rPr>
              <a:t>、在</a:t>
            </a:r>
            <a:r>
              <a:rPr lang="zh-CN" altLang="en-US" sz="4800" dirty="0" smtClean="0">
                <a:solidFill>
                  <a:srgbClr val="FF0000"/>
                </a:solidFill>
              </a:rPr>
              <a:t>睡觉的过程中避免寒露霜冻的</a:t>
            </a:r>
            <a:r>
              <a:rPr lang="zh-CN" altLang="en-US" sz="4800" dirty="0" smtClean="0">
                <a:solidFill>
                  <a:srgbClr val="FF0000"/>
                </a:solidFill>
              </a:rPr>
              <a:t>灾害。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en-US" altLang="zh-CN" sz="4800" dirty="0" smtClean="0">
                <a:solidFill>
                  <a:srgbClr val="FF0000"/>
                </a:solidFill>
              </a:rPr>
              <a:t>2</a:t>
            </a:r>
            <a:r>
              <a:rPr lang="zh-CN" altLang="en-US" sz="4800" dirty="0" smtClean="0">
                <a:solidFill>
                  <a:srgbClr val="FF0000"/>
                </a:solidFill>
              </a:rPr>
              <a:t>、用</a:t>
            </a:r>
            <a:r>
              <a:rPr lang="zh-CN" altLang="en-US" sz="4800" dirty="0" smtClean="0">
                <a:solidFill>
                  <a:srgbClr val="FF0000"/>
                </a:solidFill>
              </a:rPr>
              <a:t>折叠、合拢、低垂等收缩闭合的方式减少水分的</a:t>
            </a:r>
            <a:r>
              <a:rPr lang="zh-CN" altLang="en-US" sz="4800" dirty="0" smtClean="0">
                <a:solidFill>
                  <a:srgbClr val="FF0000"/>
                </a:solidFill>
              </a:rPr>
              <a:t>流失。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en-US" altLang="zh-CN" sz="4800" dirty="0" smtClean="0">
                <a:solidFill>
                  <a:srgbClr val="FF0000"/>
                </a:solidFill>
              </a:rPr>
              <a:t>3</a:t>
            </a:r>
            <a:r>
              <a:rPr lang="zh-CN" altLang="en-US" sz="4800" dirty="0" smtClean="0">
                <a:solidFill>
                  <a:srgbClr val="FF0000"/>
                </a:solidFill>
              </a:rPr>
              <a:t>、可以</a:t>
            </a:r>
            <a:r>
              <a:rPr lang="zh-CN" altLang="en-US" sz="4800" dirty="0" smtClean="0">
                <a:solidFill>
                  <a:srgbClr val="FF0000"/>
                </a:solidFill>
              </a:rPr>
              <a:t>防止昆虫捣乱</a:t>
            </a:r>
            <a:r>
              <a:rPr lang="zh-CN" altLang="en-US" sz="4800" dirty="0" smtClean="0">
                <a:solidFill>
                  <a:srgbClr val="FF0000"/>
                </a:solidFill>
              </a:rPr>
              <a:t>。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en-US" altLang="zh-CN" sz="4800" dirty="0" smtClean="0">
                <a:solidFill>
                  <a:srgbClr val="FF0000"/>
                </a:solidFill>
                <a:latin typeface="宋体"/>
                <a:ea typeface="宋体"/>
              </a:rPr>
              <a:t> </a:t>
            </a:r>
            <a:r>
              <a:rPr lang="en-US" altLang="zh-CN" sz="4800" dirty="0" smtClean="0">
                <a:solidFill>
                  <a:srgbClr val="FF0000"/>
                </a:solidFill>
                <a:latin typeface="宋体"/>
                <a:ea typeface="宋体"/>
              </a:rPr>
              <a:t>         ......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0.so.qhimgs1.com/bdr/_240_/t01d5e27ace3758b7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4000496" cy="2286001"/>
          </a:xfrm>
          <a:prstGeom prst="rect">
            <a:avLst/>
          </a:prstGeom>
          <a:noFill/>
        </p:spPr>
      </p:pic>
      <p:pic>
        <p:nvPicPr>
          <p:cNvPr id="30724" name="Picture 4" descr="http://p2.so.qhimgs1.com/bdr/_240_/t01b088c5ba2d3752d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642918"/>
            <a:ext cx="3500430" cy="2500330"/>
          </a:xfrm>
          <a:prstGeom prst="rect">
            <a:avLst/>
          </a:prstGeom>
          <a:noFill/>
        </p:spPr>
      </p:pic>
      <p:pic>
        <p:nvPicPr>
          <p:cNvPr id="30726" name="Picture 6" descr="http://p4.so.qhimgs1.com/bdr/_240_/t012d428a9877dfb6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3929058" cy="3357562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3929058" y="3857628"/>
            <a:ext cx="17859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合欢树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晚香玉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0496" y="2071678"/>
            <a:ext cx="15001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花生</a:t>
            </a:r>
            <a:endParaRPr lang="zh-CN" altLang="en-US" sz="4800" dirty="0"/>
          </a:p>
        </p:txBody>
      </p:sp>
      <p:sp>
        <p:nvSpPr>
          <p:cNvPr id="15" name="矩形 14"/>
          <p:cNvSpPr/>
          <p:nvPr/>
        </p:nvSpPr>
        <p:spPr>
          <a:xfrm>
            <a:off x="4000496" y="857232"/>
            <a:ext cx="15716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睡莲</a:t>
            </a:r>
            <a:endParaRPr lang="en-US" altLang="zh-CN" sz="4800" dirty="0" smtClean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34" y="0"/>
            <a:ext cx="63466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会睡觉的植物还有</a:t>
            </a:r>
            <a:r>
              <a:rPr lang="en-US" altLang="zh-CN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……</a:t>
            </a:r>
            <a:endParaRPr lang="zh-CN" altLang="en-US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7" name="图片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500438"/>
            <a:ext cx="350043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拓展练习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壁虎逃生的绝技是扔掉尾巴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。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乌贼遇到敌害时用喷射墨汁掩护。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乌龟感到外界的危险时，便把头和四肢缩进甲壳里。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变色龙随着周围环境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改变自己身体的颜色。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羚羊、斑马、野兔等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用快跑避开捕食者。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蝴蝶或毛虫类 用鲜艳的颜色恐吓住捕食者。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一些防御能力弱的动物就通过铸造坚固或隐蔽的巢穴来躲避捕食者。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0232" y="0"/>
            <a:ext cx="68531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我知道：小动物怎样保护自己</a:t>
            </a:r>
            <a:endParaRPr lang="zh-CN" altLang="en-US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7148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   课文</a:t>
            </a:r>
            <a:r>
              <a:rPr lang="zh-CN" altLang="en-US" sz="6000" dirty="0">
                <a:solidFill>
                  <a:srgbClr val="FF0000"/>
                </a:solidFill>
              </a:rPr>
              <a:t>描述了三叶草和蒲公英花、胡萝卜花夜晚睡觉的状态，形象地告诉人们，有些植物的叶、花昼夜变化是因为它们和人一样，也要睡眠。</a:t>
            </a:r>
          </a:p>
        </p:txBody>
      </p:sp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课文总结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" y="150017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/>
              <a:t>练习用“只要</a:t>
            </a:r>
            <a:r>
              <a:rPr lang="en-US" altLang="zh-CN" sz="4800" dirty="0"/>
              <a:t>……</a:t>
            </a:r>
            <a:r>
              <a:rPr lang="zh-CN" altLang="en-US" sz="4800" dirty="0"/>
              <a:t>就</a:t>
            </a:r>
            <a:r>
              <a:rPr lang="en-US" altLang="zh-CN" sz="4800" dirty="0"/>
              <a:t>……”</a:t>
            </a:r>
            <a:r>
              <a:rPr lang="zh-CN" altLang="en-US" sz="4800" dirty="0"/>
              <a:t>造句。</a:t>
            </a:r>
          </a:p>
        </p:txBody>
      </p:sp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课文练习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57148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只要天一黑，它就睡了。</a:t>
            </a:r>
            <a:endParaRPr lang="zh-CN" altLang="en-US" sz="5400" dirty="0"/>
          </a:p>
        </p:txBody>
      </p:sp>
      <p:sp>
        <p:nvSpPr>
          <p:cNvPr id="11" name="矩形 10"/>
          <p:cNvSpPr/>
          <p:nvPr/>
        </p:nvSpPr>
        <p:spPr>
          <a:xfrm>
            <a:off x="214282" y="2357430"/>
            <a:ext cx="91871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u="sng" dirty="0" smtClean="0">
                <a:solidFill>
                  <a:srgbClr val="00B050"/>
                </a:solidFill>
                <a:latin typeface="宋体"/>
                <a:ea typeface="宋体"/>
              </a:rPr>
              <a:t>         </a:t>
            </a:r>
            <a:r>
              <a:rPr lang="zh-CN" altLang="en-US" sz="3600" u="sng" dirty="0">
                <a:solidFill>
                  <a:srgbClr val="00B050"/>
                </a:solidFill>
                <a:latin typeface="宋体"/>
                <a:ea typeface="宋体"/>
              </a:rPr>
              <a:t>只要</a:t>
            </a:r>
            <a:r>
              <a:rPr lang="zh-CN" altLang="en-US" sz="3600" u="sng" dirty="0" smtClean="0">
                <a:solidFill>
                  <a:srgbClr val="00B050"/>
                </a:solidFill>
                <a:latin typeface="宋体"/>
                <a:ea typeface="宋体"/>
              </a:rPr>
              <a:t>              就        </a:t>
            </a:r>
            <a:r>
              <a:rPr lang="zh-CN" altLang="en-US" sz="3600" dirty="0" smtClean="0">
                <a:solidFill>
                  <a:srgbClr val="00B050"/>
                </a:solidFill>
                <a:latin typeface="宋体"/>
                <a:ea typeface="宋体"/>
              </a:rPr>
              <a:t>。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3214686"/>
            <a:ext cx="85011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边做动作边读词：</a:t>
            </a:r>
            <a:endParaRPr lang="en-US" altLang="zh-CN" sz="5400" dirty="0" smtClean="0">
              <a:solidFill>
                <a:srgbClr val="FF0000"/>
              </a:solidFill>
            </a:endParaRPr>
          </a:p>
          <a:p>
            <a:endParaRPr lang="en-US" altLang="zh-CN" sz="5400" dirty="0">
              <a:solidFill>
                <a:srgbClr val="FF0000"/>
              </a:solidFill>
            </a:endParaRPr>
          </a:p>
          <a:p>
            <a:r>
              <a:rPr lang="zh-CN" altLang="en-US" sz="5400" dirty="0" smtClean="0"/>
              <a:t>折叠  展开  合拢   低垂</a:t>
            </a:r>
            <a:endParaRPr lang="zh-CN" altLang="en-US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4480" y="0"/>
            <a:ext cx="6357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睡觉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同侧圆角矩形 5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Arial" pitchFamily="34" charset="0"/>
              </a:rPr>
              <a:t>情境导入</a:t>
            </a:r>
            <a:endParaRPr lang="zh-CN" altLang="en-US" sz="32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92867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、同学们，我们在什么情况下会睡觉呢？为什么要睡觉？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0" y="2285992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、今天我们要学习一篇课文也与“睡觉”有关。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000232" y="3071810"/>
            <a:ext cx="6357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14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、会睡觉的植物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http://p0.so.qhmsg.com/bdr/_240_/t016ed3a38532d87d6f.png"/>
          <p:cNvPicPr>
            <a:picLocks noChangeAspect="1" noChangeArrowheads="1"/>
          </p:cNvPicPr>
          <p:nvPr/>
        </p:nvPicPr>
        <p:blipFill>
          <a:blip r:embed="rId2"/>
          <a:srcRect l="9859" t="5000" r="11267" b="9999"/>
          <a:stretch>
            <a:fillRect/>
          </a:stretch>
        </p:blipFill>
        <p:spPr bwMode="auto">
          <a:xfrm>
            <a:off x="4071934" y="3929066"/>
            <a:ext cx="5072066" cy="292893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4071942"/>
            <a:ext cx="36433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</a:rPr>
              <a:t>、你有什么问题想问吗？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0042"/>
            <a:ext cx="9144000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00B0F0"/>
                </a:solidFill>
              </a:rPr>
              <a:t> 母：每</a:t>
            </a:r>
            <a:endParaRPr lang="en-US" altLang="zh-CN" sz="5400" b="1" cap="all" dirty="0" smtClean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en-US" altLang="zh-CN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习   作    休    你 每   闭    合    明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习               </a:t>
            </a: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51706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学习</a:t>
            </a:r>
            <a:endParaRPr lang="en-US" altLang="zh-CN" sz="48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35742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作               </a:t>
            </a: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6001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dirty="0" smtClean="0">
                <a:solidFill>
                  <a:srgbClr val="00B0F0"/>
                </a:solidFill>
              </a:rPr>
              <a:t>亻</a:t>
            </a:r>
            <a:r>
              <a:rPr lang="zh-CN" altLang="en-US" sz="6000" dirty="0" smtClean="0">
                <a:solidFill>
                  <a:srgbClr val="FF0000"/>
                </a:solidFill>
              </a:rPr>
              <a:t>部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35742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休               </a:t>
            </a: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6001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dirty="0" smtClean="0">
                <a:solidFill>
                  <a:srgbClr val="00B0F0"/>
                </a:solidFill>
              </a:rPr>
              <a:t>亻</a:t>
            </a:r>
            <a:r>
              <a:rPr lang="zh-CN" altLang="en-US" sz="6000" dirty="0" smtClean="0">
                <a:solidFill>
                  <a:srgbClr val="FF0000"/>
                </a:solidFill>
              </a:rPr>
              <a:t>部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35742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你               </a:t>
            </a: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6001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dirty="0" smtClean="0">
                <a:solidFill>
                  <a:srgbClr val="00B0F0"/>
                </a:solidFill>
              </a:rPr>
              <a:t>亻</a:t>
            </a:r>
            <a:r>
              <a:rPr lang="zh-CN" altLang="en-US" sz="6000" dirty="0" smtClean="0">
                <a:solidFill>
                  <a:srgbClr val="FF0000"/>
                </a:solidFill>
              </a:rPr>
              <a:t>部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35742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每               </a:t>
            </a:r>
          </a:p>
        </p:txBody>
      </p:sp>
      <p:sp>
        <p:nvSpPr>
          <p:cNvPr id="9" name="文本框 40967"/>
          <p:cNvSpPr txBox="1"/>
          <p:nvPr/>
        </p:nvSpPr>
        <p:spPr>
          <a:xfrm>
            <a:off x="0" y="1357298"/>
            <a:ext cx="1831975" cy="35086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dirty="0" smtClean="0">
                <a:solidFill>
                  <a:srgbClr val="00B0F0"/>
                </a:solidFill>
              </a:rPr>
              <a:t>母</a:t>
            </a:r>
            <a:r>
              <a:rPr lang="zh-CN" altLang="en-US" sz="6000" dirty="0" smtClean="0">
                <a:solidFill>
                  <a:srgbClr val="FF0000"/>
                </a:solidFill>
              </a:rPr>
              <a:t>部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642918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1928794" y="857232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闭               </a:t>
            </a:r>
          </a:p>
        </p:txBody>
      </p:sp>
      <p:sp>
        <p:nvSpPr>
          <p:cNvPr id="9" name="文本框 40967"/>
          <p:cNvSpPr txBox="1"/>
          <p:nvPr/>
        </p:nvSpPr>
        <p:spPr>
          <a:xfrm>
            <a:off x="0" y="1357298"/>
            <a:ext cx="1831975" cy="31854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dirty="0" smtClean="0">
                <a:solidFill>
                  <a:srgbClr val="00B0F0"/>
                </a:solidFill>
              </a:rPr>
              <a:t>门</a:t>
            </a:r>
            <a:r>
              <a:rPr lang="zh-CN" altLang="en-US" sz="6000" dirty="0" smtClean="0">
                <a:solidFill>
                  <a:srgbClr val="FF0000"/>
                </a:solidFill>
              </a:rPr>
              <a:t>部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半包围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35742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合               </a:t>
            </a: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合作</a:t>
            </a:r>
            <a:endParaRPr lang="en-US" altLang="zh-CN" sz="48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35742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明               </a:t>
            </a: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6001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dirty="0" smtClean="0">
                <a:solidFill>
                  <a:srgbClr val="00B0F0"/>
                </a:solidFill>
              </a:rPr>
              <a:t>日</a:t>
            </a:r>
            <a:r>
              <a:rPr lang="zh-CN" altLang="en-US" sz="6000" dirty="0" smtClean="0">
                <a:solidFill>
                  <a:srgbClr val="FF0000"/>
                </a:solidFill>
              </a:rPr>
              <a:t>部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200671812431762279"/>
          <p:cNvPicPr>
            <a:picLocks noChangeAspect="1" noChangeArrowheads="1"/>
          </p:cNvPicPr>
          <p:nvPr/>
        </p:nvPicPr>
        <p:blipFill>
          <a:blip r:embed="rId2"/>
          <a:srcRect r="12657"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928662" y="500042"/>
            <a:ext cx="726994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13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欢迎指导</a:t>
            </a:r>
            <a:endParaRPr lang="zh-CN" altLang="en-US" sz="13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8580"/>
            <a:ext cx="91440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</a:rPr>
              <a:t>                </a:t>
            </a:r>
            <a:r>
              <a:rPr lang="zh-CN" altLang="en-US" sz="4000" dirty="0" smtClean="0">
                <a:solidFill>
                  <a:srgbClr val="C00000"/>
                </a:solidFill>
              </a:rPr>
              <a:t>植物睡觉的原因</a:t>
            </a:r>
            <a:endParaRPr lang="en-US" altLang="zh-CN" sz="4000" dirty="0" smtClean="0">
              <a:solidFill>
                <a:srgbClr val="C00000"/>
              </a:solidFill>
            </a:endParaRPr>
          </a:p>
          <a:p>
            <a:r>
              <a:rPr lang="en-US" altLang="zh-CN" sz="4000" dirty="0" smtClean="0">
                <a:solidFill>
                  <a:srgbClr val="C00000"/>
                </a:solidFill>
              </a:rPr>
              <a:t>1</a:t>
            </a:r>
            <a:r>
              <a:rPr lang="zh-CN" altLang="en-US" sz="4000" dirty="0" smtClean="0">
                <a:solidFill>
                  <a:srgbClr val="C00000"/>
                </a:solidFill>
              </a:rPr>
              <a:t>、夜晚</a:t>
            </a:r>
            <a:r>
              <a:rPr lang="zh-CN" altLang="en-US" sz="4000" dirty="0">
                <a:solidFill>
                  <a:srgbClr val="C00000"/>
                </a:solidFill>
              </a:rPr>
              <a:t>比白天冷，夜晚闭合叶子和花朵，可以避免寒露和霜冻的侵袭</a:t>
            </a:r>
            <a:r>
              <a:rPr lang="zh-CN" altLang="en-US" sz="4000" dirty="0" smtClean="0">
                <a:solidFill>
                  <a:srgbClr val="C00000"/>
                </a:solidFill>
              </a:rPr>
              <a:t>。</a:t>
            </a:r>
            <a:endParaRPr lang="en-US" altLang="zh-CN" sz="4000" dirty="0" smtClean="0">
              <a:solidFill>
                <a:srgbClr val="C00000"/>
              </a:solidFill>
            </a:endParaRPr>
          </a:p>
          <a:p>
            <a:r>
              <a:rPr lang="en-US" altLang="zh-CN" sz="4000" dirty="0" smtClean="0">
                <a:solidFill>
                  <a:srgbClr val="C00000"/>
                </a:solidFill>
              </a:rPr>
              <a:t>2</a:t>
            </a:r>
            <a:r>
              <a:rPr lang="zh-CN" altLang="en-US" sz="4000" dirty="0" smtClean="0">
                <a:solidFill>
                  <a:srgbClr val="C00000"/>
                </a:solidFill>
              </a:rPr>
              <a:t>、闭合</a:t>
            </a:r>
            <a:r>
              <a:rPr lang="zh-CN" altLang="en-US" sz="4000" dirty="0">
                <a:solidFill>
                  <a:srgbClr val="C00000"/>
                </a:solidFill>
              </a:rPr>
              <a:t>可减少水分的蒸发，有保持适当湿度的作用</a:t>
            </a:r>
            <a:r>
              <a:rPr lang="zh-CN" altLang="en-US" sz="4000" dirty="0" smtClean="0">
                <a:solidFill>
                  <a:srgbClr val="C00000"/>
                </a:solidFill>
              </a:rPr>
              <a:t>。</a:t>
            </a:r>
            <a:endParaRPr lang="en-US" altLang="zh-CN" sz="4000" dirty="0" smtClean="0">
              <a:solidFill>
                <a:srgbClr val="C00000"/>
              </a:solidFill>
            </a:endParaRPr>
          </a:p>
          <a:p>
            <a:r>
              <a:rPr lang="en-US" altLang="zh-CN" sz="4000" dirty="0" smtClean="0">
                <a:solidFill>
                  <a:srgbClr val="C00000"/>
                </a:solidFill>
              </a:rPr>
              <a:t>3</a:t>
            </a:r>
            <a:r>
              <a:rPr lang="zh-CN" altLang="en-US" sz="4000" dirty="0" smtClean="0">
                <a:solidFill>
                  <a:srgbClr val="C00000"/>
                </a:solidFill>
              </a:rPr>
              <a:t>、热带</a:t>
            </a:r>
            <a:r>
              <a:rPr lang="zh-CN" altLang="en-US" sz="4000" dirty="0">
                <a:solidFill>
                  <a:srgbClr val="C00000"/>
                </a:solidFill>
              </a:rPr>
              <a:t>植物的叶子往往在白天闭合，也是为了减少叶面水份的蒸发</a:t>
            </a:r>
            <a:r>
              <a:rPr lang="zh-CN" altLang="en-US" sz="4000" dirty="0" smtClean="0">
                <a:solidFill>
                  <a:srgbClr val="C00000"/>
                </a:solidFill>
              </a:rPr>
              <a:t>。</a:t>
            </a:r>
            <a:endParaRPr lang="en-US" altLang="zh-CN" sz="4000" dirty="0" smtClean="0">
              <a:solidFill>
                <a:srgbClr val="C00000"/>
              </a:solidFill>
            </a:endParaRPr>
          </a:p>
          <a:p>
            <a:r>
              <a:rPr lang="en-US" altLang="zh-CN" sz="4000" dirty="0" smtClean="0">
                <a:solidFill>
                  <a:srgbClr val="C00000"/>
                </a:solidFill>
              </a:rPr>
              <a:t>4</a:t>
            </a:r>
            <a:r>
              <a:rPr lang="zh-CN" altLang="en-US" sz="4000" dirty="0" smtClean="0">
                <a:solidFill>
                  <a:srgbClr val="C00000"/>
                </a:solidFill>
              </a:rPr>
              <a:t>、夜晚</a:t>
            </a:r>
            <a:r>
              <a:rPr lang="zh-CN" altLang="en-US" sz="4000" dirty="0">
                <a:solidFill>
                  <a:srgbClr val="C00000"/>
                </a:solidFill>
              </a:rPr>
              <a:t>开花的植物白天睡眠，有防止水份和体温过多散发及防止昆虫捣乱的作用。</a:t>
            </a:r>
          </a:p>
        </p:txBody>
      </p:sp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857232"/>
            <a:ext cx="81439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、畅言 </a:t>
            </a:r>
            <a:r>
              <a:rPr lang="zh-CN" altLang="en-US" sz="60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en-US" altLang="zh-CN" sz="60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60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、画出生字词。</a:t>
            </a:r>
          </a:p>
          <a:p>
            <a:pPr algn="ctr"/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图片 3" descr="1-1F21410534I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571480"/>
            <a:ext cx="4429156" cy="6143668"/>
          </a:xfrm>
          <a:prstGeom prst="rect">
            <a:avLst/>
          </a:prstGeom>
        </p:spPr>
      </p:pic>
      <p:pic>
        <p:nvPicPr>
          <p:cNvPr id="5" name="图片 4" descr="1-1F2141053291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480"/>
            <a:ext cx="4643438" cy="61436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92971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                      </a:t>
            </a:r>
            <a:r>
              <a:rPr lang="en-US" altLang="zh-CN" sz="3600" dirty="0" smtClean="0">
                <a:solidFill>
                  <a:srgbClr val="00B0F0"/>
                </a:solidFill>
              </a:rPr>
              <a:t>14</a:t>
            </a:r>
            <a:r>
              <a:rPr lang="zh-CN" altLang="en-US" sz="3600" dirty="0" smtClean="0">
                <a:solidFill>
                  <a:srgbClr val="00B0F0"/>
                </a:solidFill>
              </a:rPr>
              <a:t>、会</a:t>
            </a:r>
            <a:r>
              <a:rPr lang="zh-CN" altLang="en-US" sz="3600" dirty="0">
                <a:solidFill>
                  <a:srgbClr val="00B0F0"/>
                </a:solidFill>
              </a:rPr>
              <a:t>睡觉的</a:t>
            </a:r>
            <a:r>
              <a:rPr lang="zh-CN" altLang="en-US" sz="3600" dirty="0" smtClean="0">
                <a:solidFill>
                  <a:srgbClr val="00B0F0"/>
                </a:solidFill>
              </a:rPr>
              <a:t>植物</a:t>
            </a:r>
            <a:endParaRPr lang="zh-CN" altLang="en-US" sz="3600" dirty="0">
              <a:solidFill>
                <a:srgbClr val="00B0F0"/>
              </a:solidFill>
            </a:endParaRPr>
          </a:p>
          <a:p>
            <a:r>
              <a:rPr lang="zh-CN" altLang="en-US" sz="3600" dirty="0" smtClean="0"/>
              <a:t>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在</a:t>
            </a:r>
            <a:r>
              <a:rPr lang="zh-CN" altLang="en-US" sz="3600" dirty="0">
                <a:solidFill>
                  <a:srgbClr val="FF0000"/>
                </a:solidFill>
              </a:rPr>
              <a:t>一天的学习工作后，人需要睡觉休息。你知道吗？植物也会睡觉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    有</a:t>
            </a:r>
            <a:r>
              <a:rPr lang="zh-CN" altLang="en-US" sz="3600" dirty="0">
                <a:solidFill>
                  <a:srgbClr val="FF0000"/>
                </a:solidFill>
              </a:rPr>
              <a:t>一种三叶草，只要天一黑，它就睡了。在阳光下，它每个叶柄上的三片小叶，都展开在空中。到了晚上，三片小叶就会折叠起来，好像人闭上了眼睛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    植物</a:t>
            </a:r>
            <a:r>
              <a:rPr lang="zh-CN" altLang="en-US" sz="3600" dirty="0">
                <a:solidFill>
                  <a:srgbClr val="FF0000"/>
                </a:solidFill>
              </a:rPr>
              <a:t>的花也一样。夜晚，蒲公英的花儿向上合拢，胡萝卜的花儿向下低垂，都表明它们已经进入梦乡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    植物</a:t>
            </a:r>
            <a:r>
              <a:rPr lang="zh-CN" altLang="en-US" sz="3600" dirty="0">
                <a:solidFill>
                  <a:srgbClr val="FF0000"/>
                </a:solidFill>
              </a:rPr>
              <a:t>的睡眠也是一种自我保护，是为了更好地生长。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71480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                           </a:t>
            </a:r>
            <a:r>
              <a:rPr lang="zh-CN" altLang="en-US" sz="3600" dirty="0" smtClean="0">
                <a:solidFill>
                  <a:srgbClr val="00B0F0"/>
                </a:solidFill>
              </a:rPr>
              <a:t>出示长句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zh-CN" altLang="en-US" sz="3600" dirty="0" smtClean="0">
                <a:solidFill>
                  <a:srgbClr val="FF0000"/>
                </a:solidFill>
              </a:rPr>
              <a:t>　</a:t>
            </a:r>
            <a:r>
              <a:rPr lang="en-US" altLang="zh-CN" sz="4000" dirty="0" smtClean="0">
                <a:solidFill>
                  <a:srgbClr val="FF0000"/>
                </a:solidFill>
              </a:rPr>
              <a:t>1</a:t>
            </a:r>
            <a:r>
              <a:rPr lang="zh-CN" altLang="en-US" sz="4000" dirty="0" smtClean="0">
                <a:solidFill>
                  <a:srgbClr val="FF0000"/>
                </a:solidFill>
              </a:rPr>
              <a:t>、在阳光下，它每个叶柄上的三片小叶，都展开在空中。</a:t>
            </a:r>
            <a:r>
              <a:rPr lang="en-US" sz="4000" dirty="0" smtClean="0">
                <a:solidFill>
                  <a:srgbClr val="FF0000"/>
                </a:solidFill>
              </a:rPr>
              <a:t/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zh-CN" altLang="en-US" sz="4000" dirty="0" smtClean="0">
                <a:solidFill>
                  <a:srgbClr val="FF0000"/>
                </a:solidFill>
              </a:rPr>
              <a:t>　</a:t>
            </a:r>
            <a:r>
              <a:rPr lang="en-US" altLang="zh-CN" sz="4000" dirty="0" smtClean="0">
                <a:solidFill>
                  <a:srgbClr val="FF0000"/>
                </a:solidFill>
              </a:rPr>
              <a:t>2</a:t>
            </a:r>
            <a:r>
              <a:rPr lang="zh-CN" altLang="en-US" sz="4000" dirty="0" smtClean="0">
                <a:solidFill>
                  <a:srgbClr val="FF0000"/>
                </a:solidFill>
              </a:rPr>
              <a:t>、夜晚，蒲公英的花儿向上合拢，胡萝卜的花儿向下低垂，都表明它们已经进入梦乡。</a:t>
            </a:r>
            <a:r>
              <a:rPr lang="en-US" sz="4000" dirty="0" smtClean="0">
                <a:solidFill>
                  <a:srgbClr val="FF0000"/>
                </a:solidFill>
              </a:rPr>
              <a:t/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zh-CN" altLang="en-US" sz="4000" dirty="0" smtClean="0">
                <a:solidFill>
                  <a:srgbClr val="FF0000"/>
                </a:solidFill>
              </a:rPr>
              <a:t>　朗读理解，体会“什么时候（什么情况下），什么怎么样”。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zh-CN" altLang="en-US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Arial" pitchFamily="34" charset="0"/>
              </a:rPr>
              <a:t>字词</a:t>
            </a: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乐园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26" y="642918"/>
            <a:ext cx="878687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学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习    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工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作       休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息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你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们       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每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个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  闭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上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合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拢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表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明        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植物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需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要 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叶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柄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展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开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折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叠</a:t>
            </a:r>
            <a:r>
              <a:rPr lang="zh-CN" altLang="en-US" sz="6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lang="zh-CN" altLang="en-US" sz="66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低</a:t>
            </a:r>
            <a:r>
              <a:rPr lang="zh-CN" altLang="en-US" sz="6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垂</a:t>
            </a:r>
            <a:endParaRPr kumimoji="0" lang="zh-CN" sz="6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57148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      </a:t>
            </a:r>
            <a:r>
              <a:rPr lang="zh-CN" altLang="en-US" sz="3600" smtClean="0">
                <a:solidFill>
                  <a:srgbClr val="7030A0"/>
                </a:solidFill>
              </a:rPr>
              <a:t>在</a:t>
            </a:r>
            <a:r>
              <a:rPr lang="zh-CN" altLang="en-US" sz="3600" dirty="0" smtClean="0">
                <a:solidFill>
                  <a:srgbClr val="7030A0"/>
                </a:solidFill>
              </a:rPr>
              <a:t>一天的学习工作后，人需要睡觉休息。你知道吗？植物也会睡觉。</a:t>
            </a:r>
            <a:endParaRPr lang="zh-CN" altLang="en-US" sz="3600" dirty="0">
              <a:solidFill>
                <a:srgbClr val="7030A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71942"/>
            <a:ext cx="90011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7030A0"/>
                </a:solidFill>
              </a:rPr>
              <a:t>思考：</a:t>
            </a:r>
            <a:r>
              <a:rPr lang="zh-CN" altLang="en-US" sz="4400" dirty="0" smtClean="0">
                <a:solidFill>
                  <a:srgbClr val="00B050"/>
                </a:solidFill>
              </a:rPr>
              <a:t>植物</a:t>
            </a:r>
            <a:r>
              <a:rPr lang="zh-CN" altLang="en-US" sz="4400" dirty="0">
                <a:solidFill>
                  <a:srgbClr val="00B050"/>
                </a:solidFill>
              </a:rPr>
              <a:t>为什么要睡觉呢？植物是怎样睡觉的呢？哪些植物需要睡觉呢？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1714488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/>
              <a:t>   </a:t>
            </a:r>
            <a:r>
              <a:rPr lang="zh-CN" altLang="en-US" sz="4400" dirty="0" smtClean="0">
                <a:solidFill>
                  <a:srgbClr val="FF0000"/>
                </a:solidFill>
              </a:rPr>
              <a:t>我们睡眠</a:t>
            </a:r>
            <a:r>
              <a:rPr lang="zh-CN" altLang="en-US" sz="4400" dirty="0">
                <a:solidFill>
                  <a:srgbClr val="FF0000"/>
                </a:solidFill>
              </a:rPr>
              <a:t>不良、不足，第二天就会头错脑胀、全身</a:t>
            </a:r>
            <a:r>
              <a:rPr lang="zh-CN" altLang="en-US" sz="4400" dirty="0" smtClean="0">
                <a:solidFill>
                  <a:srgbClr val="FF0000"/>
                </a:solidFill>
              </a:rPr>
              <a:t>无力</a:t>
            </a:r>
            <a:r>
              <a:rPr lang="zh-CN" altLang="en-US" sz="4400" dirty="0">
                <a:solidFill>
                  <a:srgbClr val="FF0000"/>
                </a:solidFill>
              </a:rPr>
              <a:t>。</a:t>
            </a:r>
            <a:r>
              <a:rPr lang="zh-CN" altLang="en-US" sz="4400" dirty="0" smtClean="0">
                <a:solidFill>
                  <a:srgbClr val="FF0000"/>
                </a:solidFill>
              </a:rPr>
              <a:t>我国</a:t>
            </a:r>
            <a:r>
              <a:rPr lang="zh-CN" altLang="en-US" sz="4400" dirty="0">
                <a:solidFill>
                  <a:srgbClr val="FF0000"/>
                </a:solidFill>
              </a:rPr>
              <a:t>规定学生的睡眠时间应保证</a:t>
            </a:r>
            <a:r>
              <a:rPr lang="en-US" altLang="zh-CN" sz="4400" dirty="0">
                <a:solidFill>
                  <a:srgbClr val="FF0000"/>
                </a:solidFill>
              </a:rPr>
              <a:t>10</a:t>
            </a:r>
            <a:r>
              <a:rPr lang="zh-CN" altLang="en-US" sz="4400" dirty="0" smtClean="0">
                <a:solidFill>
                  <a:srgbClr val="FF0000"/>
                </a:solidFill>
              </a:rPr>
              <a:t>小时。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407</TotalTime>
  <Words>882</Words>
  <Application>Microsoft Office PowerPoint</Application>
  <PresentationFormat>全屏显示(4:3)</PresentationFormat>
  <Paragraphs>135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36</cp:revision>
  <dcterms:created xsi:type="dcterms:W3CDTF">2017-04-06T23:34:31Z</dcterms:created>
  <dcterms:modified xsi:type="dcterms:W3CDTF">2017-04-20T02:43:42Z</dcterms:modified>
</cp:coreProperties>
</file>