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22740-D11F-404E-87C2-7C7000541D64}" type="datetimeFigureOut">
              <a:rPr lang="zh-CN" altLang="en-US" smtClean="0"/>
              <a:t>2018/12/3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F440D-F307-4267-8089-3ACFCBE572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四则</a:t>
            </a:r>
            <a:r>
              <a:rPr lang="zh-CN" altLang="en-US" dirty="0" smtClean="0"/>
              <a:t>混合运算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耿帅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5"/>
          <p:cNvSpPr>
            <a:spLocks noChangeArrowheads="1"/>
          </p:cNvSpPr>
          <p:nvPr/>
        </p:nvSpPr>
        <p:spPr bwMode="auto">
          <a:xfrm>
            <a:off x="4964113" y="2392363"/>
            <a:ext cx="3352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/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4×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6÷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=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539750" y="1412875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考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考你。</a:t>
            </a:r>
          </a:p>
        </p:txBody>
      </p:sp>
      <p:pic>
        <p:nvPicPr>
          <p:cNvPr id="21509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7" descr="200771215432932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718414"/>
            <a:ext cx="971600" cy="866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8" descr="200771215370406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476250"/>
            <a:ext cx="16002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1100138" y="3373438"/>
            <a:ext cx="704850" cy="64928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2433638" y="2395538"/>
            <a:ext cx="1366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35</a:t>
            </a:r>
          </a:p>
        </p:txBody>
      </p:sp>
      <p:sp>
        <p:nvSpPr>
          <p:cNvPr id="21514" name="Rectangle 31"/>
          <p:cNvSpPr>
            <a:spLocks noChangeArrowheads="1"/>
          </p:cNvSpPr>
          <p:nvPr/>
        </p:nvSpPr>
        <p:spPr bwMode="auto">
          <a:xfrm>
            <a:off x="900113" y="2390775"/>
            <a:ext cx="223172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40÷8×7=</a:t>
            </a:r>
          </a:p>
        </p:txBody>
      </p:sp>
      <p:sp>
        <p:nvSpPr>
          <p:cNvPr id="21515" name="Rectangle 32"/>
          <p:cNvSpPr>
            <a:spLocks noChangeArrowheads="1"/>
          </p:cNvSpPr>
          <p:nvPr/>
        </p:nvSpPr>
        <p:spPr bwMode="auto">
          <a:xfrm>
            <a:off x="2916238" y="2420938"/>
            <a:ext cx="609600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 dirty="0"/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5076825" y="3473450"/>
            <a:ext cx="687388" cy="57626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24</a:t>
            </a:r>
          </a:p>
        </p:txBody>
      </p:sp>
      <p:sp>
        <p:nvSpPr>
          <p:cNvPr id="21517" name="Rectangle 34"/>
          <p:cNvSpPr>
            <a:spLocks noChangeArrowheads="1"/>
          </p:cNvSpPr>
          <p:nvPr/>
        </p:nvSpPr>
        <p:spPr bwMode="auto">
          <a:xfrm>
            <a:off x="6651625" y="2420938"/>
            <a:ext cx="12954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endParaRPr lang="en-US" altLang="zh-CN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8" name="Rectangle 36"/>
          <p:cNvSpPr>
            <a:spLocks noChangeArrowheads="1"/>
          </p:cNvSpPr>
          <p:nvPr/>
        </p:nvSpPr>
        <p:spPr bwMode="auto">
          <a:xfrm>
            <a:off x="6732588" y="2349500"/>
            <a:ext cx="609600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1155700" y="2870200"/>
            <a:ext cx="720725" cy="249238"/>
            <a:chOff x="0" y="0"/>
            <a:chExt cx="864" cy="240"/>
          </a:xfrm>
        </p:grpSpPr>
        <p:sp>
          <p:nvSpPr>
            <p:cNvPr id="21532" name="Line 38"/>
            <p:cNvSpPr>
              <a:spLocks noChangeShapeType="1"/>
            </p:cNvSpPr>
            <p:nvPr/>
          </p:nvSpPr>
          <p:spPr bwMode="auto">
            <a:xfrm>
              <a:off x="0" y="0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Line 39"/>
            <p:cNvSpPr>
              <a:spLocks noChangeShapeType="1"/>
            </p:cNvSpPr>
            <p:nvPr/>
          </p:nvSpPr>
          <p:spPr bwMode="auto">
            <a:xfrm>
              <a:off x="0" y="240"/>
              <a:ext cx="8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Line 40"/>
            <p:cNvSpPr>
              <a:spLocks noChangeShapeType="1"/>
            </p:cNvSpPr>
            <p:nvPr/>
          </p:nvSpPr>
          <p:spPr bwMode="auto">
            <a:xfrm flipV="1">
              <a:off x="864" y="0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81" name="Line 41"/>
          <p:cNvSpPr>
            <a:spLocks noChangeShapeType="1"/>
          </p:cNvSpPr>
          <p:nvPr/>
        </p:nvSpPr>
        <p:spPr bwMode="auto">
          <a:xfrm>
            <a:off x="1516063" y="3100388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2" name="Line 42"/>
          <p:cNvSpPr>
            <a:spLocks noChangeShapeType="1"/>
          </p:cNvSpPr>
          <p:nvPr/>
        </p:nvSpPr>
        <p:spPr bwMode="auto">
          <a:xfrm>
            <a:off x="1804988" y="3776663"/>
            <a:ext cx="723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5795963" y="2924175"/>
            <a:ext cx="647700" cy="865188"/>
            <a:chOff x="2515" y="2341"/>
            <a:chExt cx="456" cy="590"/>
          </a:xfrm>
        </p:grpSpPr>
        <p:sp>
          <p:nvSpPr>
            <p:cNvPr id="21530" name="Line 44"/>
            <p:cNvSpPr>
              <a:spLocks noChangeShapeType="1"/>
            </p:cNvSpPr>
            <p:nvPr/>
          </p:nvSpPr>
          <p:spPr bwMode="auto">
            <a:xfrm>
              <a:off x="2515" y="2931"/>
              <a:ext cx="4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Line 45"/>
            <p:cNvSpPr>
              <a:spLocks noChangeShapeType="1"/>
            </p:cNvSpPr>
            <p:nvPr/>
          </p:nvSpPr>
          <p:spPr bwMode="auto">
            <a:xfrm flipV="1">
              <a:off x="2961" y="2341"/>
              <a:ext cx="0" cy="5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86" name="Line 46"/>
          <p:cNvSpPr>
            <a:spLocks noChangeShapeType="1"/>
          </p:cNvSpPr>
          <p:nvPr/>
        </p:nvSpPr>
        <p:spPr bwMode="auto">
          <a:xfrm>
            <a:off x="2524125" y="2870200"/>
            <a:ext cx="0" cy="935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5138738" y="2968625"/>
            <a:ext cx="617537" cy="479425"/>
            <a:chOff x="1629" y="2704"/>
            <a:chExt cx="389" cy="302"/>
          </a:xfrm>
        </p:grpSpPr>
        <p:sp>
          <p:nvSpPr>
            <p:cNvPr id="21526" name="Line 48"/>
            <p:cNvSpPr>
              <a:spLocks noChangeShapeType="1"/>
            </p:cNvSpPr>
            <p:nvPr/>
          </p:nvSpPr>
          <p:spPr bwMode="auto">
            <a:xfrm>
              <a:off x="1629" y="2704"/>
              <a:ext cx="0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Line 49"/>
            <p:cNvSpPr>
              <a:spLocks noChangeShapeType="1"/>
            </p:cNvSpPr>
            <p:nvPr/>
          </p:nvSpPr>
          <p:spPr bwMode="auto">
            <a:xfrm>
              <a:off x="1629" y="2840"/>
              <a:ext cx="38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Line 50"/>
            <p:cNvSpPr>
              <a:spLocks noChangeShapeType="1"/>
            </p:cNvSpPr>
            <p:nvPr/>
          </p:nvSpPr>
          <p:spPr bwMode="auto">
            <a:xfrm>
              <a:off x="1855" y="2849"/>
              <a:ext cx="1" cy="1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Line 51"/>
            <p:cNvSpPr>
              <a:spLocks noChangeShapeType="1"/>
            </p:cNvSpPr>
            <p:nvPr/>
          </p:nvSpPr>
          <p:spPr bwMode="auto">
            <a:xfrm>
              <a:off x="2018" y="2704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24" name="矩形 8223"/>
          <p:cNvSpPr>
            <a:spLocks noChangeArrowheads="1"/>
          </p:cNvSpPr>
          <p:nvPr/>
        </p:nvSpPr>
        <p:spPr bwMode="auto">
          <a:xfrm>
            <a:off x="6804025" y="2349500"/>
            <a:ext cx="391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6280" y="4705980"/>
            <a:ext cx="7366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乘</a:t>
            </a:r>
            <a:r>
              <a:rPr lang="zh-CN" altLang="en-US" sz="2800" dirty="0" smtClean="0">
                <a:solidFill>
                  <a:srgbClr val="FF0000"/>
                </a:solidFill>
              </a:rPr>
              <a:t>法</a:t>
            </a:r>
            <a:r>
              <a:rPr lang="zh-CN" altLang="en-US" sz="2800" dirty="0" smtClean="0"/>
              <a:t>和</a:t>
            </a:r>
            <a:r>
              <a:rPr lang="zh-CN" altLang="en-US" sz="2800" dirty="0" smtClean="0">
                <a:solidFill>
                  <a:srgbClr val="FF0000"/>
                </a:solidFill>
              </a:rPr>
              <a:t>除法</a:t>
            </a:r>
            <a:r>
              <a:rPr lang="zh-CN" altLang="en-US" sz="2800" dirty="0" smtClean="0"/>
              <a:t>属于</a:t>
            </a:r>
            <a:r>
              <a:rPr lang="zh-CN" altLang="en-US" sz="2800" dirty="0" smtClean="0">
                <a:solidFill>
                  <a:srgbClr val="FF0000"/>
                </a:solidFill>
              </a:rPr>
              <a:t>同级</a:t>
            </a:r>
            <a:r>
              <a:rPr lang="zh-CN" altLang="en-US" sz="2800" dirty="0" smtClean="0"/>
              <a:t>运算，运算顺序</a:t>
            </a:r>
            <a:r>
              <a:rPr lang="zh-CN" altLang="en-US" sz="2800" dirty="0" smtClean="0">
                <a:solidFill>
                  <a:srgbClr val="FF0000"/>
                </a:solidFill>
              </a:rPr>
              <a:t>从左往右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9" grpId="0" animBg="1"/>
      <p:bldP spid="10270" grpId="0"/>
      <p:bldP spid="10273" grpId="0" animBg="1"/>
      <p:bldP spid="10281" grpId="0" animBg="1"/>
      <p:bldP spid="10282" grpId="0" animBg="1"/>
      <p:bldP spid="10286" grpId="0" animBg="1"/>
      <p:bldP spid="8224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436" y="1052736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5254" y="1052736"/>
            <a:ext cx="18293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3×4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44670" y="2780928"/>
            <a:ext cx="2036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32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÷8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×6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373" y="2924944"/>
            <a:ext cx="2036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÷7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×6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10440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8264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292494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280" y="28529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1100138" y="3373438"/>
            <a:ext cx="704850" cy="64928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44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2411760" y="2378968"/>
            <a:ext cx="1366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59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871736" y="2366392"/>
            <a:ext cx="204408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/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56-12+15=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2882280" y="2420888"/>
            <a:ext cx="609600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 dirty="0"/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5076825" y="3473450"/>
            <a:ext cx="687388" cy="57626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51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36"/>
          <p:cNvSpPr>
            <a:spLocks noChangeArrowheads="1"/>
          </p:cNvSpPr>
          <p:nvPr/>
        </p:nvSpPr>
        <p:spPr bwMode="auto">
          <a:xfrm>
            <a:off x="6804248" y="2349500"/>
            <a:ext cx="609600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1155700" y="2870200"/>
            <a:ext cx="720725" cy="249238"/>
            <a:chOff x="0" y="0"/>
            <a:chExt cx="864" cy="240"/>
          </a:xfrm>
        </p:grpSpPr>
        <p:sp>
          <p:nvSpPr>
            <p:cNvPr id="9" name="Line 38"/>
            <p:cNvSpPr>
              <a:spLocks noChangeShapeType="1"/>
            </p:cNvSpPr>
            <p:nvPr/>
          </p:nvSpPr>
          <p:spPr bwMode="auto">
            <a:xfrm>
              <a:off x="0" y="0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39"/>
            <p:cNvSpPr>
              <a:spLocks noChangeShapeType="1"/>
            </p:cNvSpPr>
            <p:nvPr/>
          </p:nvSpPr>
          <p:spPr bwMode="auto">
            <a:xfrm>
              <a:off x="0" y="240"/>
              <a:ext cx="8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40"/>
            <p:cNvSpPr>
              <a:spLocks noChangeShapeType="1"/>
            </p:cNvSpPr>
            <p:nvPr/>
          </p:nvSpPr>
          <p:spPr bwMode="auto">
            <a:xfrm flipV="1">
              <a:off x="864" y="0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Line 41"/>
          <p:cNvSpPr>
            <a:spLocks noChangeShapeType="1"/>
          </p:cNvSpPr>
          <p:nvPr/>
        </p:nvSpPr>
        <p:spPr bwMode="auto">
          <a:xfrm>
            <a:off x="1516063" y="3100388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1804988" y="3776663"/>
            <a:ext cx="723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43"/>
          <p:cNvGrpSpPr>
            <a:grpSpLocks/>
          </p:cNvGrpSpPr>
          <p:nvPr/>
        </p:nvGrpSpPr>
        <p:grpSpPr bwMode="auto">
          <a:xfrm>
            <a:off x="5795963" y="2924175"/>
            <a:ext cx="647700" cy="865188"/>
            <a:chOff x="2515" y="2341"/>
            <a:chExt cx="456" cy="590"/>
          </a:xfrm>
        </p:grpSpPr>
        <p:sp>
          <p:nvSpPr>
            <p:cNvPr id="15" name="Line 44"/>
            <p:cNvSpPr>
              <a:spLocks noChangeShapeType="1"/>
            </p:cNvSpPr>
            <p:nvPr/>
          </p:nvSpPr>
          <p:spPr bwMode="auto">
            <a:xfrm>
              <a:off x="2515" y="2931"/>
              <a:ext cx="4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45"/>
            <p:cNvSpPr>
              <a:spLocks noChangeShapeType="1"/>
            </p:cNvSpPr>
            <p:nvPr/>
          </p:nvSpPr>
          <p:spPr bwMode="auto">
            <a:xfrm flipV="1">
              <a:off x="2961" y="2341"/>
              <a:ext cx="0" cy="5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Line 46"/>
          <p:cNvSpPr>
            <a:spLocks noChangeShapeType="1"/>
          </p:cNvSpPr>
          <p:nvPr/>
        </p:nvSpPr>
        <p:spPr bwMode="auto">
          <a:xfrm>
            <a:off x="2524125" y="2870200"/>
            <a:ext cx="0" cy="935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5138738" y="2968625"/>
            <a:ext cx="617537" cy="479425"/>
            <a:chOff x="1629" y="2704"/>
            <a:chExt cx="389" cy="302"/>
          </a:xfrm>
        </p:grpSpPr>
        <p:sp>
          <p:nvSpPr>
            <p:cNvPr id="19" name="Line 48"/>
            <p:cNvSpPr>
              <a:spLocks noChangeShapeType="1"/>
            </p:cNvSpPr>
            <p:nvPr/>
          </p:nvSpPr>
          <p:spPr bwMode="auto">
            <a:xfrm>
              <a:off x="1629" y="2704"/>
              <a:ext cx="0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49"/>
            <p:cNvSpPr>
              <a:spLocks noChangeShapeType="1"/>
            </p:cNvSpPr>
            <p:nvPr/>
          </p:nvSpPr>
          <p:spPr bwMode="auto">
            <a:xfrm>
              <a:off x="1629" y="2840"/>
              <a:ext cx="38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50"/>
            <p:cNvSpPr>
              <a:spLocks noChangeShapeType="1"/>
            </p:cNvSpPr>
            <p:nvPr/>
          </p:nvSpPr>
          <p:spPr bwMode="auto">
            <a:xfrm>
              <a:off x="1855" y="2849"/>
              <a:ext cx="1" cy="1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51"/>
            <p:cNvSpPr>
              <a:spLocks noChangeShapeType="1"/>
            </p:cNvSpPr>
            <p:nvPr/>
          </p:nvSpPr>
          <p:spPr bwMode="auto">
            <a:xfrm>
              <a:off x="2018" y="2704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804248" y="2349500"/>
            <a:ext cx="5982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43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Rectangle 35"/>
          <p:cNvSpPr>
            <a:spLocks noChangeArrowheads="1"/>
          </p:cNvSpPr>
          <p:nvPr/>
        </p:nvSpPr>
        <p:spPr bwMode="auto">
          <a:xfrm>
            <a:off x="4820097" y="2392363"/>
            <a:ext cx="2200175" cy="89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/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35+16 -8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=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6281" y="4705980"/>
            <a:ext cx="7366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加</a:t>
            </a:r>
            <a:r>
              <a:rPr lang="zh-CN" altLang="en-US" sz="2800" dirty="0" smtClean="0">
                <a:solidFill>
                  <a:srgbClr val="FF0000"/>
                </a:solidFill>
              </a:rPr>
              <a:t>法</a:t>
            </a:r>
            <a:r>
              <a:rPr lang="zh-CN" altLang="en-US" sz="2800" dirty="0" smtClean="0"/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减</a:t>
            </a:r>
            <a:r>
              <a:rPr lang="zh-CN" altLang="en-US" sz="2800" dirty="0" smtClean="0">
                <a:solidFill>
                  <a:srgbClr val="FF0000"/>
                </a:solidFill>
              </a:rPr>
              <a:t>法</a:t>
            </a:r>
            <a:r>
              <a:rPr lang="zh-CN" altLang="en-US" sz="2800" dirty="0" smtClean="0"/>
              <a:t>属于</a:t>
            </a:r>
            <a:r>
              <a:rPr lang="zh-CN" altLang="en-US" sz="2800" dirty="0" smtClean="0">
                <a:solidFill>
                  <a:srgbClr val="FF0000"/>
                </a:solidFill>
              </a:rPr>
              <a:t>同级</a:t>
            </a:r>
            <a:r>
              <a:rPr lang="zh-CN" altLang="en-US" sz="2800" dirty="0" smtClean="0"/>
              <a:t>运算，运算顺序</a:t>
            </a:r>
            <a:r>
              <a:rPr lang="zh-CN" altLang="en-US" sz="2800" dirty="0" smtClean="0">
                <a:solidFill>
                  <a:srgbClr val="FF0000"/>
                </a:solidFill>
              </a:rPr>
              <a:t>从左往右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12" grpId="0" animBg="1"/>
      <p:bldP spid="13" grpId="0" animBg="1"/>
      <p:bldP spid="17" grpId="0" animBg="1"/>
      <p:bldP spid="2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436" y="1052736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35-17+8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1052736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43+14-9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49053" y="2780928"/>
            <a:ext cx="1627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56</a:t>
            </a:r>
            <a:r>
              <a:rPr lang="en-US" altLang="zh-CN" sz="3200" b="1" dirty="0" smtClean="0">
                <a:latin typeface="楷体" pitchFamily="49" charset="-122"/>
                <a:ea typeface="楷体_GB2312" pitchFamily="49" charset="-122"/>
              </a:rPr>
              <a:t>-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8-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3756" y="2924944"/>
            <a:ext cx="1627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en-US" altLang="zh-CN" sz="3200" b="1" dirty="0" smtClean="0">
                <a:latin typeface="楷体" pitchFamily="49" charset="-122"/>
                <a:ea typeface="楷体_GB2312" pitchFamily="49" charset="-122"/>
              </a:rPr>
              <a:t>+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7+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10440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8264" y="10527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292494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8264" y="27722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1763688" y="3373438"/>
            <a:ext cx="704850" cy="64928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2411760" y="2378968"/>
            <a:ext cx="1366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52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871736" y="2366392"/>
            <a:ext cx="226010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/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56-12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=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2882280" y="2420888"/>
            <a:ext cx="609600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 dirty="0"/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5612804" y="3473450"/>
            <a:ext cx="687388" cy="57626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24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36"/>
          <p:cNvSpPr>
            <a:spLocks noChangeArrowheads="1"/>
          </p:cNvSpPr>
          <p:nvPr/>
        </p:nvSpPr>
        <p:spPr bwMode="auto">
          <a:xfrm>
            <a:off x="6804248" y="2349500"/>
            <a:ext cx="609600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1835696" y="2852936"/>
            <a:ext cx="720725" cy="249238"/>
            <a:chOff x="0" y="0"/>
            <a:chExt cx="864" cy="240"/>
          </a:xfrm>
        </p:grpSpPr>
        <p:sp>
          <p:nvSpPr>
            <p:cNvPr id="9" name="Line 38"/>
            <p:cNvSpPr>
              <a:spLocks noChangeShapeType="1"/>
            </p:cNvSpPr>
            <p:nvPr/>
          </p:nvSpPr>
          <p:spPr bwMode="auto">
            <a:xfrm>
              <a:off x="0" y="0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39"/>
            <p:cNvSpPr>
              <a:spLocks noChangeShapeType="1"/>
            </p:cNvSpPr>
            <p:nvPr/>
          </p:nvSpPr>
          <p:spPr bwMode="auto">
            <a:xfrm>
              <a:off x="0" y="240"/>
              <a:ext cx="8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40"/>
            <p:cNvSpPr>
              <a:spLocks noChangeShapeType="1"/>
            </p:cNvSpPr>
            <p:nvPr/>
          </p:nvSpPr>
          <p:spPr bwMode="auto">
            <a:xfrm flipV="1">
              <a:off x="864" y="0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Line 41"/>
          <p:cNvSpPr>
            <a:spLocks noChangeShapeType="1"/>
          </p:cNvSpPr>
          <p:nvPr/>
        </p:nvSpPr>
        <p:spPr bwMode="auto">
          <a:xfrm>
            <a:off x="2195736" y="3068960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1043608" y="3789040"/>
            <a:ext cx="723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43"/>
          <p:cNvGrpSpPr>
            <a:grpSpLocks/>
          </p:cNvGrpSpPr>
          <p:nvPr/>
        </p:nvGrpSpPr>
        <p:grpSpPr bwMode="auto">
          <a:xfrm>
            <a:off x="5004665" y="3068960"/>
            <a:ext cx="575260" cy="865188"/>
            <a:chOff x="2921" y="2341"/>
            <a:chExt cx="405" cy="590"/>
          </a:xfrm>
        </p:grpSpPr>
        <p:sp>
          <p:nvSpPr>
            <p:cNvPr id="15" name="Line 44"/>
            <p:cNvSpPr>
              <a:spLocks noChangeShapeType="1"/>
            </p:cNvSpPr>
            <p:nvPr/>
          </p:nvSpPr>
          <p:spPr bwMode="auto">
            <a:xfrm>
              <a:off x="2921" y="2930"/>
              <a:ext cx="40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45"/>
            <p:cNvSpPr>
              <a:spLocks noChangeShapeType="1"/>
            </p:cNvSpPr>
            <p:nvPr/>
          </p:nvSpPr>
          <p:spPr bwMode="auto">
            <a:xfrm flipV="1">
              <a:off x="2921" y="2341"/>
              <a:ext cx="0" cy="5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Line 46"/>
          <p:cNvSpPr>
            <a:spLocks noChangeShapeType="1"/>
          </p:cNvSpPr>
          <p:nvPr/>
        </p:nvSpPr>
        <p:spPr bwMode="auto">
          <a:xfrm>
            <a:off x="1043608" y="2852936"/>
            <a:ext cx="0" cy="935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5610647" y="2968625"/>
            <a:ext cx="617537" cy="479425"/>
            <a:chOff x="1629" y="2704"/>
            <a:chExt cx="389" cy="302"/>
          </a:xfrm>
        </p:grpSpPr>
        <p:sp>
          <p:nvSpPr>
            <p:cNvPr id="19" name="Line 48"/>
            <p:cNvSpPr>
              <a:spLocks noChangeShapeType="1"/>
            </p:cNvSpPr>
            <p:nvPr/>
          </p:nvSpPr>
          <p:spPr bwMode="auto">
            <a:xfrm>
              <a:off x="1629" y="2704"/>
              <a:ext cx="0" cy="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49"/>
            <p:cNvSpPr>
              <a:spLocks noChangeShapeType="1"/>
            </p:cNvSpPr>
            <p:nvPr/>
          </p:nvSpPr>
          <p:spPr bwMode="auto">
            <a:xfrm>
              <a:off x="1629" y="2840"/>
              <a:ext cx="38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50"/>
            <p:cNvSpPr>
              <a:spLocks noChangeShapeType="1"/>
            </p:cNvSpPr>
            <p:nvPr/>
          </p:nvSpPr>
          <p:spPr bwMode="auto">
            <a:xfrm>
              <a:off x="1855" y="2849"/>
              <a:ext cx="1" cy="1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51"/>
            <p:cNvSpPr>
              <a:spLocks noChangeShapeType="1"/>
            </p:cNvSpPr>
            <p:nvPr/>
          </p:nvSpPr>
          <p:spPr bwMode="auto">
            <a:xfrm>
              <a:off x="2018" y="2704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804248" y="2349500"/>
            <a:ext cx="5982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59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Rectangle 35"/>
          <p:cNvSpPr>
            <a:spLocks noChangeArrowheads="1"/>
          </p:cNvSpPr>
          <p:nvPr/>
        </p:nvSpPr>
        <p:spPr bwMode="auto">
          <a:xfrm>
            <a:off x="4820097" y="2464371"/>
            <a:ext cx="2200175" cy="89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/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35+3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=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67744" y="4725144"/>
            <a:ext cx="52817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加</a:t>
            </a:r>
            <a:r>
              <a:rPr lang="zh-CN" altLang="en-US" sz="2800" dirty="0" smtClean="0"/>
              <a:t>法和</a:t>
            </a:r>
            <a:r>
              <a:rPr lang="zh-CN" altLang="en-US" sz="2800" dirty="0"/>
              <a:t>减</a:t>
            </a:r>
            <a:r>
              <a:rPr lang="zh-CN" altLang="en-US" sz="2800" dirty="0" smtClean="0"/>
              <a:t>法</a:t>
            </a:r>
            <a:r>
              <a:rPr lang="zh-CN" altLang="en-US" sz="2800" dirty="0"/>
              <a:t>叫</a:t>
            </a:r>
            <a:r>
              <a:rPr lang="zh-CN" altLang="en-US" sz="2800" dirty="0" smtClean="0"/>
              <a:t>做</a:t>
            </a:r>
            <a:r>
              <a:rPr lang="zh-CN" altLang="en-US" sz="2800" dirty="0" smtClean="0">
                <a:solidFill>
                  <a:srgbClr val="FF0000"/>
                </a:solidFill>
              </a:rPr>
              <a:t>一级</a:t>
            </a:r>
            <a:r>
              <a:rPr lang="zh-CN" altLang="en-US" sz="2800" dirty="0" smtClean="0"/>
              <a:t>运算，</a:t>
            </a:r>
            <a:endParaRPr lang="en-US" altLang="zh-CN" sz="2800" dirty="0" smtClean="0"/>
          </a:p>
          <a:p>
            <a:r>
              <a:rPr lang="zh-CN" altLang="en-US" sz="2800" dirty="0"/>
              <a:t>乘</a:t>
            </a:r>
            <a:r>
              <a:rPr lang="zh-CN" altLang="en-US" sz="2800" dirty="0" smtClean="0"/>
              <a:t>法和除法叫做</a:t>
            </a:r>
            <a:r>
              <a:rPr lang="zh-CN" altLang="en-US" sz="2800" dirty="0" smtClean="0">
                <a:solidFill>
                  <a:srgbClr val="FF0000"/>
                </a:solidFill>
              </a:rPr>
              <a:t>二级</a:t>
            </a:r>
            <a:r>
              <a:rPr lang="zh-CN" altLang="en-US" sz="2800" dirty="0" smtClean="0"/>
              <a:t>运算</a:t>
            </a:r>
            <a:endParaRPr lang="en-US" altLang="zh-CN" sz="2800" dirty="0" smtClean="0"/>
          </a:p>
          <a:p>
            <a:r>
              <a:rPr lang="zh-CN" altLang="en-US" sz="2800" dirty="0" smtClean="0"/>
              <a:t>运算顺序</a:t>
            </a:r>
            <a:r>
              <a:rPr lang="zh-CN" altLang="en-US" sz="2800" dirty="0" smtClean="0">
                <a:solidFill>
                  <a:srgbClr val="FF0000"/>
                </a:solidFill>
              </a:rPr>
              <a:t>先乘除后加减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12" grpId="0" animBg="1"/>
      <p:bldP spid="13" grpId="0" animBg="1"/>
      <p:bldP spid="17" grpId="0" animBg="1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练习一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844824"/>
            <a:ext cx="1633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35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÷5+8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716016" y="1844824"/>
            <a:ext cx="1838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42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÷7÷3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3284984"/>
            <a:ext cx="1837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54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÷9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3284984"/>
            <a:ext cx="1635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29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en-US" altLang="zh-CN" sz="3200" dirty="0" smtClean="0"/>
              <a:t>8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÷2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2545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 括号里面最大能填几？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844824"/>
            <a:ext cx="2662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36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-6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3200" b="1" dirty="0">
                <a:latin typeface="楷体" pitchFamily="49" charset="-122"/>
                <a:ea typeface="楷体_GB2312" pitchFamily="49" charset="-122"/>
              </a:rPr>
              <a:t>（）</a:t>
            </a:r>
            <a:r>
              <a:rPr lang="en-US" altLang="zh-CN" sz="3200" b="1" dirty="0" smtClean="0">
                <a:latin typeface="楷体" pitchFamily="49" charset="-122"/>
                <a:ea typeface="楷体_GB2312" pitchFamily="49" charset="-122"/>
              </a:rPr>
              <a:t>&gt;5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716016" y="1844824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( )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×6+8&lt;33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3284984"/>
            <a:ext cx="2449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( )+9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×2&lt;25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3284984"/>
            <a:ext cx="2183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/>
              <a:t>24</a:t>
            </a:r>
            <a:r>
              <a:rPr lang="en-US" altLang="zh-CN" sz="3200" b="1" smtClean="0">
                <a:latin typeface="楷体_GB2312" pitchFamily="49" charset="-122"/>
                <a:ea typeface="楷体_GB2312" pitchFamily="49" charset="-122"/>
              </a:rPr>
              <a:t>÷4-</a:t>
            </a:r>
            <a:r>
              <a:rPr lang="en-US" altLang="zh-CN" sz="3200" smtClean="0"/>
              <a:t>( )&gt;3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171</Words>
  <Application>Microsoft Office PowerPoint</Application>
  <PresentationFormat>全屏显示(4:3)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四则混合运算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乘除混合运算</dc:title>
  <dc:creator>Administrator</dc:creator>
  <cp:lastModifiedBy>Administrator</cp:lastModifiedBy>
  <cp:revision>24</cp:revision>
  <dcterms:created xsi:type="dcterms:W3CDTF">2018-12-03T05:55:12Z</dcterms:created>
  <dcterms:modified xsi:type="dcterms:W3CDTF">2018-12-03T07:23:10Z</dcterms:modified>
</cp:coreProperties>
</file>