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2004-1-1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pPr marL="514350" indent="-514350" algn="l">
              <a:buAutoNum type="arabicPeriod"/>
            </a:pPr>
            <a:r>
              <a:rPr lang="zh-CN" altLang="zh-CN" sz="11400" b="1" dirty="0" smtClean="0">
                <a:solidFill>
                  <a:schemeClr val="tx1"/>
                </a:solidFill>
              </a:rPr>
              <a:t>欢迎来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  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2. 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先看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3.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确实吓人 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4.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有点有趣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5 . 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我的新宠物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6.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两条腿走路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7.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做家庭作业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8.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去上班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9 . 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回家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10.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来自（两种）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___________________________________</a:t>
            </a:r>
          </a:p>
          <a:p>
            <a:pPr marL="514350" indent="-514350" algn="l"/>
            <a:r>
              <a:rPr lang="en-US" altLang="zh-CN" sz="11400" b="1" dirty="0" smtClean="0">
                <a:solidFill>
                  <a:schemeClr val="tx1"/>
                </a:solidFill>
              </a:rPr>
              <a:t>11. 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整天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</a:t>
            </a:r>
            <a:endParaRPr lang="zh-CN" altLang="zh-CN" sz="11400" b="1" dirty="0" smtClean="0">
              <a:solidFill>
                <a:schemeClr val="tx1"/>
              </a:solidFill>
            </a:endParaRPr>
          </a:p>
          <a:p>
            <a:pPr algn="l"/>
            <a:r>
              <a:rPr lang="en-US" altLang="zh-CN" sz="11400" b="1" dirty="0" smtClean="0">
                <a:solidFill>
                  <a:schemeClr val="tx1"/>
                </a:solidFill>
              </a:rPr>
              <a:t>12.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一个好名字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</a:t>
            </a:r>
          </a:p>
          <a:p>
            <a:pPr algn="l"/>
            <a:r>
              <a:rPr lang="en-US" altLang="zh-CN" sz="11400" b="1" dirty="0" smtClean="0">
                <a:solidFill>
                  <a:schemeClr val="tx1"/>
                </a:solidFill>
              </a:rPr>
              <a:t>13.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一张中国地图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________________________</a:t>
            </a:r>
          </a:p>
          <a:p>
            <a:pPr algn="l"/>
            <a:r>
              <a:rPr lang="en-US" altLang="zh-CN" sz="11400" b="1" dirty="0" smtClean="0">
                <a:solidFill>
                  <a:schemeClr val="tx1"/>
                </a:solidFill>
              </a:rPr>
              <a:t>14</a:t>
            </a:r>
            <a:r>
              <a:rPr lang="zh-CN" altLang="zh-CN" sz="11400" b="1" dirty="0" smtClean="0">
                <a:solidFill>
                  <a:schemeClr val="tx1"/>
                </a:solidFill>
              </a:rPr>
              <a:t>他最喜欢的动物</a:t>
            </a:r>
            <a:r>
              <a:rPr lang="en-US" altLang="zh-CN" sz="11400" b="1" dirty="0" smtClean="0">
                <a:solidFill>
                  <a:schemeClr val="tx1"/>
                </a:solidFill>
              </a:rPr>
              <a:t>_______________</a:t>
            </a:r>
            <a:endParaRPr lang="zh-CN" altLang="zh-CN" sz="11400" b="1" dirty="0" smtClean="0">
              <a:solidFill>
                <a:schemeClr val="tx1"/>
              </a:solidFill>
            </a:endParaRPr>
          </a:p>
          <a:p>
            <a:pPr algn="l"/>
            <a:endParaRPr lang="zh-CN" altLang="zh-CN" sz="11400" b="1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Welcome to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0466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see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…first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83671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really scary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kind of interesting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170080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my new pet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213285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Walk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on two legs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256490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 one’s homework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29969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go to work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350100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go home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414908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be/come from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03648" y="472514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all day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508518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 good name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31840" y="55892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 map of China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31840" y="602128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his favorite animals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zh-CN" altLang="zh-CN" b="1" dirty="0" smtClean="0"/>
              <a:t>介词</a:t>
            </a:r>
            <a:r>
              <a:rPr lang="en-US" altLang="zh-CN" b="1" dirty="0" smtClean="0"/>
              <a:t>with</a:t>
            </a:r>
            <a:r>
              <a:rPr lang="zh-CN" altLang="zh-CN" b="1" dirty="0" smtClean="0"/>
              <a:t>的用法：</a:t>
            </a:r>
            <a:endParaRPr lang="en-US" altLang="zh-CN" b="1" dirty="0" smtClean="0"/>
          </a:p>
          <a:p>
            <a:pPr lvl="0">
              <a:buNone/>
            </a:pPr>
            <a:r>
              <a:rPr lang="en-US" altLang="zh-CN" b="1" dirty="0" smtClean="0"/>
              <a:t>1</a:t>
            </a:r>
            <a:r>
              <a:rPr lang="zh-CN" altLang="zh-CN" b="1" dirty="0" smtClean="0"/>
              <a:t>）和。。。一起，</a:t>
            </a:r>
            <a:r>
              <a:rPr lang="en-US" altLang="zh-CN" b="1" dirty="0" smtClean="0"/>
              <a:t>I like playing games_______ them.</a:t>
            </a:r>
            <a:endParaRPr lang="zh-CN" altLang="zh-CN" b="1" dirty="0" smtClean="0"/>
          </a:p>
          <a:p>
            <a:pPr>
              <a:buNone/>
            </a:pPr>
            <a:r>
              <a:rPr lang="en-US" altLang="zh-CN" b="1" dirty="0" smtClean="0"/>
              <a:t>2)</a:t>
            </a:r>
            <a:r>
              <a:rPr lang="zh-CN" altLang="zh-CN" b="1" dirty="0" smtClean="0"/>
              <a:t>带着，具有。</a:t>
            </a:r>
            <a:r>
              <a:rPr lang="en-US" altLang="zh-CN" b="1" dirty="0" smtClean="0"/>
              <a:t>They can also remember places ______food and water.</a:t>
            </a:r>
            <a:endParaRPr lang="zh-CN" altLang="zh-CN" b="1" dirty="0" smtClean="0"/>
          </a:p>
          <a:p>
            <a:pPr>
              <a:buNone/>
            </a:pPr>
            <a:r>
              <a:rPr lang="en-US" altLang="zh-CN" b="1" dirty="0" smtClean="0"/>
              <a:t>3)</a:t>
            </a:r>
            <a:r>
              <a:rPr lang="zh-CN" altLang="zh-CN" b="1" dirty="0" smtClean="0"/>
              <a:t>用。</a:t>
            </a:r>
            <a:r>
              <a:rPr lang="en-US" altLang="zh-CN" b="1" dirty="0" smtClean="0"/>
              <a:t> I write a letter______ a pen.</a:t>
            </a:r>
            <a:endParaRPr lang="zh-CN" altLang="zh-CN" b="1" dirty="0" smtClean="0"/>
          </a:p>
          <a:p>
            <a:r>
              <a:rPr lang="en-US" altLang="zh-CN" b="1" dirty="0" smtClean="0"/>
              <a:t>12. home, house, family</a:t>
            </a:r>
            <a:r>
              <a:rPr lang="zh-CN" altLang="zh-CN" b="1" dirty="0" smtClean="0"/>
              <a:t>的区分。</a:t>
            </a:r>
            <a:r>
              <a:rPr lang="en-US" altLang="zh-CN" b="1" dirty="0" smtClean="0"/>
              <a:t> </a:t>
            </a:r>
            <a:endParaRPr lang="zh-CN" altLang="zh-CN" b="1" dirty="0" smtClean="0"/>
          </a:p>
          <a:p>
            <a:r>
              <a:rPr lang="en-US" altLang="zh-CN" b="1" dirty="0" smtClean="0"/>
              <a:t>home</a:t>
            </a:r>
            <a:r>
              <a:rPr lang="zh-CN" altLang="zh-CN" b="1" dirty="0" smtClean="0"/>
              <a:t>，家，家乡，指家庭生活成员一起温馨的生活地方。常用短语在家</a:t>
            </a:r>
            <a:r>
              <a:rPr lang="en-US" altLang="zh-CN" b="1" dirty="0" smtClean="0"/>
              <a:t>______ _______.They are losing their ________.</a:t>
            </a:r>
            <a:endParaRPr lang="zh-CN" altLang="zh-CN" b="1" dirty="0" smtClean="0"/>
          </a:p>
          <a:p>
            <a:r>
              <a:rPr lang="en-US" altLang="zh-CN" b="1" dirty="0" smtClean="0"/>
              <a:t>house,</a:t>
            </a:r>
            <a:r>
              <a:rPr lang="zh-CN" altLang="zh-CN" b="1" dirty="0" smtClean="0"/>
              <a:t>房子，主要指建筑物，住宅。</a:t>
            </a:r>
            <a:r>
              <a:rPr lang="en-US" altLang="zh-CN" b="1" dirty="0" smtClean="0"/>
              <a:t> </a:t>
            </a:r>
          </a:p>
          <a:p>
            <a:r>
              <a:rPr lang="en-US" altLang="zh-CN" b="1" dirty="0" smtClean="0"/>
              <a:t>There is a big _______ near the river.</a:t>
            </a:r>
            <a:endParaRPr lang="zh-CN" altLang="zh-CN" b="1" dirty="0" smtClean="0"/>
          </a:p>
          <a:p>
            <a:r>
              <a:rPr lang="en-US" altLang="zh-CN" b="1" dirty="0" smtClean="0"/>
              <a:t>family, </a:t>
            </a:r>
            <a:r>
              <a:rPr lang="zh-CN" altLang="zh-CN" b="1" dirty="0" smtClean="0"/>
              <a:t>家庭，家庭成员，意为家庭时，谓语动词用</a:t>
            </a:r>
            <a:r>
              <a:rPr lang="en-US" altLang="zh-CN" b="1" dirty="0" smtClean="0"/>
              <a:t>______</a:t>
            </a:r>
            <a:r>
              <a:rPr lang="zh-CN" altLang="zh-CN" b="1" dirty="0" smtClean="0"/>
              <a:t>数；意为家庭成员时；谓语动词用</a:t>
            </a:r>
            <a:r>
              <a:rPr lang="en-US" altLang="zh-CN" b="1" dirty="0" smtClean="0"/>
              <a:t>______</a:t>
            </a:r>
            <a:r>
              <a:rPr lang="zh-CN" altLang="zh-CN" b="1" dirty="0" smtClean="0"/>
              <a:t>数。</a:t>
            </a:r>
          </a:p>
          <a:p>
            <a:r>
              <a:rPr lang="en-US" altLang="zh-CN" b="1" dirty="0" smtClean="0"/>
              <a:t>My family________ very well.      </a:t>
            </a:r>
          </a:p>
          <a:p>
            <a:r>
              <a:rPr lang="en-US" altLang="zh-CN" b="1" dirty="0" smtClean="0"/>
              <a:t>Every family in the country_______(have) a TV.</a:t>
            </a:r>
            <a:endParaRPr lang="zh-CN" altLang="zh-CN" b="1" dirty="0" smtClean="0"/>
          </a:p>
          <a:p>
            <a:pPr lvl="0"/>
            <a:r>
              <a:rPr lang="en-US" altLang="zh-CN" b="1" dirty="0" smtClean="0"/>
              <a:t>Isn’t she beautiful? </a:t>
            </a:r>
            <a:r>
              <a:rPr lang="zh-CN" altLang="zh-CN" b="1" dirty="0" smtClean="0"/>
              <a:t>意为难道她不漂亮吗？这是一个</a:t>
            </a:r>
            <a:r>
              <a:rPr lang="en-US" altLang="zh-CN" b="1" dirty="0" smtClean="0"/>
              <a:t>________</a:t>
            </a:r>
            <a:r>
              <a:rPr lang="zh-CN" altLang="zh-CN" b="1" dirty="0" smtClean="0"/>
              <a:t>疑问句；其肯定回答用</a:t>
            </a:r>
            <a:r>
              <a:rPr lang="en-US" altLang="zh-CN" b="1" dirty="0" smtClean="0"/>
              <a:t>______,</a:t>
            </a:r>
            <a:r>
              <a:rPr lang="zh-CN" altLang="zh-CN" b="1" dirty="0" smtClean="0"/>
              <a:t>翻译为“不”否定回答用</a:t>
            </a:r>
            <a:r>
              <a:rPr lang="en-US" altLang="zh-CN" b="1" dirty="0" smtClean="0"/>
              <a:t>________,</a:t>
            </a:r>
            <a:r>
              <a:rPr lang="zh-CN" altLang="zh-CN" b="1" dirty="0" smtClean="0"/>
              <a:t>翻译为是的。</a:t>
            </a:r>
          </a:p>
          <a:p>
            <a:r>
              <a:rPr lang="en-US" altLang="zh-CN" b="1" dirty="0" smtClean="0"/>
              <a:t>Doesn’t he have a </a:t>
            </a:r>
            <a:r>
              <a:rPr lang="en-US" altLang="zh-CN" b="1" dirty="0" err="1" smtClean="0"/>
              <a:t>bike?____,he</a:t>
            </a:r>
            <a:r>
              <a:rPr lang="en-US" altLang="zh-CN" b="1" dirty="0" smtClean="0"/>
              <a:t> ________.</a:t>
            </a:r>
            <a:r>
              <a:rPr lang="zh-CN" altLang="zh-CN" b="1" dirty="0" smtClean="0"/>
              <a:t>（不，他有</a:t>
            </a:r>
            <a:r>
              <a:rPr lang="en-US" altLang="zh-CN" b="1" dirty="0" smtClean="0"/>
              <a:t>.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 Isn’t the panda from China? ______, it _______.(</a:t>
            </a:r>
            <a:r>
              <a:rPr lang="zh-CN" altLang="zh-CN" b="1" dirty="0" smtClean="0"/>
              <a:t>是的，它不是。</a:t>
            </a:r>
            <a:r>
              <a:rPr lang="en-US" altLang="zh-CN" b="1" dirty="0" smtClean="0"/>
              <a:t>)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2606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9664" y="69269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 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141277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242088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at            home                                    homes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321297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house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96336" y="3429000"/>
            <a:ext cx="1547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单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38610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80" y="42210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are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465313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has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80312" y="494116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反意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896" y="530120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yes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56612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no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5856" y="602128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Yes         does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0" y="633478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No              isn’t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/>
            <a:r>
              <a:rPr lang="zh-CN" altLang="zh-CN" b="1" dirty="0" smtClean="0"/>
              <a:t>后置定语：放在被修饰的名词或代词之</a:t>
            </a:r>
            <a:r>
              <a:rPr lang="en-US" altLang="zh-CN" b="1" dirty="0" smtClean="0"/>
              <a:t>_______.</a:t>
            </a:r>
            <a:endParaRPr lang="zh-CN" altLang="zh-CN" b="1" dirty="0" smtClean="0"/>
          </a:p>
          <a:p>
            <a:r>
              <a:rPr lang="zh-CN" altLang="zh-CN" b="1" dirty="0" smtClean="0"/>
              <a:t>介词短语做后置定语：</a:t>
            </a:r>
          </a:p>
          <a:p>
            <a:r>
              <a:rPr lang="zh-CN" altLang="zh-CN" b="1" dirty="0" smtClean="0"/>
              <a:t>我们是来自中国的学生。</a:t>
            </a:r>
            <a:endParaRPr lang="en-US" altLang="zh-CN" b="1" dirty="0" smtClean="0"/>
          </a:p>
          <a:p>
            <a:r>
              <a:rPr lang="en-US" altLang="zh-CN" b="1" dirty="0" smtClean="0"/>
              <a:t>We are students _______ ________.</a:t>
            </a:r>
          </a:p>
          <a:p>
            <a:r>
              <a:rPr lang="zh-CN" altLang="zh-CN" b="1" dirty="0" smtClean="0"/>
              <a:t>我想要带有花园的房子。</a:t>
            </a:r>
            <a:endParaRPr lang="en-US" altLang="zh-CN" b="1" dirty="0" smtClean="0"/>
          </a:p>
          <a:p>
            <a:r>
              <a:rPr lang="en-US" altLang="zh-CN" b="1" dirty="0" smtClean="0"/>
              <a:t>I want a house _______ a garden.</a:t>
            </a:r>
            <a:endParaRPr lang="zh-CN" altLang="zh-CN" b="1" dirty="0" smtClean="0"/>
          </a:p>
          <a:p>
            <a:r>
              <a:rPr lang="zh-CN" altLang="zh-CN" b="1" dirty="0" smtClean="0"/>
              <a:t>过去分词做后置定语：</a:t>
            </a:r>
            <a:endParaRPr lang="en-US" altLang="zh-CN" b="1" dirty="0" smtClean="0"/>
          </a:p>
          <a:p>
            <a:r>
              <a:rPr lang="en-US" altLang="zh-CN" b="1" dirty="0" smtClean="0"/>
              <a:t>We must not buy things _______ _______ ivory.</a:t>
            </a:r>
            <a:endParaRPr lang="zh-CN" altLang="zh-CN" b="1" dirty="0" smtClean="0"/>
          </a:p>
          <a:p>
            <a:r>
              <a:rPr lang="en-US" altLang="zh-CN" b="1" dirty="0" smtClean="0"/>
              <a:t>They live in a village </a:t>
            </a:r>
            <a:r>
              <a:rPr lang="en-US" altLang="zh-CN" b="1" u="sng" dirty="0" smtClean="0"/>
              <a:t>with many apple trees.</a:t>
            </a:r>
            <a:r>
              <a:rPr lang="zh-CN" altLang="zh-CN" b="1" dirty="0" smtClean="0"/>
              <a:t>（对划线部分提问）</a:t>
            </a:r>
            <a:r>
              <a:rPr lang="en-US" altLang="zh-CN" b="1" dirty="0" smtClean="0"/>
              <a:t>     ________ village do live in?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52320" y="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后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177281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from             China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292494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with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07707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made           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515719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Which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0000" lnSpcReduction="20000"/>
          </a:bodyPr>
          <a:lstStyle/>
          <a:p>
            <a:r>
              <a:rPr lang="zh-CN" altLang="zh-CN" sz="5800" b="1" dirty="0" smtClean="0"/>
              <a:t>①</a:t>
            </a:r>
            <a:r>
              <a:rPr lang="en-US" altLang="zh-CN" sz="5800" b="1" dirty="0" smtClean="0"/>
              <a:t>__________does your cousin usually go to work on foot?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—</a:t>
            </a:r>
            <a:r>
              <a:rPr lang="en-US" altLang="zh-CN" sz="5800" b="1" dirty="0" smtClean="0"/>
              <a:t>He says it’s good for his health.</a:t>
            </a:r>
            <a:endParaRPr lang="zh-CN" altLang="zh-CN" sz="5800" b="1" dirty="0" smtClean="0"/>
          </a:p>
          <a:p>
            <a:pPr lvl="0"/>
            <a:r>
              <a:rPr lang="en-US" altLang="zh-CN" sz="5800" b="1" dirty="0" err="1" smtClean="0"/>
              <a:t>A.Where</a:t>
            </a:r>
            <a:r>
              <a:rPr lang="en-US" altLang="zh-CN" sz="5800" b="1" dirty="0" smtClean="0"/>
              <a:t>       B. When        C. Why         D. How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②</a:t>
            </a:r>
            <a:r>
              <a:rPr lang="en-US" altLang="zh-CN" sz="5800" b="1" dirty="0" smtClean="0"/>
              <a:t>Jeff helps his dog walk ________ two legs.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by          B. over         C. from          D. on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③</a:t>
            </a:r>
            <a:r>
              <a:rPr lang="en-US" altLang="zh-CN" sz="5800" b="1" dirty="0" smtClean="0"/>
              <a:t>Why not _________ your friends for help when you are in trouble?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ask         B. to ask        C. asks          D. asking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④</a:t>
            </a:r>
            <a:r>
              <a:rPr lang="en-US" altLang="zh-CN" sz="5800" b="1" dirty="0" smtClean="0"/>
              <a:t>Don’t forget _______ thanks when other people help you.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accept       B. to  accept   C. say           D. to say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⑤</a:t>
            </a:r>
            <a:r>
              <a:rPr lang="en-US" altLang="zh-CN" sz="5800" b="1" dirty="0" smtClean="0"/>
              <a:t>The population of </a:t>
            </a:r>
            <a:r>
              <a:rPr lang="en-US" altLang="zh-CN" sz="5800" b="1" dirty="0" err="1" smtClean="0"/>
              <a:t>Liupanshui</a:t>
            </a:r>
            <a:r>
              <a:rPr lang="en-US" altLang="zh-CN" sz="5800" b="1" dirty="0" smtClean="0"/>
              <a:t> is</a:t>
            </a:r>
            <a:r>
              <a:rPr lang="en-US" altLang="zh-CN" sz="5800" b="1" u="sng" dirty="0" smtClean="0"/>
              <a:t> over </a:t>
            </a:r>
            <a:r>
              <a:rPr lang="en-US" altLang="zh-CN" sz="5800" b="1" dirty="0" smtClean="0"/>
              <a:t>3 million.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less than     B. almost      C. nearly         D. more than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⑥</a:t>
            </a:r>
            <a:r>
              <a:rPr lang="en-US" altLang="zh-CN" sz="5800" b="1" dirty="0" smtClean="0"/>
              <a:t>The cat is very ________. We don’t like her.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beautiful    B. lazy         C. smart         D. cute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⑦</a:t>
            </a:r>
            <a:r>
              <a:rPr lang="en-US" altLang="zh-CN" sz="5800" b="1" dirty="0" smtClean="0"/>
              <a:t>We must _______ the elephants and not buy things made of ivory.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kill        B. buy          C. fight         D. save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⑧</a:t>
            </a:r>
            <a:r>
              <a:rPr lang="en-US" altLang="zh-CN" sz="5800" b="1" dirty="0" smtClean="0"/>
              <a:t>One of them _______ an </a:t>
            </a:r>
            <a:r>
              <a:rPr lang="en-US" altLang="zh-CN" sz="5800" b="1" dirty="0" err="1" smtClean="0"/>
              <a:t>ipad</a:t>
            </a:r>
            <a:r>
              <a:rPr lang="en-US" altLang="zh-CN" sz="5800" b="1" dirty="0" smtClean="0"/>
              <a:t>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have       B. has          C. are           D. is</a:t>
            </a:r>
            <a:endParaRPr lang="zh-CN" altLang="zh-CN" sz="5800" b="1" dirty="0" smtClean="0"/>
          </a:p>
          <a:p>
            <a:r>
              <a:rPr lang="zh-CN" altLang="zh-CN" sz="5800" b="1" dirty="0" smtClean="0"/>
              <a:t>⑨</a:t>
            </a:r>
            <a:r>
              <a:rPr lang="en-US" altLang="zh-CN" sz="5800" b="1" dirty="0" smtClean="0"/>
              <a:t>Elephants are________ and _________.</a:t>
            </a:r>
            <a:endParaRPr lang="zh-CN" altLang="zh-CN" sz="5800" b="1" dirty="0" smtClean="0"/>
          </a:p>
          <a:p>
            <a:pPr lvl="0"/>
            <a:r>
              <a:rPr lang="en-US" altLang="zh-CN" sz="5800" b="1" dirty="0" smtClean="0"/>
              <a:t>A. friend, quiet  B. friendly, quiet  C. friendly, quietly  D. friend, quietly</a:t>
            </a:r>
            <a:endParaRPr lang="zh-CN" altLang="zh-CN" sz="5800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90872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55679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234888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9969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371703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450912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515719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1760" y="580526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The people here are very__________(friend).</a:t>
            </a:r>
            <a:endParaRPr lang="zh-CN" altLang="zh-CN" b="1" dirty="0" smtClean="0"/>
          </a:p>
          <a:p>
            <a:r>
              <a:rPr lang="en-US" altLang="zh-CN" b="1" dirty="0" smtClean="0"/>
              <a:t>The flowers are very ____________(beauty).</a:t>
            </a:r>
            <a:endParaRPr lang="zh-CN" altLang="zh-CN" b="1" dirty="0" smtClean="0"/>
          </a:p>
          <a:p>
            <a:r>
              <a:rPr lang="en-US" altLang="zh-CN" b="1" dirty="0" smtClean="0"/>
              <a:t>Elephants never get ______________(lose).</a:t>
            </a:r>
            <a:endParaRPr lang="zh-CN" altLang="zh-CN" b="1" dirty="0" smtClean="0"/>
          </a:p>
          <a:p>
            <a:r>
              <a:rPr lang="en-US" altLang="zh-CN" b="1" dirty="0" smtClean="0"/>
              <a:t>Don’t forget ______________(close) the door.</a:t>
            </a:r>
            <a:endParaRPr lang="zh-CN" altLang="zh-CN" b="1" dirty="0" smtClean="0"/>
          </a:p>
          <a:p>
            <a:r>
              <a:rPr lang="en-US" altLang="zh-CN" b="1" dirty="0" smtClean="0"/>
              <a:t>We shouldn’t buy things _________of (make) ivory.</a:t>
            </a:r>
            <a:endParaRPr lang="zh-CN" altLang="zh-CN" b="1" dirty="0" smtClean="0"/>
          </a:p>
          <a:p>
            <a:r>
              <a:rPr lang="en-US" altLang="zh-CN" b="1" dirty="0" smtClean="0"/>
              <a:t>This kind of animal is very___________(interest). I love it.</a:t>
            </a:r>
            <a:endParaRPr lang="zh-CN" altLang="zh-CN" b="1" dirty="0" smtClean="0"/>
          </a:p>
          <a:p>
            <a:r>
              <a:rPr lang="en-US" altLang="zh-CN" b="1" dirty="0" smtClean="0"/>
              <a:t>I want__________(see) some animals in the zoo.</a:t>
            </a:r>
            <a:endParaRPr lang="zh-CN" altLang="zh-CN" b="1" dirty="0" smtClean="0"/>
          </a:p>
          <a:p>
            <a:r>
              <a:rPr lang="en-US" altLang="zh-CN" b="1" dirty="0" smtClean="0"/>
              <a:t>There are lots of ________(koala) in Australia.</a:t>
            </a:r>
            <a:endParaRPr lang="zh-CN" altLang="zh-CN" b="1" dirty="0" smtClean="0"/>
          </a:p>
          <a:p>
            <a:r>
              <a:rPr lang="en-US" altLang="zh-CN" b="1" dirty="0" smtClean="0"/>
              <a:t>Li Lei comes from ________(Chinese).</a:t>
            </a:r>
            <a:endParaRPr lang="zh-CN" altLang="zh-CN" b="1" dirty="0" smtClean="0"/>
          </a:p>
          <a:p>
            <a:r>
              <a:rPr lang="en-US" altLang="zh-CN" b="1" dirty="0" smtClean="0"/>
              <a:t>What other_________(animal) do you like?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60032" y="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friendly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62068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beautiful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11967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lost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170080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to    close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23488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made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2996952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interesting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39330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to    see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465313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koalas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522920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China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580526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animals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en-US" altLang="zh-CN" b="1" dirty="0" smtClean="0"/>
              <a:t>I want to see lions </a:t>
            </a:r>
            <a:r>
              <a:rPr lang="en-US" altLang="zh-CN" b="1" u="sng" dirty="0" smtClean="0"/>
              <a:t>because they are very cute.</a:t>
            </a:r>
            <a:r>
              <a:rPr lang="en-US" altLang="zh-CN" b="1" dirty="0" smtClean="0"/>
              <a:t>(</a:t>
            </a:r>
            <a:r>
              <a:rPr lang="zh-CN" altLang="zh-CN" b="1" dirty="0" smtClean="0"/>
              <a:t>对划线部分提问</a:t>
            </a:r>
            <a:r>
              <a:rPr lang="en-US" altLang="zh-CN" b="1" dirty="0" smtClean="0"/>
              <a:t>)</a:t>
            </a:r>
            <a:endParaRPr lang="zh-CN" altLang="zh-CN" b="1" dirty="0" smtClean="0"/>
          </a:p>
          <a:p>
            <a:r>
              <a:rPr lang="en-US" altLang="zh-CN" b="1" dirty="0" smtClean="0"/>
              <a:t>_____________________________________________</a:t>
            </a:r>
            <a:endParaRPr lang="zh-CN" altLang="zh-CN" b="1" dirty="0" smtClean="0"/>
          </a:p>
          <a:p>
            <a:r>
              <a:rPr lang="en-US" altLang="zh-CN" b="1" dirty="0" smtClean="0"/>
              <a:t>They are from </a:t>
            </a:r>
            <a:r>
              <a:rPr lang="en-US" altLang="zh-CN" b="1" u="sng" dirty="0" smtClean="0"/>
              <a:t>China. </a:t>
            </a:r>
            <a:r>
              <a:rPr lang="zh-CN" altLang="zh-CN" b="1" u="sng" dirty="0" smtClean="0"/>
              <a:t>（</a:t>
            </a:r>
            <a:r>
              <a:rPr lang="zh-CN" altLang="zh-CN" b="1" dirty="0" smtClean="0"/>
              <a:t>对划线部分提问）</a:t>
            </a:r>
          </a:p>
          <a:p>
            <a:r>
              <a:rPr lang="en-US" altLang="zh-CN" b="1" dirty="0" smtClean="0"/>
              <a:t>_____________________________________________</a:t>
            </a:r>
            <a:endParaRPr lang="zh-CN" altLang="zh-CN" b="1" dirty="0" smtClean="0"/>
          </a:p>
          <a:p>
            <a:r>
              <a:rPr lang="en-US" altLang="zh-CN" b="1" dirty="0" smtClean="0"/>
              <a:t>He sleeps during the day.( </a:t>
            </a:r>
            <a:r>
              <a:rPr lang="zh-CN" altLang="zh-CN" b="1" dirty="0" smtClean="0"/>
              <a:t>改为一般疑问句</a:t>
            </a:r>
            <a:r>
              <a:rPr lang="en-US" altLang="zh-CN" b="1" dirty="0" smtClean="0"/>
              <a:t>)</a:t>
            </a:r>
            <a:endParaRPr lang="zh-CN" altLang="zh-CN" b="1" dirty="0" smtClean="0"/>
          </a:p>
          <a:p>
            <a:r>
              <a:rPr lang="en-US" altLang="zh-CN" b="1" dirty="0" smtClean="0"/>
              <a:t>_____________________________________________</a:t>
            </a:r>
            <a:endParaRPr lang="zh-CN" altLang="zh-CN" b="1" dirty="0" smtClean="0"/>
          </a:p>
          <a:p>
            <a:r>
              <a:rPr lang="en-US" altLang="zh-CN" b="1" dirty="0" smtClean="0"/>
              <a:t>Pandas are from China.(</a:t>
            </a:r>
            <a:r>
              <a:rPr lang="zh-CN" altLang="zh-CN" b="1" dirty="0" smtClean="0"/>
              <a:t>改为同义句</a:t>
            </a:r>
            <a:r>
              <a:rPr lang="en-US" altLang="zh-CN" b="1" dirty="0" smtClean="0"/>
              <a:t>)</a:t>
            </a:r>
            <a:endParaRPr lang="zh-CN" altLang="zh-CN" b="1" dirty="0" smtClean="0"/>
          </a:p>
          <a:p>
            <a:r>
              <a:rPr lang="en-US" altLang="zh-CN" b="1" dirty="0" smtClean="0"/>
              <a:t>_____________________________________________</a:t>
            </a:r>
            <a:endParaRPr lang="zh-CN" altLang="zh-CN" b="1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98072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Why do you want to see lions?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06084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Where are they from?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068960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Does he sleep during the day?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14908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Pandas come from China.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5100" b="1" dirty="0" smtClean="0"/>
              <a:t>15.</a:t>
            </a:r>
            <a:r>
              <a:rPr lang="zh-CN" altLang="zh-CN" sz="5100" b="1" dirty="0" smtClean="0"/>
              <a:t>各式各样的</a:t>
            </a:r>
            <a:r>
              <a:rPr lang="en-US" altLang="zh-CN" sz="5100" b="1" dirty="0" smtClean="0"/>
              <a:t>____________________</a:t>
            </a:r>
          </a:p>
          <a:p>
            <a:r>
              <a:rPr lang="en-US" altLang="zh-CN" sz="5100" b="1" dirty="0" smtClean="0"/>
              <a:t>16</a:t>
            </a:r>
            <a:r>
              <a:rPr lang="zh-CN" altLang="zh-CN" sz="5100" b="1" dirty="0" smtClean="0"/>
              <a:t>对某人友好</a:t>
            </a:r>
            <a:r>
              <a:rPr lang="en-US" altLang="zh-CN" sz="5100" b="1" dirty="0" smtClean="0"/>
              <a:t>________________________ 17</a:t>
            </a:r>
            <a:r>
              <a:rPr lang="zh-CN" altLang="zh-CN" sz="5100" b="1" dirty="0" smtClean="0"/>
              <a:t>．一个</a:t>
            </a:r>
            <a:r>
              <a:rPr lang="en-US" altLang="zh-CN" sz="5100" b="1" dirty="0" smtClean="0"/>
              <a:t>…</a:t>
            </a:r>
            <a:r>
              <a:rPr lang="zh-CN" altLang="zh-CN" sz="5100" b="1" dirty="0" smtClean="0"/>
              <a:t>的象征</a:t>
            </a:r>
            <a:r>
              <a:rPr lang="en-US" altLang="zh-CN" sz="5100" b="1" dirty="0" smtClean="0"/>
              <a:t>_______________________</a:t>
            </a:r>
          </a:p>
          <a:p>
            <a:r>
              <a:rPr lang="en-US" altLang="zh-CN" sz="5100" b="1" dirty="0" smtClean="0"/>
              <a:t>18….</a:t>
            </a:r>
            <a:r>
              <a:rPr lang="zh-CN" altLang="zh-CN" sz="5100" b="1" dirty="0" smtClean="0"/>
              <a:t>之一</a:t>
            </a:r>
            <a:r>
              <a:rPr lang="en-US" altLang="zh-CN" sz="5100" b="1" dirty="0" smtClean="0"/>
              <a:t>_____________________________  </a:t>
            </a:r>
            <a:endParaRPr lang="zh-CN" altLang="zh-CN" sz="5100" b="1" dirty="0" smtClean="0"/>
          </a:p>
          <a:p>
            <a:r>
              <a:rPr lang="en-US" altLang="zh-CN" sz="5100" b="1" dirty="0" smtClean="0"/>
              <a:t>19.</a:t>
            </a:r>
            <a:r>
              <a:rPr lang="zh-CN" altLang="zh-CN" sz="5100" b="1" dirty="0" smtClean="0"/>
              <a:t>忘记要做某事</a:t>
            </a:r>
            <a:r>
              <a:rPr lang="en-US" altLang="zh-CN" sz="5100" b="1" dirty="0" smtClean="0"/>
              <a:t>________________________</a:t>
            </a:r>
          </a:p>
          <a:p>
            <a:r>
              <a:rPr lang="en-US" altLang="zh-CN" sz="5100" b="1" dirty="0" smtClean="0"/>
              <a:t>20.</a:t>
            </a:r>
            <a:r>
              <a:rPr lang="zh-CN" altLang="zh-CN" sz="5100" b="1" dirty="0" smtClean="0"/>
              <a:t>忘记做过某事</a:t>
            </a:r>
            <a:r>
              <a:rPr lang="en-US" altLang="zh-CN" sz="5100" b="1" dirty="0" smtClean="0"/>
              <a:t>_________________________</a:t>
            </a:r>
            <a:endParaRPr lang="zh-CN" altLang="zh-CN" sz="5100" b="1" dirty="0" smtClean="0"/>
          </a:p>
          <a:p>
            <a:r>
              <a:rPr lang="en-US" altLang="zh-CN" sz="5100" b="1" dirty="0" smtClean="0"/>
              <a:t>21. </a:t>
            </a:r>
            <a:r>
              <a:rPr lang="zh-CN" altLang="zh-CN" sz="5100" b="1" dirty="0" smtClean="0"/>
              <a:t>迷路</a:t>
            </a:r>
            <a:r>
              <a:rPr lang="en-US" altLang="zh-CN" sz="5100" b="1" dirty="0" smtClean="0"/>
              <a:t>_______________________</a:t>
            </a:r>
          </a:p>
          <a:p>
            <a:r>
              <a:rPr lang="en-US" altLang="zh-CN" sz="5100" b="1" dirty="0" smtClean="0"/>
              <a:t>22.</a:t>
            </a:r>
            <a:r>
              <a:rPr lang="zh-CN" altLang="zh-CN" sz="5100" b="1" dirty="0" smtClean="0"/>
              <a:t>处于危险之中</a:t>
            </a:r>
            <a:r>
              <a:rPr lang="en-US" altLang="zh-CN" sz="5100" b="1" dirty="0" smtClean="0"/>
              <a:t>__________________  </a:t>
            </a:r>
          </a:p>
          <a:p>
            <a:r>
              <a:rPr lang="en-US" altLang="zh-CN" sz="5100" b="1" dirty="0" smtClean="0"/>
              <a:t>23.</a:t>
            </a:r>
            <a:r>
              <a:rPr lang="zh-CN" altLang="zh-CN" sz="5100" b="1" dirty="0" smtClean="0"/>
              <a:t>脱离危险</a:t>
            </a:r>
            <a:r>
              <a:rPr lang="en-US" altLang="zh-CN" sz="5100" b="1" dirty="0" smtClean="0"/>
              <a:t>____________________</a:t>
            </a:r>
            <a:endParaRPr lang="zh-CN" altLang="zh-CN" sz="5100" b="1" dirty="0" smtClean="0"/>
          </a:p>
          <a:p>
            <a:r>
              <a:rPr lang="en-US" altLang="zh-CN" sz="5100" b="1" dirty="0" smtClean="0"/>
              <a:t>24.</a:t>
            </a:r>
            <a:r>
              <a:rPr lang="zh-CN" altLang="zh-CN" sz="5100" b="1" dirty="0" smtClean="0"/>
              <a:t>砍到</a:t>
            </a:r>
            <a:r>
              <a:rPr lang="en-US" altLang="zh-CN" sz="5100" b="1" dirty="0" smtClean="0"/>
              <a:t>______________</a:t>
            </a:r>
          </a:p>
          <a:p>
            <a:r>
              <a:rPr lang="en-US" altLang="zh-CN" sz="5100" b="1" dirty="0" smtClean="0"/>
              <a:t>25.</a:t>
            </a:r>
            <a:r>
              <a:rPr lang="zh-CN" altLang="zh-CN" sz="5100" b="1" dirty="0" smtClean="0"/>
              <a:t>失去某人的家园</a:t>
            </a:r>
            <a:r>
              <a:rPr lang="en-US" altLang="zh-CN" sz="5100" b="1" dirty="0" smtClean="0"/>
              <a:t>__________________ </a:t>
            </a:r>
          </a:p>
          <a:p>
            <a:r>
              <a:rPr lang="en-US" altLang="zh-CN" sz="5100" b="1" dirty="0" smtClean="0"/>
              <a:t> 26.</a:t>
            </a:r>
            <a:r>
              <a:rPr lang="zh-CN" altLang="zh-CN" sz="5100" b="1" dirty="0" smtClean="0"/>
              <a:t>为</a:t>
            </a:r>
            <a:r>
              <a:rPr lang="en-US" altLang="zh-CN" sz="5100" b="1" dirty="0" smtClean="0"/>
              <a:t>…</a:t>
            </a:r>
            <a:r>
              <a:rPr lang="zh-CN" altLang="zh-CN" sz="5100" b="1" dirty="0" smtClean="0"/>
              <a:t>杀死</a:t>
            </a:r>
            <a:r>
              <a:rPr lang="en-US" altLang="zh-CN" sz="5100" b="1" dirty="0" smtClean="0"/>
              <a:t>…__________________________</a:t>
            </a:r>
            <a:endParaRPr lang="zh-CN" altLang="zh-CN" sz="5100" b="1" dirty="0" smtClean="0"/>
          </a:p>
          <a:p>
            <a:r>
              <a:rPr lang="en-US" altLang="zh-CN" sz="5100" b="1" dirty="0" smtClean="0"/>
              <a:t>27.</a:t>
            </a:r>
            <a:r>
              <a:rPr lang="zh-CN" altLang="zh-CN" sz="5100" b="1" dirty="0" smtClean="0"/>
              <a:t>由</a:t>
            </a:r>
            <a:r>
              <a:rPr lang="en-US" altLang="zh-CN" sz="5100" b="1" dirty="0" smtClean="0"/>
              <a:t>…</a:t>
            </a:r>
            <a:r>
              <a:rPr lang="zh-CN" altLang="zh-CN" sz="5100" b="1" dirty="0" smtClean="0"/>
              <a:t>制成</a:t>
            </a:r>
            <a:r>
              <a:rPr lang="en-US" altLang="zh-CN" sz="5100" b="1" dirty="0" smtClean="0"/>
              <a:t>__________</a:t>
            </a:r>
            <a:endParaRPr lang="zh-CN" altLang="zh-CN" sz="5100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all kinds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47667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 friendly to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90872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 symbol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one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177281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forget to do </a:t>
            </a:r>
            <a:r>
              <a:rPr lang="en-US" altLang="zh-CN" sz="2800" b="1" dirty="0" err="1" smtClean="0">
                <a:solidFill>
                  <a:srgbClr val="FF0000"/>
                </a:solidFill>
              </a:rPr>
              <a:t>sth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234888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forget doing </a:t>
            </a:r>
            <a:r>
              <a:rPr lang="en-US" altLang="zh-CN" sz="2800" b="1" dirty="0" err="1" smtClean="0">
                <a:solidFill>
                  <a:srgbClr val="FF0000"/>
                </a:solidFill>
              </a:rPr>
              <a:t>sth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.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278092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get lost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1880" y="328498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 in danger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371703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 out of danger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429309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cut down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0" y="472514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lose one’s home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522920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kill… for…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5733256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 made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 smtClean="0"/>
              <a:t>1.</a:t>
            </a:r>
            <a:r>
              <a:rPr lang="zh-CN" altLang="zh-CN" b="1" dirty="0" smtClean="0"/>
              <a:t>我们先去看熊猫吧。</a:t>
            </a:r>
            <a:endParaRPr lang="en-US" altLang="zh-CN" b="1" dirty="0" smtClean="0"/>
          </a:p>
          <a:p>
            <a:r>
              <a:rPr lang="en-US" altLang="zh-CN" b="1" dirty="0" smtClean="0"/>
              <a:t>Let’s_______ pandas ____________.</a:t>
            </a:r>
            <a:endParaRPr lang="zh-CN" altLang="zh-CN" b="1" dirty="0" smtClean="0"/>
          </a:p>
          <a:p>
            <a:r>
              <a:rPr lang="en-US" altLang="zh-CN" b="1" dirty="0" smtClean="0"/>
              <a:t>2.</a:t>
            </a:r>
            <a:r>
              <a:rPr lang="zh-CN" altLang="zh-CN" b="1" dirty="0" smtClean="0"/>
              <a:t>你为什么不喜欢老虎？</a:t>
            </a:r>
            <a:endParaRPr lang="en-US" altLang="zh-CN" b="1" dirty="0" smtClean="0"/>
          </a:p>
          <a:p>
            <a:r>
              <a:rPr lang="en-US" altLang="zh-CN" b="1" dirty="0" smtClean="0"/>
              <a:t>Why _________ you _______ _________? </a:t>
            </a:r>
            <a:endParaRPr lang="zh-CN" altLang="zh-CN" b="1" dirty="0" smtClean="0"/>
          </a:p>
          <a:p>
            <a:r>
              <a:rPr lang="en-US" altLang="zh-CN" b="1" dirty="0" smtClean="0"/>
              <a:t>3.</a:t>
            </a:r>
            <a:r>
              <a:rPr lang="zh-CN" altLang="zh-CN" b="1" dirty="0" smtClean="0"/>
              <a:t>他们来自南非。</a:t>
            </a:r>
            <a:endParaRPr lang="en-US" altLang="zh-CN" b="1" dirty="0" smtClean="0"/>
          </a:p>
          <a:p>
            <a:r>
              <a:rPr lang="en-US" altLang="zh-CN" b="1" dirty="0" smtClean="0"/>
              <a:t> ______ are _________ _________ ___________.</a:t>
            </a:r>
            <a:endParaRPr lang="zh-CN" altLang="zh-CN" b="1" dirty="0" smtClean="0"/>
          </a:p>
          <a:p>
            <a:r>
              <a:rPr lang="en-US" altLang="zh-CN" b="1" dirty="0" smtClean="0"/>
              <a:t>4.</a:t>
            </a:r>
            <a:r>
              <a:rPr lang="zh-CN" altLang="zh-CN" b="1" dirty="0" smtClean="0"/>
              <a:t>她有点无聊。</a:t>
            </a:r>
            <a:r>
              <a:rPr lang="en-US" altLang="zh-CN" b="1" dirty="0" smtClean="0"/>
              <a:t>She is ______ ______ boring. </a:t>
            </a:r>
            <a:endParaRPr lang="zh-CN" altLang="zh-CN" b="1" dirty="0" smtClean="0"/>
          </a:p>
          <a:p>
            <a:r>
              <a:rPr lang="en-US" altLang="zh-CN" b="1" dirty="0" smtClean="0"/>
              <a:t>5.</a:t>
            </a:r>
            <a:r>
              <a:rPr lang="zh-CN" altLang="zh-CN" b="1" dirty="0" smtClean="0"/>
              <a:t>大象是泰国的标志之一。</a:t>
            </a:r>
            <a:endParaRPr lang="en-US" altLang="zh-CN" b="1" dirty="0" smtClean="0"/>
          </a:p>
          <a:p>
            <a:r>
              <a:rPr lang="en-US" altLang="zh-CN" b="1" dirty="0" smtClean="0"/>
              <a:t>The ________ is ____________ ____________Thailand’s __________.</a:t>
            </a:r>
            <a:endParaRPr lang="zh-CN" altLang="zh-CN" b="1" dirty="0" smtClean="0"/>
          </a:p>
          <a:p>
            <a:r>
              <a:rPr lang="en-US" altLang="zh-CN" b="1" dirty="0" smtClean="0"/>
              <a:t>6.</a:t>
            </a:r>
            <a:r>
              <a:rPr lang="zh-CN" altLang="zh-CN" b="1" dirty="0" smtClean="0"/>
              <a:t>大象正处于极大危险中。</a:t>
            </a:r>
            <a:endParaRPr lang="en-US" altLang="zh-CN" b="1" dirty="0" smtClean="0"/>
          </a:p>
          <a:p>
            <a:r>
              <a:rPr lang="en-US" altLang="zh-CN" b="1" dirty="0" smtClean="0"/>
              <a:t>Elephants are _______ _______ _________.</a:t>
            </a:r>
            <a:endParaRPr lang="zh-CN" altLang="zh-CN" b="1" dirty="0" smtClean="0"/>
          </a:p>
          <a:p>
            <a:r>
              <a:rPr lang="en-US" altLang="zh-CN" b="1" dirty="0" smtClean="0"/>
              <a:t>7.</a:t>
            </a:r>
            <a:r>
              <a:rPr lang="zh-CN" altLang="zh-CN" b="1" dirty="0" smtClean="0"/>
              <a:t>我们必须拯救树木，拒绝购买象牙制品。</a:t>
            </a:r>
            <a:r>
              <a:rPr lang="en-US" altLang="zh-CN" b="1" dirty="0" smtClean="0"/>
              <a:t> </a:t>
            </a:r>
          </a:p>
          <a:p>
            <a:r>
              <a:rPr lang="en-US" altLang="zh-CN" b="1" dirty="0" smtClean="0"/>
              <a:t>We______ ______ trees and _____ buy things ________ _______ _______.</a:t>
            </a:r>
            <a:endParaRPr lang="zh-CN" altLang="zh-CN" b="1" dirty="0" smtClean="0"/>
          </a:p>
          <a:p>
            <a:r>
              <a:rPr lang="en-US" altLang="zh-CN" b="1" dirty="0" smtClean="0"/>
              <a:t>8.</a:t>
            </a:r>
            <a:r>
              <a:rPr lang="zh-CN" altLang="zh-CN" b="1" dirty="0" smtClean="0"/>
              <a:t>难道她不漂亮吗？</a:t>
            </a:r>
            <a:r>
              <a:rPr lang="en-US" altLang="zh-CN" b="1" dirty="0" smtClean="0"/>
              <a:t>________ she ___________?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40466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see                        first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112474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don’t                 like            tigers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916832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They           from             South       Africa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234888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kind       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14096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elephant        one                       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350100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symbols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436510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in               great      danger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522920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must      save                       not                        made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55892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of                 ivory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5877272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Isn’t                 beautiful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altLang="zh-CN" sz="13500" b="1" dirty="0" smtClean="0"/>
              <a:t>Why don’t you +________? </a:t>
            </a:r>
            <a:r>
              <a:rPr lang="zh-CN" altLang="zh-CN" sz="13500" b="1" dirty="0" smtClean="0"/>
              <a:t>你为什么不</a:t>
            </a:r>
            <a:r>
              <a:rPr lang="en-US" altLang="zh-CN" sz="13500" b="1" dirty="0" smtClean="0"/>
              <a:t>…? </a:t>
            </a:r>
          </a:p>
          <a:p>
            <a:pPr lvl="0"/>
            <a:r>
              <a:rPr lang="zh-CN" altLang="zh-CN" sz="13500" b="1" dirty="0" smtClean="0"/>
              <a:t>相当于</a:t>
            </a:r>
            <a:r>
              <a:rPr lang="en-US" altLang="zh-CN" sz="13500" b="1" dirty="0" smtClean="0"/>
              <a:t> Why not + ______? </a:t>
            </a:r>
            <a:r>
              <a:rPr lang="zh-CN" altLang="zh-CN" sz="13500" b="1" dirty="0" smtClean="0"/>
              <a:t>表示</a:t>
            </a:r>
            <a:r>
              <a:rPr lang="en-US" altLang="zh-CN" sz="13500" b="1" dirty="0" smtClean="0"/>
              <a:t>_________. </a:t>
            </a:r>
            <a:endParaRPr lang="zh-CN" altLang="zh-CN" sz="13500" b="1" dirty="0" smtClean="0"/>
          </a:p>
          <a:p>
            <a:r>
              <a:rPr lang="en-US" altLang="zh-CN" sz="13500" b="1" dirty="0" smtClean="0"/>
              <a:t>Why</a:t>
            </a:r>
            <a:r>
              <a:rPr lang="zh-CN" altLang="zh-CN" sz="13500" b="1" dirty="0" smtClean="0"/>
              <a:t>提问</a:t>
            </a:r>
            <a:r>
              <a:rPr lang="en-US" altLang="zh-CN" sz="13500" b="1" dirty="0" smtClean="0"/>
              <a:t>_______. </a:t>
            </a:r>
            <a:r>
              <a:rPr lang="zh-CN" altLang="zh-CN" sz="13500" b="1" dirty="0" smtClean="0"/>
              <a:t>回答用</a:t>
            </a:r>
            <a:r>
              <a:rPr lang="en-US" altLang="zh-CN" sz="13500" b="1" dirty="0" smtClean="0"/>
              <a:t>_____ +</a:t>
            </a:r>
            <a:r>
              <a:rPr lang="zh-CN" altLang="zh-CN" sz="13500" b="1" dirty="0" smtClean="0"/>
              <a:t>句子。</a:t>
            </a:r>
            <a:endParaRPr lang="en-US" altLang="zh-CN" sz="13500" b="1" dirty="0" smtClean="0"/>
          </a:p>
          <a:p>
            <a:r>
              <a:rPr lang="en-US" altLang="zh-CN" sz="13500" b="1" dirty="0" smtClean="0"/>
              <a:t>What</a:t>
            </a:r>
            <a:r>
              <a:rPr lang="zh-CN" altLang="zh-CN" sz="13500" b="1" dirty="0" smtClean="0"/>
              <a:t>提问</a:t>
            </a:r>
            <a:r>
              <a:rPr lang="en-US" altLang="zh-CN" sz="13500" b="1" dirty="0" smtClean="0"/>
              <a:t>_______/_______/</a:t>
            </a:r>
            <a:r>
              <a:rPr lang="zh-CN" altLang="zh-CN" sz="13500" b="1" dirty="0" smtClean="0"/>
              <a:t>物品等。</a:t>
            </a:r>
            <a:r>
              <a:rPr lang="en-US" altLang="zh-CN" sz="13500" b="1" dirty="0" smtClean="0"/>
              <a:t> </a:t>
            </a:r>
          </a:p>
          <a:p>
            <a:r>
              <a:rPr lang="en-US" altLang="zh-CN" sz="13500" b="1" dirty="0" smtClean="0"/>
              <a:t>Where</a:t>
            </a:r>
            <a:r>
              <a:rPr lang="zh-CN" altLang="zh-CN" sz="13500" b="1" dirty="0" smtClean="0"/>
              <a:t>提问</a:t>
            </a:r>
            <a:r>
              <a:rPr lang="en-US" altLang="zh-CN" sz="13500" b="1" dirty="0" smtClean="0"/>
              <a:t>_______.</a:t>
            </a:r>
            <a:endParaRPr lang="zh-CN" altLang="zh-CN" sz="13500" b="1" dirty="0" smtClean="0"/>
          </a:p>
          <a:p>
            <a:r>
              <a:rPr lang="zh-CN" altLang="zh-CN" sz="13500" b="1" dirty="0" smtClean="0"/>
              <a:t>你爸爸是做什么的</a:t>
            </a:r>
            <a:r>
              <a:rPr lang="en-US" altLang="zh-CN" sz="13500" b="1" dirty="0" smtClean="0"/>
              <a:t>?</a:t>
            </a:r>
          </a:p>
          <a:p>
            <a:r>
              <a:rPr lang="en-US" altLang="zh-CN" sz="13500" b="1" dirty="0" smtClean="0"/>
              <a:t>________ _________ your father _______?</a:t>
            </a:r>
            <a:endParaRPr lang="zh-CN" altLang="zh-CN" sz="13500" b="1" dirty="0" smtClean="0"/>
          </a:p>
          <a:p>
            <a:r>
              <a:rPr lang="zh-CN" altLang="zh-CN" sz="13500" b="1" dirty="0" smtClean="0"/>
              <a:t>狮子来自哪里？</a:t>
            </a:r>
            <a:endParaRPr lang="en-US" altLang="zh-CN" sz="13500" b="1" dirty="0" smtClean="0"/>
          </a:p>
          <a:p>
            <a:r>
              <a:rPr lang="en-US" altLang="zh-CN" sz="13500" b="1" dirty="0" smtClean="0"/>
              <a:t>________ ______lions __________?</a:t>
            </a:r>
            <a:endParaRPr lang="zh-CN" altLang="zh-CN" sz="13500" b="1" dirty="0" smtClean="0"/>
          </a:p>
          <a:p>
            <a:r>
              <a:rPr lang="zh-CN" altLang="zh-CN" sz="13500" b="1" dirty="0" smtClean="0"/>
              <a:t>你为什么喜欢熊猫？</a:t>
            </a:r>
            <a:endParaRPr lang="en-US" altLang="zh-CN" sz="13500" b="1" dirty="0" smtClean="0"/>
          </a:p>
          <a:p>
            <a:r>
              <a:rPr lang="en-US" altLang="zh-CN" sz="13500" b="1" dirty="0" smtClean="0"/>
              <a:t>_______ _____ you ________ _________?</a:t>
            </a:r>
            <a:endParaRPr lang="zh-CN" altLang="zh-CN" sz="13500" b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419872" y="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动词原形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54868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动词原形             提建议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980728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原因                      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because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48478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姓名               职业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198884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地方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299695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What                  does                                      do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4077072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Where              are                    from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515719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Why            do                       like               pandas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zh-CN" altLang="zh-CN" sz="9600" b="1" dirty="0" smtClean="0"/>
              <a:t>形容词的用法，形容用来修饰</a:t>
            </a:r>
            <a:r>
              <a:rPr lang="en-US" altLang="zh-CN" sz="9600" b="1" dirty="0" smtClean="0"/>
              <a:t>______</a:t>
            </a:r>
            <a:r>
              <a:rPr lang="zh-CN" altLang="zh-CN" sz="9600" b="1" dirty="0" smtClean="0"/>
              <a:t>或者代词。</a:t>
            </a:r>
          </a:p>
          <a:p>
            <a:pPr lvl="0"/>
            <a:r>
              <a:rPr lang="zh-CN" altLang="zh-CN" sz="9600" b="1" dirty="0" smtClean="0"/>
              <a:t>形容词定语，修饰名词，放在名词</a:t>
            </a:r>
            <a:r>
              <a:rPr lang="en-US" altLang="zh-CN" sz="9600" b="1" dirty="0" smtClean="0"/>
              <a:t>_____</a:t>
            </a:r>
            <a:r>
              <a:rPr lang="zh-CN" altLang="zh-CN" sz="9600" b="1" dirty="0" smtClean="0"/>
              <a:t>，修饰不定代词，放在不定代词</a:t>
            </a:r>
            <a:r>
              <a:rPr lang="en-US" altLang="zh-CN" sz="9600" b="1" dirty="0" smtClean="0"/>
              <a:t>_______.</a:t>
            </a:r>
            <a:endParaRPr lang="zh-CN" altLang="zh-CN" sz="9600" b="1" dirty="0" smtClean="0"/>
          </a:p>
          <a:p>
            <a:r>
              <a:rPr lang="zh-CN" altLang="zh-CN" sz="9600" b="1" dirty="0" smtClean="0"/>
              <a:t>如：有些重要的事情</a:t>
            </a:r>
            <a:r>
              <a:rPr lang="en-US" altLang="zh-CN" sz="9600" b="1" dirty="0" smtClean="0"/>
              <a:t>_______ ________; </a:t>
            </a:r>
            <a:r>
              <a:rPr lang="zh-CN" altLang="zh-CN" sz="9600" b="1" dirty="0" smtClean="0"/>
              <a:t>一只懒惰的猫</a:t>
            </a:r>
            <a:r>
              <a:rPr lang="en-US" altLang="zh-CN" sz="9600" b="1" dirty="0" smtClean="0"/>
              <a:t>a_______ _______.</a:t>
            </a:r>
            <a:endParaRPr lang="zh-CN" altLang="zh-CN" sz="9600" b="1" dirty="0" smtClean="0"/>
          </a:p>
          <a:p>
            <a:pPr lvl="0"/>
            <a:r>
              <a:rPr lang="zh-CN" altLang="zh-CN" sz="9600" b="1" dirty="0" smtClean="0"/>
              <a:t>形容词作表语，放在连系动词（</a:t>
            </a:r>
            <a:r>
              <a:rPr lang="en-US" altLang="zh-CN" sz="9600" b="1" dirty="0" smtClean="0"/>
              <a:t>look/sound/taste</a:t>
            </a:r>
            <a:r>
              <a:rPr lang="zh-CN" altLang="zh-CN" sz="9600" b="1" dirty="0" smtClean="0"/>
              <a:t>）</a:t>
            </a:r>
            <a:r>
              <a:rPr lang="en-US" altLang="zh-CN" sz="9600" b="1" dirty="0" smtClean="0"/>
              <a:t>______.</a:t>
            </a:r>
            <a:endParaRPr lang="zh-CN" altLang="zh-CN" sz="9600" b="1" dirty="0" smtClean="0"/>
          </a:p>
          <a:p>
            <a:r>
              <a:rPr lang="zh-CN" altLang="zh-CN" sz="9600" b="1" dirty="0" smtClean="0"/>
              <a:t>听起来有趣</a:t>
            </a:r>
            <a:r>
              <a:rPr lang="en-US" altLang="zh-CN" sz="9600" b="1" dirty="0" smtClean="0"/>
              <a:t>______ ________ </a:t>
            </a:r>
          </a:p>
          <a:p>
            <a:r>
              <a:rPr lang="zh-CN" altLang="zh-CN" sz="9600" b="1" dirty="0" smtClean="0"/>
              <a:t>尝起来美味</a:t>
            </a:r>
            <a:r>
              <a:rPr lang="en-US" altLang="zh-CN" sz="9600" b="1" dirty="0" smtClean="0"/>
              <a:t>_______ ________ </a:t>
            </a:r>
          </a:p>
          <a:p>
            <a:r>
              <a:rPr lang="zh-CN" altLang="zh-CN" sz="9600" b="1" dirty="0" smtClean="0"/>
              <a:t>看起来年轻</a:t>
            </a:r>
            <a:r>
              <a:rPr lang="en-US" altLang="zh-CN" sz="9600" b="1" dirty="0" smtClean="0"/>
              <a:t>______ _______</a:t>
            </a:r>
            <a:endParaRPr lang="zh-CN" altLang="zh-CN" sz="9600" b="1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88224" y="0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名词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0352" y="980728"/>
            <a:ext cx="1403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155679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后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98884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something   important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256490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lazy                cat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357301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后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414908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sound        interesting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472514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taste           good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7824" y="530120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look        young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altLang="zh-CN" dirty="0" smtClean="0"/>
              <a:t>kind of_____ </a:t>
            </a:r>
            <a:r>
              <a:rPr lang="zh-CN" altLang="zh-CN" dirty="0" smtClean="0"/>
              <a:t>主要用于修饰</a:t>
            </a:r>
            <a:r>
              <a:rPr lang="en-US" altLang="zh-CN" dirty="0" smtClean="0"/>
              <a:t>_______</a:t>
            </a:r>
            <a:r>
              <a:rPr lang="zh-CN" altLang="zh-CN" dirty="0" smtClean="0"/>
              <a:t>或副词，相当于</a:t>
            </a:r>
            <a:r>
              <a:rPr lang="en-US" altLang="zh-CN" dirty="0" smtClean="0"/>
              <a:t>______ ______. </a:t>
            </a:r>
            <a:r>
              <a:rPr lang="zh-CN" altLang="zh-CN" dirty="0" smtClean="0"/>
              <a:t>有点儿懒</a:t>
            </a:r>
            <a:r>
              <a:rPr lang="en-US" altLang="zh-CN" dirty="0" smtClean="0"/>
              <a:t>______ ______.</a:t>
            </a:r>
            <a:endParaRPr lang="zh-CN" altLang="zh-CN" dirty="0" smtClean="0"/>
          </a:p>
          <a:p>
            <a:r>
              <a:rPr lang="zh-CN" altLang="zh-CN" dirty="0" smtClean="0"/>
              <a:t>他不喜欢狮子，因为他们有点吓人。</a:t>
            </a:r>
            <a:r>
              <a:rPr lang="en-US" altLang="zh-CN" dirty="0" smtClean="0"/>
              <a:t>He doesn’t like lions, because they are_______ ________ scary.</a:t>
            </a:r>
            <a:endParaRPr lang="zh-CN" altLang="zh-CN" dirty="0" smtClean="0"/>
          </a:p>
          <a:p>
            <a:r>
              <a:rPr lang="en-US" altLang="zh-CN" dirty="0" smtClean="0"/>
              <a:t>kind</a:t>
            </a:r>
            <a:r>
              <a:rPr lang="zh-CN" altLang="zh-CN" dirty="0" smtClean="0"/>
              <a:t>做名词，意为种类，</a:t>
            </a:r>
            <a:endParaRPr lang="en-US" altLang="zh-CN" dirty="0" smtClean="0"/>
          </a:p>
          <a:p>
            <a:r>
              <a:rPr lang="zh-CN" altLang="zh-CN" dirty="0" smtClean="0"/>
              <a:t>一种铅笔</a:t>
            </a:r>
            <a:r>
              <a:rPr lang="en-US" altLang="zh-CN" dirty="0" smtClean="0"/>
              <a:t>_______________ </a:t>
            </a:r>
          </a:p>
          <a:p>
            <a:r>
              <a:rPr lang="zh-CN" altLang="zh-CN" dirty="0" smtClean="0"/>
              <a:t>各式各样的书</a:t>
            </a:r>
            <a:r>
              <a:rPr lang="en-US" altLang="zh-CN" dirty="0" smtClean="0"/>
              <a:t>__________________ </a:t>
            </a:r>
            <a:endParaRPr lang="zh-CN" altLang="zh-CN" dirty="0" smtClean="0"/>
          </a:p>
          <a:p>
            <a:r>
              <a:rPr lang="zh-CN" altLang="zh-CN" dirty="0" smtClean="0"/>
              <a:t>不同种类的动物</a:t>
            </a:r>
            <a:r>
              <a:rPr lang="en-US" altLang="zh-CN" dirty="0" smtClean="0"/>
              <a:t>_________________________</a:t>
            </a:r>
          </a:p>
          <a:p>
            <a:r>
              <a:rPr lang="zh-CN" altLang="zh-CN" dirty="0" smtClean="0"/>
              <a:t>你喜欢哪种类型的汽车？</a:t>
            </a:r>
            <a:endParaRPr lang="en-US" altLang="zh-CN" dirty="0" smtClean="0"/>
          </a:p>
          <a:p>
            <a:r>
              <a:rPr lang="en-US" altLang="zh-CN" dirty="0" smtClean="0"/>
              <a:t>_______ ______ of car do you ________?</a:t>
            </a:r>
            <a:endParaRPr lang="zh-CN" altLang="zh-CN" dirty="0" smtClean="0"/>
          </a:p>
          <a:p>
            <a:r>
              <a:rPr lang="en-US" altLang="zh-CN" dirty="0" smtClean="0"/>
              <a:t>Kind</a:t>
            </a:r>
            <a:r>
              <a:rPr lang="zh-CN" altLang="zh-CN" dirty="0" smtClean="0"/>
              <a:t>做形容词，意为和蔼的，亲切的，</a:t>
            </a:r>
            <a:r>
              <a:rPr lang="en-US" altLang="zh-CN" dirty="0" smtClean="0"/>
              <a:t>be kind to sb. </a:t>
            </a:r>
            <a:r>
              <a:rPr lang="zh-CN" altLang="zh-CN" dirty="0" smtClean="0"/>
              <a:t>对</a:t>
            </a:r>
            <a:r>
              <a:rPr lang="en-US" altLang="zh-CN" dirty="0" smtClean="0"/>
              <a:t>…</a:t>
            </a:r>
            <a:r>
              <a:rPr lang="zh-CN" altLang="zh-CN" dirty="0" smtClean="0"/>
              <a:t>友好的</a:t>
            </a:r>
            <a:r>
              <a:rPr lang="en-US" altLang="zh-CN" dirty="0" smtClean="0"/>
              <a:t>= be _________ _______.</a:t>
            </a:r>
            <a:endParaRPr lang="zh-CN" altLang="zh-CN" dirty="0" smtClean="0"/>
          </a:p>
          <a:p>
            <a:r>
              <a:rPr lang="zh-CN" altLang="zh-CN" dirty="0" smtClean="0"/>
              <a:t>我们的英语老师对我们很好。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Our English ______ is _______ ______ _______.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有点                                形容词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7667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              little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47667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kind of lazy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119675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kind             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2276872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 kind of pencil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2780928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all kinds of books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328498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different kinds of animals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4365104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What         kind                              like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522920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friendly          to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6334780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teacher         kind          to          us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zh-CN" b="1" dirty="0" smtClean="0"/>
              <a:t>be from </a:t>
            </a:r>
            <a:r>
              <a:rPr lang="zh-CN" altLang="zh-CN" b="1" dirty="0" smtClean="0"/>
              <a:t>“来自”等于</a:t>
            </a:r>
            <a:r>
              <a:rPr lang="en-US" altLang="zh-CN" b="1" dirty="0" smtClean="0"/>
              <a:t>______ ______. </a:t>
            </a:r>
          </a:p>
          <a:p>
            <a:pPr lvl="0"/>
            <a:r>
              <a:rPr lang="zh-CN" altLang="zh-CN" b="1" dirty="0" smtClean="0"/>
              <a:t>他来自上海。</a:t>
            </a:r>
            <a:r>
              <a:rPr lang="en-US" altLang="zh-CN" b="1" dirty="0" smtClean="0"/>
              <a:t> He______/_______ from Shanghai.</a:t>
            </a:r>
            <a:endParaRPr lang="zh-CN" altLang="zh-CN" b="1" dirty="0" smtClean="0"/>
          </a:p>
          <a:p>
            <a:r>
              <a:rPr lang="zh-CN" altLang="zh-CN" b="1" dirty="0" smtClean="0"/>
              <a:t>他们来自中国吗？</a:t>
            </a:r>
            <a:r>
              <a:rPr lang="en-US" altLang="zh-CN" b="1" dirty="0" smtClean="0"/>
              <a:t>______ they come from China? </a:t>
            </a:r>
            <a:r>
              <a:rPr lang="zh-CN" altLang="zh-CN" b="1" dirty="0" smtClean="0"/>
              <a:t>他来自中国。</a:t>
            </a:r>
            <a:r>
              <a:rPr lang="en-US" altLang="zh-CN" b="1" dirty="0" smtClean="0"/>
              <a:t>He ________ from China.</a:t>
            </a:r>
            <a:endParaRPr lang="zh-CN" altLang="zh-CN" b="1" dirty="0" smtClean="0"/>
          </a:p>
          <a:p>
            <a:r>
              <a:rPr lang="zh-CN" altLang="zh-CN" b="1" dirty="0" smtClean="0"/>
              <a:t>国家与国籍：</a:t>
            </a:r>
          </a:p>
          <a:p>
            <a:r>
              <a:rPr lang="zh-CN" altLang="zh-CN" b="1" dirty="0" smtClean="0"/>
              <a:t>中国</a:t>
            </a:r>
            <a:r>
              <a:rPr lang="en-US" altLang="zh-CN" b="1" dirty="0" smtClean="0"/>
              <a:t>_________</a:t>
            </a:r>
            <a:r>
              <a:rPr lang="zh-CN" altLang="zh-CN" b="1" dirty="0" smtClean="0"/>
              <a:t>；中国人</a:t>
            </a:r>
            <a:r>
              <a:rPr lang="en-US" altLang="zh-CN" b="1" dirty="0" smtClean="0"/>
              <a:t>__________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r>
              <a:rPr lang="zh-CN" altLang="zh-CN" b="1" dirty="0" smtClean="0"/>
              <a:t>美国</a:t>
            </a:r>
            <a:r>
              <a:rPr lang="en-US" altLang="zh-CN" b="1" dirty="0" smtClean="0"/>
              <a:t>__________;</a:t>
            </a:r>
            <a:r>
              <a:rPr lang="zh-CN" altLang="zh-CN" b="1" dirty="0" smtClean="0"/>
              <a:t>美国人</a:t>
            </a:r>
            <a:r>
              <a:rPr lang="en-US" altLang="zh-CN" b="1" dirty="0" smtClean="0"/>
              <a:t>____________;</a:t>
            </a:r>
          </a:p>
          <a:p>
            <a:r>
              <a:rPr lang="zh-CN" altLang="zh-CN" b="1" dirty="0" smtClean="0"/>
              <a:t>法国</a:t>
            </a:r>
            <a:r>
              <a:rPr lang="en-US" altLang="zh-CN" b="1" dirty="0" smtClean="0"/>
              <a:t>__________; </a:t>
            </a:r>
            <a:r>
              <a:rPr lang="zh-CN" altLang="zh-CN" b="1" dirty="0" smtClean="0"/>
              <a:t>法国人</a:t>
            </a:r>
            <a:r>
              <a:rPr lang="en-US" altLang="zh-CN" b="1" dirty="0" smtClean="0"/>
              <a:t>__________</a:t>
            </a:r>
            <a:endParaRPr lang="zh-CN" altLang="zh-CN" b="1" dirty="0" smtClean="0"/>
          </a:p>
          <a:p>
            <a:r>
              <a:rPr lang="zh-CN" altLang="zh-CN" b="1" dirty="0" smtClean="0"/>
              <a:t>德国</a:t>
            </a:r>
            <a:r>
              <a:rPr lang="en-US" altLang="zh-CN" b="1" dirty="0" smtClean="0"/>
              <a:t>_________;</a:t>
            </a:r>
            <a:r>
              <a:rPr lang="zh-CN" altLang="zh-CN" b="1" dirty="0" smtClean="0"/>
              <a:t>德国人</a:t>
            </a:r>
            <a:r>
              <a:rPr lang="en-US" altLang="zh-CN" b="1" dirty="0" smtClean="0"/>
              <a:t>____________;</a:t>
            </a:r>
          </a:p>
          <a:p>
            <a:r>
              <a:rPr lang="zh-CN" altLang="zh-CN" b="1" dirty="0" smtClean="0"/>
              <a:t>澳大利亚</a:t>
            </a:r>
            <a:r>
              <a:rPr lang="en-US" altLang="zh-CN" b="1" dirty="0" smtClean="0"/>
              <a:t>___________;</a:t>
            </a:r>
            <a:r>
              <a:rPr lang="zh-CN" altLang="zh-CN" b="1" dirty="0" smtClean="0"/>
              <a:t>澳大利亚人</a:t>
            </a:r>
            <a:r>
              <a:rPr lang="en-US" altLang="zh-CN" b="1" dirty="0" smtClean="0"/>
              <a:t>____________;</a:t>
            </a:r>
            <a:endParaRPr lang="zh-CN" altLang="zh-CN" b="1" dirty="0" smtClean="0"/>
          </a:p>
          <a:p>
            <a:r>
              <a:rPr lang="zh-CN" altLang="zh-CN" b="1" dirty="0" smtClean="0"/>
              <a:t>非洲</a:t>
            </a:r>
            <a:r>
              <a:rPr lang="en-US" altLang="zh-CN" b="1" dirty="0" smtClean="0"/>
              <a:t>_________;</a:t>
            </a:r>
            <a:r>
              <a:rPr lang="zh-CN" altLang="zh-CN" b="1" dirty="0" smtClean="0"/>
              <a:t>非洲人</a:t>
            </a:r>
            <a:r>
              <a:rPr lang="en-US" altLang="zh-CN" b="1" dirty="0" smtClean="0"/>
              <a:t>____________;</a:t>
            </a:r>
          </a:p>
          <a:p>
            <a:r>
              <a:rPr lang="zh-CN" altLang="zh-CN" b="1" dirty="0" smtClean="0"/>
              <a:t>英国</a:t>
            </a:r>
            <a:r>
              <a:rPr lang="en-US" altLang="zh-CN" b="1" dirty="0" smtClean="0"/>
              <a:t>___________;</a:t>
            </a:r>
            <a:r>
              <a:rPr lang="zh-CN" altLang="zh-CN" b="1" dirty="0" smtClean="0"/>
              <a:t>英国人</a:t>
            </a:r>
            <a:r>
              <a:rPr lang="en-US" altLang="zh-CN" b="1" dirty="0" smtClean="0"/>
              <a:t>_____________.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come         from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486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is             comes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105273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155679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is/comes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2492896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China                                     Chinese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2996952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America                              American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64502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France                                   French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407707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Germany                       German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3728" y="4653136"/>
            <a:ext cx="7020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Australia                                   Australian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5229200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Africa                             African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5805264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Britain                                 British           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altLang="zh-CN" b="1" dirty="0" smtClean="0"/>
              <a:t>sleep</a:t>
            </a:r>
            <a:r>
              <a:rPr lang="zh-CN" altLang="zh-CN" b="1" dirty="0" smtClean="0"/>
              <a:t>作动词，睡觉，睡得好</a:t>
            </a:r>
            <a:r>
              <a:rPr lang="en-US" altLang="zh-CN" b="1" dirty="0" smtClean="0"/>
              <a:t>______ _______ sleep</a:t>
            </a:r>
            <a:r>
              <a:rPr lang="zh-CN" altLang="zh-CN" b="1" dirty="0" smtClean="0"/>
              <a:t>用做名词，睡觉，好好睡一觉</a:t>
            </a:r>
            <a:r>
              <a:rPr lang="en-US" altLang="zh-CN" b="1" dirty="0" smtClean="0"/>
              <a:t>______ _____ good _____.</a:t>
            </a:r>
            <a:endParaRPr lang="zh-CN" altLang="zh-CN" b="1" dirty="0" smtClean="0"/>
          </a:p>
          <a:p>
            <a:r>
              <a:rPr lang="zh-CN" altLang="zh-CN" b="1" dirty="0" smtClean="0"/>
              <a:t>睡着</a:t>
            </a:r>
            <a:r>
              <a:rPr lang="en-US" altLang="zh-CN" b="1" dirty="0" smtClean="0"/>
              <a:t>;</a:t>
            </a:r>
            <a:r>
              <a:rPr lang="zh-CN" altLang="zh-CN" b="1" dirty="0" smtClean="0"/>
              <a:t>入睡</a:t>
            </a:r>
            <a:r>
              <a:rPr lang="en-US" altLang="zh-CN" b="1" dirty="0" smtClean="0"/>
              <a:t>_______ ______ _____.</a:t>
            </a:r>
            <a:r>
              <a:rPr lang="zh-CN" altLang="zh-CN" b="1" dirty="0" smtClean="0"/>
              <a:t>注：</a:t>
            </a:r>
            <a:r>
              <a:rPr lang="en-US" altLang="zh-CN" b="1" dirty="0" smtClean="0"/>
              <a:t>go to bed</a:t>
            </a:r>
            <a:r>
              <a:rPr lang="zh-CN" altLang="zh-CN" b="1" dirty="0" smtClean="0"/>
              <a:t>强调睡觉这一动作，反义短语为</a:t>
            </a:r>
            <a:r>
              <a:rPr lang="en-US" altLang="zh-CN" b="1" dirty="0" smtClean="0"/>
              <a:t>_______ _____;</a:t>
            </a:r>
            <a:endParaRPr lang="zh-CN" altLang="zh-CN" b="1" dirty="0" smtClean="0"/>
          </a:p>
          <a:p>
            <a:pPr lvl="0"/>
            <a:r>
              <a:rPr lang="en-US" altLang="zh-CN" b="1" dirty="0" smtClean="0"/>
              <a:t>one of+ </a:t>
            </a:r>
            <a:r>
              <a:rPr lang="en-US" altLang="zh-CN" b="1" u="sng" dirty="0" smtClean="0"/>
              <a:t>          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意为“</a:t>
            </a:r>
            <a:r>
              <a:rPr lang="en-US" altLang="zh-CN" b="1" dirty="0" smtClean="0"/>
              <a:t>…</a:t>
            </a:r>
            <a:r>
              <a:rPr lang="zh-CN" altLang="zh-CN" b="1" dirty="0" smtClean="0"/>
              <a:t>中的一个”做主语时，谓语动词用</a:t>
            </a:r>
            <a:r>
              <a:rPr lang="en-US" altLang="zh-CN" b="1" dirty="0" smtClean="0"/>
              <a:t>_______</a:t>
            </a:r>
            <a:r>
              <a:rPr lang="zh-CN" altLang="zh-CN" b="1" dirty="0" smtClean="0"/>
              <a:t>形式。</a:t>
            </a:r>
          </a:p>
          <a:p>
            <a:r>
              <a:rPr lang="zh-CN" altLang="zh-CN" b="1" dirty="0" smtClean="0"/>
              <a:t>这是我们新汽车中的一辆。</a:t>
            </a:r>
            <a:endParaRPr lang="en-US" altLang="zh-CN" b="1" dirty="0" smtClean="0"/>
          </a:p>
          <a:p>
            <a:r>
              <a:rPr lang="en-US" altLang="zh-CN" b="1" dirty="0" smtClean="0"/>
              <a:t>This _______ one of our new __________.</a:t>
            </a:r>
            <a:endParaRPr lang="zh-CN" altLang="zh-CN" b="1" dirty="0" smtClean="0"/>
          </a:p>
          <a:p>
            <a:r>
              <a:rPr lang="zh-CN" altLang="zh-CN" b="1" dirty="0" smtClean="0"/>
              <a:t>这些苹果中有一个坏了。</a:t>
            </a:r>
            <a:endParaRPr lang="en-US" altLang="zh-CN" b="1" dirty="0" smtClean="0"/>
          </a:p>
          <a:p>
            <a:r>
              <a:rPr lang="en-US" altLang="zh-CN" b="1" dirty="0" smtClean="0"/>
              <a:t>One of these_______ _______ bad.</a:t>
            </a:r>
            <a:endParaRPr lang="zh-CN" altLang="zh-CN" b="1" dirty="0" smtClean="0"/>
          </a:p>
          <a:p>
            <a:pPr lvl="0"/>
            <a:r>
              <a:rPr lang="en-US" altLang="zh-CN" b="1" dirty="0" smtClean="0"/>
              <a:t>forget “</a:t>
            </a:r>
            <a:r>
              <a:rPr lang="zh-CN" altLang="zh-CN" b="1" dirty="0" smtClean="0"/>
              <a:t>忘记</a:t>
            </a:r>
            <a:r>
              <a:rPr lang="en-US" altLang="zh-CN" b="1" dirty="0" smtClean="0"/>
              <a:t>”</a:t>
            </a:r>
            <a:r>
              <a:rPr lang="zh-CN" altLang="zh-CN" b="1" dirty="0" smtClean="0"/>
              <a:t>，反义词为</a:t>
            </a:r>
            <a:r>
              <a:rPr lang="en-US" altLang="zh-CN" b="1" dirty="0" smtClean="0"/>
              <a:t>________.</a:t>
            </a:r>
            <a:endParaRPr lang="zh-CN" altLang="zh-CN" b="1" dirty="0" smtClean="0"/>
          </a:p>
          <a:p>
            <a:r>
              <a:rPr lang="zh-CN" altLang="zh-CN" b="1" dirty="0" smtClean="0"/>
              <a:t>常用结构：忘记做过某事</a:t>
            </a:r>
            <a:r>
              <a:rPr lang="en-US" altLang="zh-CN" b="1" dirty="0" smtClean="0"/>
              <a:t> forget __________ </a:t>
            </a:r>
            <a:r>
              <a:rPr lang="en-US" altLang="zh-CN" b="1" dirty="0" err="1" smtClean="0"/>
              <a:t>sth</a:t>
            </a:r>
            <a:r>
              <a:rPr lang="en-US" altLang="zh-CN" b="1" dirty="0" smtClean="0"/>
              <a:t>.</a:t>
            </a:r>
          </a:p>
          <a:p>
            <a:r>
              <a:rPr lang="zh-CN" altLang="zh-CN" b="1" dirty="0" smtClean="0"/>
              <a:t>忘记要做某事</a:t>
            </a:r>
            <a:r>
              <a:rPr lang="en-US" altLang="zh-CN" b="1" dirty="0" smtClean="0"/>
              <a:t>forget ______ ______ </a:t>
            </a:r>
            <a:r>
              <a:rPr lang="en-US" altLang="zh-CN" b="1" dirty="0" err="1" smtClean="0"/>
              <a:t>sth</a:t>
            </a:r>
            <a:r>
              <a:rPr lang="en-US" altLang="zh-CN" b="1" dirty="0" smtClean="0"/>
              <a:t>.</a:t>
            </a:r>
            <a:endParaRPr lang="zh-CN" altLang="zh-CN" b="1" dirty="0" smtClean="0"/>
          </a:p>
          <a:p>
            <a:r>
              <a:rPr lang="zh-CN" altLang="zh-CN" b="1" dirty="0" smtClean="0"/>
              <a:t>不要忘记关门</a:t>
            </a:r>
            <a:r>
              <a:rPr lang="en-US" altLang="zh-CN" b="1" dirty="0" smtClean="0"/>
              <a:t>_______ _________ _______ close the door. </a:t>
            </a:r>
            <a:r>
              <a:rPr lang="zh-CN" altLang="zh-CN" b="1" dirty="0" smtClean="0"/>
              <a:t>我忘记关上门了。</a:t>
            </a:r>
            <a:r>
              <a:rPr lang="en-US" altLang="zh-CN" b="1" dirty="0" smtClean="0"/>
              <a:t>I _________ _______ the door.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sleep       well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332656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have       a                  sleep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76470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go             to        sleep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119675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get                up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155679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可数名词复数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06084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单数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292494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is                                            cars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371703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apples           is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429309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remember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465313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872" y="515719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to          do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55892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Don’t    forget        to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9872" y="602128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forget         closing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altLang="zh-CN" b="1" dirty="0" smtClean="0"/>
              <a:t>be in great danger</a:t>
            </a:r>
            <a:r>
              <a:rPr lang="zh-CN" altLang="zh-CN" b="1" dirty="0" smtClean="0"/>
              <a:t>处于极大危险之中，</a:t>
            </a:r>
            <a:endParaRPr lang="en-US" altLang="zh-CN" b="1" dirty="0" smtClean="0"/>
          </a:p>
          <a:p>
            <a:pPr lvl="0"/>
            <a:r>
              <a:rPr lang="zh-CN" altLang="zh-CN" b="1" dirty="0" smtClean="0"/>
              <a:t>反义短语为</a:t>
            </a:r>
            <a:r>
              <a:rPr lang="en-US" altLang="zh-CN" b="1" dirty="0" smtClean="0"/>
              <a:t>______ _______ ______ danger.</a:t>
            </a:r>
            <a:endParaRPr lang="zh-CN" altLang="zh-CN" b="1" dirty="0" smtClean="0"/>
          </a:p>
          <a:p>
            <a:r>
              <a:rPr lang="en-US" altLang="zh-CN" b="1" dirty="0" smtClean="0"/>
              <a:t>danger</a:t>
            </a:r>
            <a:r>
              <a:rPr lang="zh-CN" altLang="zh-CN" b="1" dirty="0" smtClean="0"/>
              <a:t>不可数名词，其形容词为</a:t>
            </a:r>
            <a:r>
              <a:rPr lang="en-US" altLang="zh-CN" b="1" dirty="0" smtClean="0"/>
              <a:t>___________.</a:t>
            </a:r>
            <a:endParaRPr lang="zh-CN" altLang="zh-CN" b="1" dirty="0" smtClean="0"/>
          </a:p>
          <a:p>
            <a:r>
              <a:rPr lang="en-US" altLang="zh-CN" b="1" dirty="0" smtClean="0"/>
              <a:t>It is _______ to swim in the river. The old man’s life is _______ ________.</a:t>
            </a:r>
            <a:endParaRPr lang="zh-CN" altLang="zh-CN" b="1" dirty="0" smtClean="0"/>
          </a:p>
          <a:p>
            <a:pPr lvl="0"/>
            <a:r>
              <a:rPr lang="en-US" altLang="zh-CN" b="1" dirty="0" smtClean="0"/>
              <a:t>cut down, </a:t>
            </a:r>
            <a:r>
              <a:rPr lang="zh-CN" altLang="zh-CN" b="1" dirty="0" smtClean="0"/>
              <a:t>砍到，砍伐；</a:t>
            </a:r>
            <a:r>
              <a:rPr lang="en-US" altLang="zh-CN" b="1" dirty="0" smtClean="0"/>
              <a:t>cut up </a:t>
            </a:r>
            <a:r>
              <a:rPr lang="zh-CN" altLang="zh-CN" b="1" dirty="0" smtClean="0"/>
              <a:t>切碎；</a:t>
            </a:r>
            <a:r>
              <a:rPr lang="en-US" altLang="zh-CN" b="1" dirty="0" smtClean="0"/>
              <a:t>cut off </a:t>
            </a:r>
            <a:r>
              <a:rPr lang="zh-CN" altLang="zh-CN" b="1" dirty="0" smtClean="0"/>
              <a:t>切除，切断；</a:t>
            </a:r>
            <a:r>
              <a:rPr lang="en-US" altLang="zh-CN" b="1" dirty="0" smtClean="0"/>
              <a:t>cut out </a:t>
            </a:r>
            <a:r>
              <a:rPr lang="zh-CN" altLang="zh-CN" b="1" dirty="0" smtClean="0"/>
              <a:t>裁剪，停止。当宾语为代词的时候，代词放在</a:t>
            </a:r>
            <a:r>
              <a:rPr lang="en-US" altLang="zh-CN" b="1" dirty="0" smtClean="0"/>
              <a:t>cut</a:t>
            </a:r>
            <a:r>
              <a:rPr lang="zh-CN" altLang="zh-CN" b="1" dirty="0" smtClean="0"/>
              <a:t>与</a:t>
            </a:r>
            <a:r>
              <a:rPr lang="en-US" altLang="zh-CN" b="1" dirty="0" smtClean="0"/>
              <a:t>down________. Why do you _______ them _______?</a:t>
            </a:r>
            <a:endParaRPr lang="zh-CN" altLang="zh-CN" b="1" dirty="0" smtClean="0"/>
          </a:p>
          <a:p>
            <a:r>
              <a:rPr lang="en-US" altLang="zh-CN" b="1" dirty="0" smtClean="0"/>
              <a:t>They cut _______ the big tree.  </a:t>
            </a:r>
          </a:p>
          <a:p>
            <a:r>
              <a:rPr lang="en-US" altLang="zh-CN" b="1" dirty="0" smtClean="0"/>
              <a:t>The worker cut _______ his fingers(</a:t>
            </a:r>
            <a:r>
              <a:rPr lang="zh-CN" altLang="zh-CN" b="1" dirty="0" smtClean="0"/>
              <a:t>手指</a:t>
            </a:r>
            <a:r>
              <a:rPr lang="en-US" altLang="zh-CN" b="1" dirty="0" smtClean="0"/>
              <a:t>).</a:t>
            </a:r>
            <a:endParaRPr lang="zh-CN" altLang="zh-CN" b="1" dirty="0" smtClean="0"/>
          </a:p>
          <a:p>
            <a:r>
              <a:rPr lang="en-US" altLang="zh-CN" b="1" dirty="0" smtClean="0"/>
              <a:t>He cut ______ the meat on his plate</a:t>
            </a:r>
            <a:r>
              <a:rPr lang="zh-CN" altLang="zh-CN" b="1" dirty="0" smtClean="0"/>
              <a:t>（盘子）</a:t>
            </a:r>
            <a:r>
              <a:rPr lang="en-US" altLang="zh-CN" b="1" dirty="0" smtClean="0"/>
              <a:t>.</a:t>
            </a:r>
          </a:p>
          <a:p>
            <a:r>
              <a:rPr lang="en-US" altLang="zh-CN" b="1" dirty="0" smtClean="0"/>
              <a:t> Kate cut ______some flowers from the bush(</a:t>
            </a:r>
            <a:r>
              <a:rPr lang="zh-CN" altLang="zh-CN" b="1" dirty="0" smtClean="0"/>
              <a:t>树丛</a:t>
            </a:r>
            <a:r>
              <a:rPr lang="en-US" altLang="zh-CN" b="1" dirty="0" smtClean="0"/>
              <a:t>).</a:t>
            </a:r>
            <a:endParaRPr lang="zh-CN" altLang="zh-CN" b="1" dirty="0" smtClean="0"/>
          </a:p>
          <a:p>
            <a:pPr lvl="0"/>
            <a:r>
              <a:rPr lang="en-US" altLang="zh-CN" b="1" dirty="0" smtClean="0"/>
              <a:t>be made of</a:t>
            </a:r>
            <a:r>
              <a:rPr lang="zh-CN" altLang="zh-CN" b="1" dirty="0" smtClean="0"/>
              <a:t>由。。。制成。</a:t>
            </a:r>
            <a:r>
              <a:rPr lang="en-US" altLang="zh-CN" b="1" dirty="0" smtClean="0"/>
              <a:t>_______</a:t>
            </a:r>
            <a:r>
              <a:rPr lang="zh-CN" altLang="zh-CN" b="1" dirty="0" smtClean="0"/>
              <a:t>看出原材料，</a:t>
            </a:r>
            <a:endParaRPr lang="en-US" altLang="zh-CN" b="1" dirty="0" smtClean="0"/>
          </a:p>
          <a:p>
            <a:pPr lvl="0"/>
            <a:r>
              <a:rPr lang="en-US" altLang="zh-CN" b="1" dirty="0" smtClean="0"/>
              <a:t>be made from</a:t>
            </a:r>
            <a:r>
              <a:rPr lang="zh-CN" altLang="zh-CN" b="1" dirty="0" smtClean="0"/>
              <a:t>由。。。制成，</a:t>
            </a:r>
            <a:r>
              <a:rPr lang="en-US" altLang="zh-CN" b="1" dirty="0" smtClean="0"/>
              <a:t>_________</a:t>
            </a:r>
            <a:r>
              <a:rPr lang="zh-CN" altLang="zh-CN" b="1" dirty="0" smtClean="0"/>
              <a:t>看出原材料。</a:t>
            </a:r>
          </a:p>
          <a:p>
            <a:r>
              <a:rPr lang="en-US" altLang="zh-CN" b="1" dirty="0" smtClean="0"/>
              <a:t>The desk is </a:t>
            </a:r>
            <a:r>
              <a:rPr lang="en-US" altLang="zh-CN" b="1" dirty="0" err="1" smtClean="0"/>
              <a:t>made________wood</a:t>
            </a:r>
            <a:r>
              <a:rPr lang="en-US" altLang="zh-CN" b="1" dirty="0" smtClean="0"/>
              <a:t>. </a:t>
            </a:r>
          </a:p>
          <a:p>
            <a:r>
              <a:rPr lang="en-US" altLang="zh-CN" b="1" dirty="0" smtClean="0"/>
              <a:t>The wine is made ___________grapes.</a:t>
            </a:r>
            <a:endParaRPr lang="zh-CN" altLang="zh-CN" b="1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95736" y="33265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be           out        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76470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dangerous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052736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dangerous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in               danger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2492896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之间                              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cut                   down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299695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down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342900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off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378904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up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80" y="414908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out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5976" y="450912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24" y="494116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不能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3808" y="544522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of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580526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from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1877</Words>
  <Application>Microsoft Office PowerPoint</Application>
  <PresentationFormat>全屏显示(4:3)</PresentationFormat>
  <Paragraphs>307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北大附中重庆实验学校</cp:lastModifiedBy>
  <cp:revision>7</cp:revision>
  <dcterms:modified xsi:type="dcterms:W3CDTF">2003-12-31T16:41:05Z</dcterms:modified>
</cp:coreProperties>
</file>