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78" r:id="rId3"/>
    <p:sldId id="256" r:id="rId4"/>
    <p:sldId id="257" r:id="rId5"/>
    <p:sldId id="258" r:id="rId6"/>
    <p:sldId id="259" r:id="rId7"/>
    <p:sldId id="260" r:id="rId8"/>
    <p:sldId id="277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17B7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800" b="1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/>
          <a:lstStyle>
            <a:lvl1pPr>
              <a:defRPr sz="3600" b="1">
                <a:latin typeface="楷体" panose="02010609060101010101" charset="-122"/>
                <a:ea typeface="楷体" panose="02010609060101010101" charset="-122"/>
              </a:defRPr>
            </a:lvl1pPr>
            <a:lvl2pPr>
              <a:defRPr sz="3200" b="1">
                <a:latin typeface="楷体" panose="02010609060101010101" charset="-122"/>
                <a:ea typeface="楷体" panose="02010609060101010101" charset="-122"/>
              </a:defRPr>
            </a:lvl2pPr>
            <a:lvl3pPr>
              <a:defRPr b="1">
                <a:latin typeface="楷体" panose="02010609060101010101" charset="-122"/>
                <a:ea typeface="楷体" panose="02010609060101010101" charset="-122"/>
              </a:defRPr>
            </a:lvl3pPr>
            <a:lvl4pPr>
              <a:defRPr b="1">
                <a:latin typeface="楷体" panose="02010609060101010101" charset="-122"/>
                <a:ea typeface="楷体" panose="02010609060101010101" charset="-122"/>
              </a:defRPr>
            </a:lvl4pPr>
            <a:lvl5pPr>
              <a:defRPr b="1">
                <a:latin typeface="楷体" panose="02010609060101010101" charset="-122"/>
                <a:ea typeface="楷体" panose="02010609060101010101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GIF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8890" y="34290"/>
            <a:ext cx="12157075" cy="67589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445" y="19050"/>
            <a:ext cx="12035790" cy="68503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810" y="-11430"/>
            <a:ext cx="12184380" cy="68351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3970" y="-11430"/>
            <a:ext cx="12222480" cy="68503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715" y="3810"/>
            <a:ext cx="12180570" cy="67741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05" y="-26670"/>
            <a:ext cx="12232640" cy="68967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自读第一自然段，思考：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这座桥是什么？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这句话用了什么修辞手法？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把什么比作了什么</a:t>
            </a:r>
            <a:r>
              <a:rPr lang="en-US" altLang="zh-CN"/>
              <a:t>?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35723"/>
            <a:ext cx="9144000" cy="2387600"/>
          </a:xfrm>
        </p:spPr>
        <p:txBody>
          <a:bodyPr/>
          <a:p>
            <a:r>
              <a:rPr lang="en-US" altLang="zh-CN" sz="7200"/>
              <a:t>11</a:t>
            </a:r>
            <a:r>
              <a:rPr lang="zh-CN" altLang="en-US" sz="7200"/>
              <a:t>、</a:t>
            </a:r>
            <a:r>
              <a:rPr lang="zh-CN" altLang="en-US" sz="8000"/>
              <a:t>彩虹</a:t>
            </a:r>
            <a:endParaRPr lang="zh-CN" altLang="en-US" sz="8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30885"/>
            <a:ext cx="10515600" cy="1325563"/>
          </a:xfrm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/>
          <a:p>
            <a:r>
              <a:rPr lang="zh-CN" altLang="en-US">
                <a:solidFill>
                  <a:srgbClr val="C00000"/>
                </a:solidFill>
              </a:rPr>
              <a:t>自读课文，解决以下问题：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396490"/>
            <a:ext cx="10515600" cy="4351338"/>
          </a:xfrm>
        </p:spPr>
        <p:txBody>
          <a:bodyPr/>
          <a:p>
            <a:r>
              <a:rPr lang="zh-CN" altLang="en-US" sz="4000" b="1"/>
              <a:t>标出自然段。</a:t>
            </a:r>
            <a:endParaRPr lang="zh-CN" altLang="en-US" sz="4000" b="1"/>
          </a:p>
          <a:p>
            <a:r>
              <a:rPr lang="zh-CN" altLang="en-US" sz="4000" b="1"/>
              <a:t>圈出课文中要求会认的生字。</a:t>
            </a:r>
            <a:endParaRPr lang="zh-CN" altLang="en-US" sz="4000" b="1"/>
          </a:p>
          <a:p>
            <a:r>
              <a:rPr lang="zh-CN" altLang="en-US" sz="4000" b="1"/>
              <a:t>思考课文一共讲了几件事、分别是哪几件事？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79320" y="2366645"/>
            <a:ext cx="9068435" cy="5311140"/>
          </a:xfrm>
        </p:spPr>
        <p:txBody>
          <a:bodyPr/>
          <a:p>
            <a:pPr marL="0" indent="0">
              <a:buNone/>
            </a:pPr>
            <a:r>
              <a:rPr lang="zh-CN" altLang="en-US" sz="4000" b="1"/>
              <a:t>课文一共讲了三件事，分别是：</a:t>
            </a:r>
            <a:endParaRPr lang="zh-CN" altLang="en-US" sz="4000" b="1"/>
          </a:p>
          <a:p>
            <a:pPr marL="0" indent="0">
              <a:buNone/>
            </a:pPr>
            <a:r>
              <a:rPr lang="en-US" altLang="zh-CN" sz="4000" b="1"/>
              <a:t>1</a:t>
            </a:r>
            <a:r>
              <a:rPr lang="zh-CN" altLang="en-US" sz="4000" b="1"/>
              <a:t>、在彩虹桥上帮爸爸浇水</a:t>
            </a:r>
            <a:endParaRPr lang="zh-CN" altLang="en-US" sz="4000" b="1"/>
          </a:p>
          <a:p>
            <a:pPr marL="0" indent="0">
              <a:buNone/>
            </a:pPr>
            <a:r>
              <a:rPr lang="en-US" altLang="zh-CN" sz="4000" b="1"/>
              <a:t>2</a:t>
            </a:r>
            <a:r>
              <a:rPr lang="zh-CN" altLang="en-US" sz="4000" b="1"/>
              <a:t>、在彩虹桥上帮妈妈梳头</a:t>
            </a:r>
            <a:endParaRPr lang="zh-CN" altLang="en-US" sz="4000" b="1"/>
          </a:p>
          <a:p>
            <a:pPr marL="0" indent="0">
              <a:buNone/>
            </a:pPr>
            <a:r>
              <a:rPr lang="en-US" altLang="zh-CN" sz="4000" b="1"/>
              <a:t>3</a:t>
            </a:r>
            <a:r>
              <a:rPr lang="zh-CN" altLang="en-US" sz="4000" b="1"/>
              <a:t>、在彩虹桥上荡秋千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0" y="3249930"/>
            <a:ext cx="11216640" cy="3482975"/>
          </a:xfrm>
        </p:spPr>
        <p:txBody>
          <a:bodyPr/>
          <a:p>
            <a:pPr marL="0" indent="0">
              <a:buNone/>
            </a:pPr>
            <a:r>
              <a:rPr lang="zh-CN" altLang="en-US" sz="5400" b="1"/>
              <a:t>虹    座    浇    提    洒   挑</a:t>
            </a:r>
            <a:endParaRPr lang="zh-CN" altLang="en-US" sz="5400" b="1"/>
          </a:p>
          <a:p>
            <a:pPr marL="0" indent="0">
              <a:buNone/>
            </a:pPr>
            <a:endParaRPr lang="zh-CN" altLang="en-US" sz="5400" b="1"/>
          </a:p>
          <a:p>
            <a:pPr marL="0" indent="0">
              <a:buNone/>
            </a:pPr>
            <a:r>
              <a:rPr lang="zh-CN" altLang="en-US" sz="5400" b="1"/>
              <a:t>兴    镜    拿    照    千   裙  </a:t>
            </a:r>
            <a:endParaRPr lang="zh-CN" altLang="en-US" sz="5400" b="1"/>
          </a:p>
        </p:txBody>
      </p:sp>
      <p:sp>
        <p:nvSpPr>
          <p:cNvPr id="9" name="云形 8"/>
          <p:cNvSpPr/>
          <p:nvPr/>
        </p:nvSpPr>
        <p:spPr>
          <a:xfrm rot="21120000">
            <a:off x="372110" y="434340"/>
            <a:ext cx="4543425" cy="2072640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31240" y="906780"/>
            <a:ext cx="374904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这些生字你认识吗？</a:t>
            </a:r>
            <a:endParaRPr lang="zh-CN" altLang="en-US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3400" y="2706370"/>
            <a:ext cx="1162685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Arial" panose="020B0604020202020204" pitchFamily="34" charset="0"/>
              </a:rPr>
              <a:t>hóng        zuò           jiāo            tí              sǎ         tiāo  </a:t>
            </a:r>
            <a:endParaRPr lang="en-US" altLang="zh-CN" sz="3600">
              <a:latin typeface="Arial" panose="020B0604020202020204" pitchFamily="34" charset="0"/>
            </a:endParaRPr>
          </a:p>
          <a:p>
            <a:r>
              <a:rPr lang="en-US" altLang="zh-CN" sz="3600">
                <a:latin typeface="Arial" panose="020B0604020202020204" pitchFamily="34" charset="0"/>
              </a:rPr>
              <a:t> </a:t>
            </a:r>
            <a:endParaRPr lang="en-US" altLang="zh-CN" sz="3600">
              <a:latin typeface="Arial" panose="020B0604020202020204" pitchFamily="34" charset="0"/>
            </a:endParaRPr>
          </a:p>
          <a:p>
            <a:endParaRPr lang="en-US" altLang="zh-CN" sz="3600">
              <a:latin typeface="Arial" panose="020B0604020202020204" pitchFamily="34" charset="0"/>
            </a:endParaRPr>
          </a:p>
          <a:p>
            <a:r>
              <a:rPr lang="en-US" altLang="zh-CN" sz="3600">
                <a:latin typeface="Arial" panose="020B0604020202020204" pitchFamily="34" charset="0"/>
              </a:rPr>
              <a:t>xìng        jìng            ná           zhào          qiān       qún</a:t>
            </a:r>
            <a:endParaRPr lang="en-US" altLang="zh-CN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你记住了吗？</a:t>
            </a:r>
            <a:endParaRPr lang="zh-CN" altLang="en-US"/>
          </a:p>
        </p:txBody>
      </p:sp>
      <p:pic>
        <p:nvPicPr>
          <p:cNvPr id="4" name="内容占位符 3" descr="t01f1b6f447f9b9df7a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74175" y="4450080"/>
            <a:ext cx="3152775" cy="2286000"/>
          </a:xfrm>
          <a:prstGeom prst="rect">
            <a:avLst/>
          </a:prstGeom>
        </p:spPr>
      </p:pic>
      <p:sp>
        <p:nvSpPr>
          <p:cNvPr id="5" name="内容占位符 2"/>
          <p:cNvSpPr>
            <a:spLocks noGrp="1"/>
          </p:cNvSpPr>
          <p:nvPr/>
        </p:nvSpPr>
        <p:spPr>
          <a:xfrm>
            <a:off x="365760" y="2091690"/>
            <a:ext cx="11216640" cy="3482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5400" b="1"/>
              <a:t>虹    座    浇    提    洒   挑</a:t>
            </a:r>
            <a:endParaRPr lang="zh-CN" altLang="en-US" sz="5400" b="1"/>
          </a:p>
          <a:p>
            <a:pPr marL="0" indent="0">
              <a:buNone/>
            </a:pPr>
            <a:endParaRPr lang="zh-CN" altLang="en-US" sz="5400" b="1"/>
          </a:p>
          <a:p>
            <a:pPr marL="0" indent="0">
              <a:buNone/>
            </a:pPr>
            <a:r>
              <a:rPr lang="zh-CN" altLang="en-US" sz="5400" b="1"/>
              <a:t>兴    镜    拿    照    千   裙  </a:t>
            </a:r>
            <a:endParaRPr lang="zh-CN" altLang="en-US" sz="5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内容占位符 3" descr="8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9210" y="8890"/>
            <a:ext cx="12218670" cy="68408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840" y="29845"/>
            <a:ext cx="10515600" cy="1325563"/>
          </a:xfrm>
        </p:spPr>
        <p:txBody>
          <a:bodyPr/>
          <a:p>
            <a:r>
              <a:rPr lang="zh-CN" altLang="en-US">
                <a:solidFill>
                  <a:srgbClr val="B917B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读课文找一找文中的近义词和反义词</a:t>
            </a:r>
            <a:endParaRPr lang="zh-CN" altLang="en-US">
              <a:solidFill>
                <a:srgbClr val="B917B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内容占位符 3" descr="10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70" y="1599565"/>
            <a:ext cx="8749665" cy="51568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内容占位符 3" descr="1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" y="-9525"/>
            <a:ext cx="12172950" cy="68643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423</Words>
  <Application>WPS 演示</Application>
  <PresentationFormat>宽屏</PresentationFormat>
  <Paragraphs>38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楷体</vt:lpstr>
      <vt:lpstr>微软雅黑</vt:lpstr>
      <vt:lpstr>Calibri Light</vt:lpstr>
      <vt:lpstr>Calibri</vt:lpstr>
      <vt:lpstr>Office 主题</vt:lpstr>
      <vt:lpstr>PowerPoint 演示文稿</vt:lpstr>
      <vt:lpstr>11、彩虹</vt:lpstr>
      <vt:lpstr>自读课文，解决以下问题：</vt:lpstr>
      <vt:lpstr>PowerPoint 演示文稿</vt:lpstr>
      <vt:lpstr>PowerPoint 演示文稿</vt:lpstr>
      <vt:lpstr>你记住了吗？</vt:lpstr>
      <vt:lpstr>PowerPoint 演示文稿</vt:lpstr>
      <vt:lpstr>读课文找一找文中的近义词和反义词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6</cp:revision>
  <dcterms:created xsi:type="dcterms:W3CDTF">2015-05-05T08:02:00Z</dcterms:created>
  <dcterms:modified xsi:type="dcterms:W3CDTF">2017-04-13T01:48:08Z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2052-10.1.0.6382</vt:lpwstr>
  </property>
</Properties>
</file>