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67" r:id="rId4"/>
    <p:sldId id="269" r:id="rId5"/>
    <p:sldId id="268" r:id="rId6"/>
    <p:sldId id="256" r:id="rId7"/>
    <p:sldId id="257" r:id="rId8"/>
    <p:sldId id="258" r:id="rId9"/>
    <p:sldId id="261" r:id="rId10"/>
    <p:sldId id="259" r:id="rId11"/>
    <p:sldId id="262" r:id="rId12"/>
    <p:sldId id="263" r:id="rId13"/>
    <p:sldId id="264" r:id="rId14"/>
    <p:sldId id="27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798D"/>
    <a:srgbClr val="1A8BA1"/>
    <a:srgbClr val="35989D"/>
    <a:srgbClr val="239ACF"/>
    <a:srgbClr val="0066FF"/>
    <a:srgbClr val="24DADA"/>
    <a:srgbClr val="7AD7EA"/>
    <a:srgbClr val="0F616F"/>
    <a:srgbClr val="1589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F9DFC-8DE5-48B8-9626-66D1847EA80A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8747D-4CA1-4FA9-96E4-632F110779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790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F9DFC-8DE5-48B8-9626-66D1847EA80A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8747D-4CA1-4FA9-96E4-632F110779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673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F9DFC-8DE5-48B8-9626-66D1847EA80A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8747D-4CA1-4FA9-96E4-632F110779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219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F9DFC-8DE5-48B8-9626-66D1847EA80A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8747D-4CA1-4FA9-96E4-632F110779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6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F9DFC-8DE5-48B8-9626-66D1847EA80A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8747D-4CA1-4FA9-96E4-632F110779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8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F9DFC-8DE5-48B8-9626-66D1847EA80A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8747D-4CA1-4FA9-96E4-632F110779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858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F9DFC-8DE5-48B8-9626-66D1847EA80A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8747D-4CA1-4FA9-96E4-632F110779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176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F9DFC-8DE5-48B8-9626-66D1847EA80A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8747D-4CA1-4FA9-96E4-632F110779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07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F9DFC-8DE5-48B8-9626-66D1847EA80A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8747D-4CA1-4FA9-96E4-632F110779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854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F9DFC-8DE5-48B8-9626-66D1847EA80A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8747D-4CA1-4FA9-96E4-632F110779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243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F9DFC-8DE5-48B8-9626-66D1847EA80A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8747D-4CA1-4FA9-96E4-632F110779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187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F9DFC-8DE5-48B8-9626-66D1847EA80A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8747D-4CA1-4FA9-96E4-632F110779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154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136" y="5435411"/>
            <a:ext cx="1664864" cy="1422589"/>
          </a:xfrm>
          <a:prstGeom prst="rect">
            <a:avLst/>
          </a:prstGeom>
        </p:spPr>
      </p:pic>
      <p:pic>
        <p:nvPicPr>
          <p:cNvPr id="4" name="图片 3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305" y="5994507"/>
            <a:ext cx="906978" cy="863493"/>
          </a:xfrm>
          <a:prstGeom prst="rect">
            <a:avLst/>
          </a:prstGeom>
        </p:spPr>
      </p:pic>
      <p:pic>
        <p:nvPicPr>
          <p:cNvPr id="5" name="Picture 4" descr="c5724703b7b6365d4bfb519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2" t="15750" r="7389" b="10749"/>
          <a:stretch/>
        </p:blipFill>
        <p:spPr bwMode="auto">
          <a:xfrm>
            <a:off x="2351584" y="980728"/>
            <a:ext cx="7244246" cy="4584827"/>
          </a:xfrm>
          <a:prstGeom prst="rect">
            <a:avLst/>
          </a:prstGeom>
          <a:noFill/>
          <a:ln w="190500">
            <a:solidFill>
              <a:srgbClr val="17798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296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136" y="5435411"/>
            <a:ext cx="1664864" cy="1422589"/>
          </a:xfrm>
          <a:prstGeom prst="rect">
            <a:avLst/>
          </a:prstGeom>
        </p:spPr>
      </p:pic>
      <p:pic>
        <p:nvPicPr>
          <p:cNvPr id="4" name="图片 3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305" y="5994507"/>
            <a:ext cx="906978" cy="8634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36" y="99152"/>
            <a:ext cx="1937878" cy="6940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92526" y="984908"/>
            <a:ext cx="67762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ea typeface="黑体" panose="02010609060101010101" pitchFamily="49" charset="-122"/>
              </a:rPr>
              <a:t>请</a:t>
            </a:r>
            <a:r>
              <a:rPr lang="zh-CN" altLang="en-US" sz="32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大家小组讨论，分别是那五件事？</a:t>
            </a:r>
            <a:endParaRPr lang="zh-CN" altLang="en-US" sz="3200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279576" y="2117738"/>
            <a:ext cx="38893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ea typeface="黑体" panose="02010609060101010101" pitchFamily="49" charset="-122"/>
              </a:rPr>
              <a:t>①读诗词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ea typeface="黑体" panose="02010609060101010101" pitchFamily="49" charset="-122"/>
              </a:rPr>
              <a:t>落泪</a:t>
            </a:r>
            <a:endParaRPr lang="zh-CN" altLang="en-US" sz="36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ea typeface="黑体" panose="02010609060101010101" pitchFamily="49" charset="-122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258321" y="3747672"/>
            <a:ext cx="38179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ea typeface="黑体" panose="02010609060101010101" pitchFamily="49" charset="-122"/>
              </a:rPr>
              <a:t>③</a:t>
            </a:r>
            <a: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ea typeface="黑体" panose="02010609060101010101" pitchFamily="49" charset="-122"/>
              </a:rPr>
              <a:t>赠送墨梅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ea typeface="黑体" panose="02010609060101010101" pitchFamily="49" charset="-122"/>
              </a:rPr>
              <a:t>图</a:t>
            </a:r>
            <a:endParaRPr lang="zh-CN" altLang="en-US" sz="36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ea typeface="黑体" panose="02010609060101010101" pitchFamily="49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258321" y="5377607"/>
            <a:ext cx="4394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ea typeface="黑体" panose="02010609060101010101" pitchFamily="49" charset="-122"/>
              </a:rPr>
              <a:t>⑤因不能回国哭了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258321" y="2932705"/>
            <a:ext cx="41068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ea typeface="黑体" panose="02010609060101010101" pitchFamily="49" charset="-122"/>
              </a:rPr>
              <a:t>②</a:t>
            </a:r>
            <a: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ea typeface="黑体" panose="02010609060101010101" pitchFamily="49" charset="-122"/>
              </a:rPr>
              <a:t>珍爱墨梅图</a:t>
            </a:r>
            <a:r>
              <a:rPr lang="zh-CN" altLang="en-US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258321" y="4562639"/>
            <a:ext cx="35290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ea typeface="黑体" panose="02010609060101010101" pitchFamily="49" charset="-122"/>
              </a:rPr>
              <a:t>④</a:t>
            </a:r>
            <a: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ea typeface="黑体" panose="02010609060101010101" pitchFamily="49" charset="-122"/>
              </a:rPr>
              <a:t>送梅花手绢</a:t>
            </a:r>
          </a:p>
        </p:txBody>
      </p:sp>
    </p:spTree>
    <p:extLst>
      <p:ext uri="{BB962C8B-B14F-4D97-AF65-F5344CB8AC3E}">
        <p14:creationId xmlns:p14="http://schemas.microsoft.com/office/powerpoint/2010/main" val="26946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136" y="5435411"/>
            <a:ext cx="1664864" cy="1422589"/>
          </a:xfrm>
          <a:prstGeom prst="rect">
            <a:avLst/>
          </a:prstGeom>
        </p:spPr>
      </p:pic>
      <p:pic>
        <p:nvPicPr>
          <p:cNvPr id="4" name="图片 3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305" y="5994507"/>
            <a:ext cx="906978" cy="8634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36" y="99152"/>
            <a:ext cx="1937878" cy="6940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838932" y="1761656"/>
            <a:ext cx="8568952" cy="2585323"/>
          </a:xfrm>
          <a:prstGeom prst="rect">
            <a:avLst/>
          </a:prstGeom>
          <a:solidFill>
            <a:srgbClr val="35989D"/>
          </a:solidFill>
          <a:ln w="190500" cmpd="thickThin">
            <a:solidFill>
              <a:srgbClr val="0F616F">
                <a:alpha val="36000"/>
              </a:srgbClr>
            </a:solidFill>
            <a:rou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   旁</a:t>
            </a:r>
            <a:r>
              <a:rPr lang="zh-CN" altLang="en-US" sz="36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的花，大抵是春暖才开花。她却不一样，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愈</a:t>
            </a:r>
            <a:r>
              <a:rPr lang="zh-CN" altLang="en-US" sz="36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是寒冷，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愈</a:t>
            </a:r>
            <a:r>
              <a:rPr lang="zh-CN" altLang="en-US" sz="36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是风欺雪压，花开得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愈</a:t>
            </a:r>
            <a:r>
              <a:rPr lang="zh-CN" altLang="en-US" sz="36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精神，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愈</a:t>
            </a:r>
            <a:r>
              <a:rPr lang="zh-CN" altLang="en-US" sz="36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秀气</a:t>
            </a:r>
            <a:r>
              <a:rPr lang="zh-CN" altLang="en-US" sz="3600" b="1" dirty="0" smtClean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endParaRPr lang="en-US" altLang="zh-CN" sz="3600" b="1" dirty="0" smtClean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4993" y="4650581"/>
            <a:ext cx="993710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ea typeface="楷体_GB2312" pitchFamily="1" charset="-122"/>
              </a:rPr>
              <a:t>       </a:t>
            </a:r>
            <a:r>
              <a:rPr lang="zh-CN" altLang="en-US" sz="2800" b="1" dirty="0" smtClean="0">
                <a:solidFill>
                  <a:schemeClr val="bg1"/>
                </a:solidFill>
                <a:ea typeface="楷体_GB2312" pitchFamily="1" charset="-122"/>
              </a:rPr>
              <a:t>提示：前两个 “愈”应读的慢些，坚定一些，以表示梅花毫不畏惧的精神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9776" y="515512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我能朗读出感情</a:t>
            </a:r>
            <a:endParaRPr lang="zh-CN" altLang="en-US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506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136" y="5435411"/>
            <a:ext cx="1664864" cy="1422589"/>
          </a:xfrm>
          <a:prstGeom prst="rect">
            <a:avLst/>
          </a:prstGeom>
        </p:spPr>
      </p:pic>
      <p:pic>
        <p:nvPicPr>
          <p:cNvPr id="4" name="图片 3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305" y="5994507"/>
            <a:ext cx="906978" cy="8634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36" y="99152"/>
            <a:ext cx="1937878" cy="69406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09590" y="1916832"/>
            <a:ext cx="8962352" cy="2031325"/>
          </a:xfrm>
          <a:prstGeom prst="rect">
            <a:avLst/>
          </a:prstGeom>
          <a:solidFill>
            <a:srgbClr val="35989D"/>
          </a:solidFill>
          <a:ln w="190500" cmpd="thickThin">
            <a:solidFill>
              <a:srgbClr val="0F616F">
                <a:alpha val="36000"/>
              </a:srgbClr>
            </a:solidFill>
            <a:round/>
          </a:ln>
        </p:spPr>
        <p:txBody>
          <a:bodyPr wrap="square">
            <a:spAutoFit/>
          </a:bodyPr>
          <a:lstStyle/>
          <a:p>
            <a:endParaRPr lang="en-US" altLang="zh-CN" sz="3600" b="1" dirty="0" smtClean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 她是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最</a:t>
            </a:r>
            <a:r>
              <a:rPr lang="zh-CN" altLang="en-US" sz="3600" b="1" dirty="0" smtClean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有品格，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最</a:t>
            </a:r>
            <a:r>
              <a:rPr lang="zh-CN" altLang="en-US" sz="3600" b="1" dirty="0" smtClean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有灵魂，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最</a:t>
            </a:r>
            <a:r>
              <a:rPr lang="zh-CN" altLang="en-US" sz="3600" b="1" dirty="0" smtClean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有骨气的！</a:t>
            </a:r>
            <a:endParaRPr lang="en-US" altLang="zh-CN" sz="3600" b="1" dirty="0" smtClean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  <a:p>
            <a:r>
              <a:rPr lang="zh-CN" altLang="en-US" sz="3600" b="1" dirty="0" smtClean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4837" y="4063662"/>
            <a:ext cx="99371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ea typeface="楷体_GB2312" pitchFamily="1" charset="-122"/>
              </a:rPr>
              <a:t>       </a:t>
            </a:r>
            <a:r>
              <a:rPr lang="zh-CN" altLang="en-US" sz="2800" b="1" dirty="0" smtClean="0">
                <a:solidFill>
                  <a:schemeClr val="bg1"/>
                </a:solidFill>
                <a:ea typeface="楷体_GB2312" pitchFamily="1" charset="-122"/>
              </a:rPr>
              <a:t>提示：这是一组</a:t>
            </a:r>
            <a:r>
              <a:rPr lang="zh-CN" altLang="en-US" sz="2800" b="1" dirty="0" smtClean="0">
                <a:solidFill>
                  <a:srgbClr val="FFFF00"/>
                </a:solidFill>
                <a:ea typeface="楷体_GB2312" pitchFamily="1" charset="-122"/>
              </a:rPr>
              <a:t>排比句</a:t>
            </a:r>
            <a:r>
              <a:rPr lang="zh-CN" altLang="en-US" sz="2800" b="1" dirty="0" smtClean="0">
                <a:solidFill>
                  <a:schemeClr val="bg1"/>
                </a:solidFill>
                <a:ea typeface="楷体_GB2312" pitchFamily="1" charset="-122"/>
              </a:rPr>
              <a:t>，“最”字要</a:t>
            </a:r>
            <a:r>
              <a:rPr lang="zh-CN" altLang="en-US" sz="2800" b="1" dirty="0" smtClean="0">
                <a:solidFill>
                  <a:srgbClr val="FFFF00"/>
                </a:solidFill>
                <a:ea typeface="楷体_GB2312" pitchFamily="1" charset="-122"/>
              </a:rPr>
              <a:t>重读</a:t>
            </a:r>
            <a:r>
              <a:rPr lang="zh-CN" altLang="en-US" sz="2800" b="1" dirty="0" smtClean="0">
                <a:solidFill>
                  <a:schemeClr val="bg1"/>
                </a:solidFill>
                <a:ea typeface="楷体_GB2312" pitchFamily="1" charset="-122"/>
              </a:rPr>
              <a:t>，读出</a:t>
            </a:r>
            <a:r>
              <a:rPr lang="zh-CN" altLang="en-US" sz="2800" b="1" dirty="0" smtClean="0">
                <a:solidFill>
                  <a:srgbClr val="FFFF00"/>
                </a:solidFill>
                <a:ea typeface="楷体_GB2312" pitchFamily="1" charset="-122"/>
              </a:rPr>
              <a:t>气势</a:t>
            </a:r>
            <a:r>
              <a:rPr lang="zh-CN" altLang="en-US" sz="2800" b="1" dirty="0" smtClean="0">
                <a:solidFill>
                  <a:schemeClr val="bg1"/>
                </a:solidFill>
                <a:ea typeface="楷体_GB2312" pitchFamily="1" charset="-122"/>
              </a:rPr>
              <a:t>来！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9776" y="515512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我能朗读出感情</a:t>
            </a:r>
            <a:endParaRPr lang="zh-CN" altLang="en-US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528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136" y="5435411"/>
            <a:ext cx="1664864" cy="1422589"/>
          </a:xfrm>
          <a:prstGeom prst="rect">
            <a:avLst/>
          </a:prstGeom>
        </p:spPr>
      </p:pic>
      <p:pic>
        <p:nvPicPr>
          <p:cNvPr id="4" name="图片 3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305" y="5994507"/>
            <a:ext cx="906978" cy="8634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36" y="99152"/>
            <a:ext cx="1937878" cy="69406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9776" y="515512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我能朗读出感情</a:t>
            </a:r>
            <a:endParaRPr lang="zh-CN" altLang="en-US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1487" y="1556792"/>
            <a:ext cx="9721080" cy="3286477"/>
          </a:xfrm>
          <a:prstGeom prst="rect">
            <a:avLst/>
          </a:prstGeom>
          <a:solidFill>
            <a:srgbClr val="35989D"/>
          </a:solidFill>
          <a:ln w="190500" cmpd="thickThin">
            <a:solidFill>
              <a:srgbClr val="0F616F">
                <a:alpha val="36000"/>
              </a:srgbClr>
            </a:solidFill>
            <a:rou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   几千年来</a:t>
            </a:r>
            <a:r>
              <a:rPr lang="zh-CN" altLang="en-US" sz="36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，我们中华民族出了许多有气节的人物，他们不管历尽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多少</a:t>
            </a:r>
            <a:r>
              <a:rPr lang="zh-CN" altLang="en-US" sz="36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磨难，受到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怎样</a:t>
            </a:r>
            <a:r>
              <a:rPr lang="zh-CN" altLang="en-US" sz="36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的欺凌，从来都是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顶天立地</a:t>
            </a:r>
            <a:r>
              <a:rPr lang="zh-CN" altLang="en-US" sz="36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，不肯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低头折节</a:t>
            </a:r>
            <a:r>
              <a:rPr lang="zh-CN" altLang="en-US" sz="36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。他们就像这梅花一样</a:t>
            </a:r>
            <a:r>
              <a:rPr lang="zh-CN" altLang="en-US" sz="3600" b="1" dirty="0" smtClean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endParaRPr lang="zh-CN" altLang="en-US" sz="3600" b="1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1946" y="4997813"/>
            <a:ext cx="993710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ea typeface="楷体_GB2312" pitchFamily="1" charset="-122"/>
              </a:rPr>
              <a:t>       </a:t>
            </a:r>
            <a:r>
              <a:rPr lang="zh-CN" altLang="en-US" sz="2800" b="1" dirty="0" smtClean="0">
                <a:solidFill>
                  <a:schemeClr val="bg1"/>
                </a:solidFill>
                <a:ea typeface="楷体_GB2312" pitchFamily="1" charset="-122"/>
              </a:rPr>
              <a:t>提示：语速稍慢，应读的深沉、坚定，突出“多少”“怎样”“顶天立地”“低头折节”等词语。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56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15680" y="1556792"/>
            <a:ext cx="6600882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6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下课！</a:t>
            </a:r>
            <a:endParaRPr lang="zh-CN" altLang="en-US" sz="16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3872" y="4437112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 cap="none" spc="0" dirty="0" smtClean="0">
                <a:ln/>
                <a:solidFill>
                  <a:schemeClr val="accent4"/>
                </a:solidFill>
                <a:effectLst/>
              </a:rPr>
              <a:t>再见！</a:t>
            </a:r>
            <a:endParaRPr lang="zh-CN" altLang="en-US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6030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42961_1294457656m4qw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13" b="15080"/>
          <a:stretch/>
        </p:blipFill>
        <p:spPr bwMode="auto">
          <a:xfrm>
            <a:off x="2207568" y="980728"/>
            <a:ext cx="7560840" cy="42650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17798D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6" name="图片 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136" y="5435411"/>
            <a:ext cx="1664864" cy="1422589"/>
          </a:xfrm>
          <a:prstGeom prst="rect">
            <a:avLst/>
          </a:prstGeom>
        </p:spPr>
      </p:pic>
      <p:pic>
        <p:nvPicPr>
          <p:cNvPr id="7" name="图片 6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305" y="5994507"/>
            <a:ext cx="906978" cy="863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46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020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9" b="13901"/>
          <a:stretch/>
        </p:blipFill>
        <p:spPr bwMode="auto">
          <a:xfrm>
            <a:off x="2423592" y="1124744"/>
            <a:ext cx="7272808" cy="4467260"/>
          </a:xfrm>
          <a:prstGeom prst="rect">
            <a:avLst/>
          </a:prstGeom>
          <a:noFill/>
          <a:ln w="190500">
            <a:solidFill>
              <a:srgbClr val="17798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136" y="5435411"/>
            <a:ext cx="1664864" cy="1422589"/>
          </a:xfrm>
          <a:prstGeom prst="rect">
            <a:avLst/>
          </a:prstGeom>
        </p:spPr>
      </p:pic>
      <p:pic>
        <p:nvPicPr>
          <p:cNvPr id="4" name="图片 3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305" y="5994507"/>
            <a:ext cx="906978" cy="863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3298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27448" y="1556792"/>
            <a:ext cx="9721080" cy="3096344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chemeClr val="bg1"/>
                </a:solidFill>
                <a:latin typeface="+mn-ea"/>
                <a:ea typeface="+mn-ea"/>
              </a:rPr>
              <a:t/>
            </a:r>
            <a:br>
              <a:rPr lang="en-US" altLang="zh-CN" b="1" dirty="0" smtClean="0">
                <a:solidFill>
                  <a:schemeClr val="bg1"/>
                </a:solidFill>
                <a:latin typeface="+mn-ea"/>
                <a:ea typeface="+mn-ea"/>
              </a:rPr>
            </a:br>
            <a:r>
              <a:rPr lang="en-US" altLang="zh-CN" b="1" dirty="0">
                <a:solidFill>
                  <a:schemeClr val="bg1"/>
                </a:solidFill>
                <a:latin typeface="+mn-ea"/>
                <a:ea typeface="+mn-ea"/>
              </a:rPr>
              <a:t> </a:t>
            </a:r>
            <a:r>
              <a:rPr lang="en-US" altLang="zh-CN" b="1" dirty="0" smtClean="0">
                <a:solidFill>
                  <a:schemeClr val="bg1"/>
                </a:solidFill>
                <a:latin typeface="+mn-ea"/>
                <a:ea typeface="+mn-ea"/>
              </a:rPr>
              <a:t>   </a:t>
            </a:r>
            <a:r>
              <a:rPr lang="zh-CN" altLang="en-US" b="1" dirty="0" smtClean="0">
                <a:solidFill>
                  <a:schemeClr val="bg1"/>
                </a:solidFill>
                <a:latin typeface="+mn-ea"/>
                <a:ea typeface="+mn-ea"/>
              </a:rPr>
              <a:t>人们为什么深深的喜爱着梅花，人们为什么称梅花为君子？</a:t>
            </a:r>
            <a:endParaRPr lang="zh-CN" altLang="en-US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pic>
        <p:nvPicPr>
          <p:cNvPr id="4" name="图片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136" y="5435411"/>
            <a:ext cx="1664864" cy="1422589"/>
          </a:xfrm>
          <a:prstGeom prst="rect">
            <a:avLst/>
          </a:prstGeom>
        </p:spPr>
      </p:pic>
      <p:pic>
        <p:nvPicPr>
          <p:cNvPr id="5" name="图片 4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305" y="5994507"/>
            <a:ext cx="906978" cy="86349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71464" y="1340768"/>
            <a:ext cx="37866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请同学们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思考</a:t>
            </a:r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：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113307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351584" y="2780928"/>
            <a:ext cx="6840537" cy="189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        6. 梅 花 魂</a:t>
            </a:r>
          </a:p>
          <a:p>
            <a:pPr algn="r"/>
            <a:r>
              <a:rPr lang="zh-CN" altLang="en-US" sz="2800" b="1" dirty="0">
                <a:solidFill>
                  <a:srgbClr val="FF0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      </a:t>
            </a:r>
          </a:p>
          <a:p>
            <a:pPr algn="r"/>
            <a:r>
              <a:rPr lang="zh-CN" altLang="en-US" sz="2400" b="1" dirty="0">
                <a:solidFill>
                  <a:srgbClr val="FF0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陈慧瑛</a:t>
            </a:r>
          </a:p>
        </p:txBody>
      </p:sp>
      <p:pic>
        <p:nvPicPr>
          <p:cNvPr id="3" name="图片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136" y="5435411"/>
            <a:ext cx="1664864" cy="1422589"/>
          </a:xfrm>
          <a:prstGeom prst="rect">
            <a:avLst/>
          </a:prstGeom>
        </p:spPr>
      </p:pic>
      <p:pic>
        <p:nvPicPr>
          <p:cNvPr id="4" name="图片 3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305" y="5994507"/>
            <a:ext cx="906978" cy="863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53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136" y="5435411"/>
            <a:ext cx="1664864" cy="14225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36" y="99152"/>
            <a:ext cx="1937878" cy="6940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305" y="5994507"/>
            <a:ext cx="906978" cy="863493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123175" y="947450"/>
            <a:ext cx="3497855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n-ea"/>
                <a:ea typeface="+mn-ea"/>
              </a:rPr>
              <a:t>教学目标</a:t>
            </a:r>
            <a:endParaRPr lang="zh-CN" altLang="en-US" sz="4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847528" y="224468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buFontTx/>
              <a:buNone/>
            </a:pPr>
            <a:r>
              <a:rPr lang="zh-CN" altLang="en-US" sz="3600" b="1" dirty="0" smtClean="0">
                <a:solidFill>
                  <a:schemeClr val="bg1"/>
                </a:solidFill>
              </a:rPr>
              <a:t>1、认识本课生字，会读本课生词。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pPr algn="l">
              <a:lnSpc>
                <a:spcPct val="150000"/>
              </a:lnSpc>
              <a:buFontTx/>
              <a:buNone/>
            </a:pPr>
            <a:r>
              <a:rPr lang="zh-CN" altLang="en-US" sz="3600" b="1" dirty="0" smtClean="0">
                <a:solidFill>
                  <a:schemeClr val="bg1"/>
                </a:solidFill>
              </a:rPr>
              <a:t>2、用抓关键词的方法概括事例。</a:t>
            </a:r>
          </a:p>
          <a:p>
            <a:pPr algn="l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3、读课文，体会梅花所代表的中华民族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       的</a:t>
            </a:r>
            <a:r>
              <a:rPr lang="zh-CN" altLang="en-US" sz="3600" b="1" dirty="0">
                <a:solidFill>
                  <a:schemeClr val="bg1"/>
                </a:solidFill>
              </a:rPr>
              <a:t>精神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。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96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136" y="5435411"/>
            <a:ext cx="1664864" cy="1422589"/>
          </a:xfrm>
          <a:prstGeom prst="rect">
            <a:avLst/>
          </a:prstGeom>
        </p:spPr>
      </p:pic>
      <p:pic>
        <p:nvPicPr>
          <p:cNvPr id="4" name="图片 3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305" y="5994507"/>
            <a:ext cx="906978" cy="8634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36" y="99152"/>
            <a:ext cx="1937878" cy="69406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96000" y="1929259"/>
            <a:ext cx="1008609" cy="58477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灵魂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1296000" y="2966207"/>
            <a:ext cx="1008609" cy="58477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缕缕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5803104" y="4005064"/>
            <a:ext cx="1008609" cy="58477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幽香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9048328" y="4005064"/>
            <a:ext cx="1008609" cy="58477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埋葬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1296000" y="4005064"/>
            <a:ext cx="1008609" cy="58477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忧愁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4264217" y="2966207"/>
            <a:ext cx="1215397" cy="58477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两腮 </a:t>
            </a:r>
            <a:endParaRPr lang="zh-CN" altLang="en-US" sz="3200" dirty="0"/>
          </a:p>
        </p:txBody>
      </p:sp>
      <p:sp>
        <p:nvSpPr>
          <p:cNvPr id="13" name="矩形 12"/>
          <p:cNvSpPr/>
          <p:nvPr/>
        </p:nvSpPr>
        <p:spPr>
          <a:xfrm>
            <a:off x="4264217" y="1929259"/>
            <a:ext cx="1008609" cy="58477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甚至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5803104" y="1929259"/>
            <a:ext cx="1215397" cy="58477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丝绸 </a:t>
            </a:r>
            <a:endParaRPr lang="zh-CN" altLang="en-US" sz="3200" dirty="0"/>
          </a:p>
        </p:txBody>
      </p:sp>
      <p:sp>
        <p:nvSpPr>
          <p:cNvPr id="15" name="矩形 14"/>
          <p:cNvSpPr/>
          <p:nvPr/>
        </p:nvSpPr>
        <p:spPr>
          <a:xfrm>
            <a:off x="7319639" y="1929259"/>
            <a:ext cx="1008609" cy="58477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所谓</a:t>
            </a:r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7319639" y="2966207"/>
            <a:ext cx="1008609" cy="58477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梳理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2725327" y="4005064"/>
            <a:ext cx="1008609" cy="58477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衰老</a:t>
            </a:r>
            <a:endParaRPr lang="zh-CN" altLang="en-US" sz="3200" dirty="0"/>
          </a:p>
        </p:txBody>
      </p:sp>
      <p:sp>
        <p:nvSpPr>
          <p:cNvPr id="18" name="矩形 17"/>
          <p:cNvSpPr/>
          <p:nvPr/>
        </p:nvSpPr>
        <p:spPr>
          <a:xfrm>
            <a:off x="4308735" y="4005064"/>
            <a:ext cx="1008609" cy="58477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手绢</a:t>
            </a:r>
            <a:endParaRPr lang="zh-CN" altLang="en-US" sz="3200" dirty="0"/>
          </a:p>
        </p:txBody>
      </p:sp>
      <p:sp>
        <p:nvSpPr>
          <p:cNvPr id="19" name="矩形 18"/>
          <p:cNvSpPr/>
          <p:nvPr/>
        </p:nvSpPr>
        <p:spPr>
          <a:xfrm>
            <a:off x="7319639" y="4005064"/>
            <a:ext cx="1008609" cy="58477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华侨</a:t>
            </a:r>
            <a:endParaRPr lang="zh-CN" altLang="en-US" sz="3200" dirty="0"/>
          </a:p>
        </p:txBody>
      </p:sp>
      <p:sp>
        <p:nvSpPr>
          <p:cNvPr id="20" name="矩形 19"/>
          <p:cNvSpPr/>
          <p:nvPr/>
        </p:nvSpPr>
        <p:spPr>
          <a:xfrm>
            <a:off x="2725327" y="1929259"/>
            <a:ext cx="1008609" cy="58477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玷污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9048328" y="2966207"/>
            <a:ext cx="1008609" cy="58477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秉性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5803104" y="2966207"/>
            <a:ext cx="1008609" cy="58477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眷恋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2725327" y="2966207"/>
            <a:ext cx="1008609" cy="58477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蒙眬</a:t>
            </a:r>
            <a:endParaRPr lang="zh-CN" altLang="en-US" sz="3200" dirty="0"/>
          </a:p>
        </p:txBody>
      </p:sp>
      <p:sp>
        <p:nvSpPr>
          <p:cNvPr id="24" name="矩形 23"/>
          <p:cNvSpPr/>
          <p:nvPr/>
        </p:nvSpPr>
        <p:spPr>
          <a:xfrm>
            <a:off x="9048328" y="1929259"/>
            <a:ext cx="1008609" cy="58477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撩乱</a:t>
            </a:r>
            <a:endParaRPr lang="zh-CN" altLang="en-US" sz="3200" dirty="0"/>
          </a:p>
        </p:txBody>
      </p:sp>
      <p:sp>
        <p:nvSpPr>
          <p:cNvPr id="25" name="矩形 24"/>
          <p:cNvSpPr/>
          <p:nvPr/>
        </p:nvSpPr>
        <p:spPr>
          <a:xfrm>
            <a:off x="3729637" y="5148481"/>
            <a:ext cx="1627369" cy="58477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呜呜叫 </a:t>
            </a:r>
            <a:endParaRPr lang="zh-CN" altLang="en-US" sz="3200" dirty="0"/>
          </a:p>
        </p:txBody>
      </p:sp>
      <p:sp>
        <p:nvSpPr>
          <p:cNvPr id="26" name="矩形 25"/>
          <p:cNvSpPr/>
          <p:nvPr/>
        </p:nvSpPr>
        <p:spPr>
          <a:xfrm>
            <a:off x="1296000" y="4902259"/>
            <a:ext cx="1420582" cy="830997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凉飕飕</a:t>
            </a:r>
          </a:p>
        </p:txBody>
      </p:sp>
      <p:sp>
        <p:nvSpPr>
          <p:cNvPr id="27" name="矩形 26"/>
          <p:cNvSpPr/>
          <p:nvPr/>
        </p:nvSpPr>
        <p:spPr>
          <a:xfrm>
            <a:off x="5823979" y="5148481"/>
            <a:ext cx="1826141" cy="58477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颇负盛名</a:t>
            </a:r>
          </a:p>
        </p:txBody>
      </p:sp>
      <p:sp>
        <p:nvSpPr>
          <p:cNvPr id="28" name="矩形 27"/>
          <p:cNvSpPr/>
          <p:nvPr/>
        </p:nvSpPr>
        <p:spPr>
          <a:xfrm>
            <a:off x="5036744" y="885583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我能读准</a:t>
            </a:r>
            <a:endParaRPr lang="zh-CN" altLang="en-US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09939" y="1474960"/>
            <a:ext cx="651140" cy="46166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en-US" altLang="zh-CN" sz="2400" b="1" dirty="0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hún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68857" y="1475529"/>
            <a:ext cx="806631" cy="46166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diàn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292732" y="1467594"/>
            <a:ext cx="651140" cy="46166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en-US" altLang="zh-CN" sz="2400" b="1" dirty="0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wèi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042692" y="2504542"/>
            <a:ext cx="806631" cy="46166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en-US" altLang="zh-CN" sz="2400" b="1" dirty="0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bǐng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552173" y="3573572"/>
            <a:ext cx="962123" cy="46166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en-US" altLang="zh-CN" sz="2400" b="1" dirty="0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shuāi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650120" y="3541490"/>
            <a:ext cx="806631" cy="46166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en-US" altLang="zh-CN" sz="2400" b="1" dirty="0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qiáo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94539" y="4574855"/>
            <a:ext cx="651140" cy="46166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en-US" altLang="zh-CN" sz="2400" b="1" dirty="0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sōu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31092" y="2512988"/>
            <a:ext cx="495649" cy="46166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en-US" altLang="zh-CN" sz="2400" b="1" dirty="0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lǚ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881503" y="4713403"/>
            <a:ext cx="495649" cy="46166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en-US" altLang="zh-CN" sz="2400" b="1" dirty="0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pō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653338" y="2497176"/>
            <a:ext cx="651140" cy="461665"/>
          </a:xfrm>
          <a:prstGeom prst="rect">
            <a:avLst/>
          </a:prstGeom>
        </p:spPr>
        <p:txBody>
          <a:bodyPr vert="horz" wrap="none" anchor="ctr" anchorCtr="0">
            <a:spAutoFit/>
          </a:bodyPr>
          <a:lstStyle/>
          <a:p>
            <a:r>
              <a:rPr lang="en-US" altLang="zh-CN" sz="2400" b="1" dirty="0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sāi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9" name="人教版小学五年级语文上册第6课《梅花魂》MP3课文朗读免费下载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67830" y="6066414"/>
            <a:ext cx="276442" cy="2764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61577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7" dur="453740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vol="80000">
                <p:cTn id="1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136" y="5435411"/>
            <a:ext cx="1664864" cy="1422589"/>
          </a:xfrm>
          <a:prstGeom prst="rect">
            <a:avLst/>
          </a:prstGeom>
        </p:spPr>
      </p:pic>
      <p:pic>
        <p:nvPicPr>
          <p:cNvPr id="4" name="图片 3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305" y="5994507"/>
            <a:ext cx="906978" cy="86349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36" y="99152"/>
            <a:ext cx="1937878" cy="694063"/>
          </a:xfrm>
          <a:prstGeom prst="rect">
            <a:avLst/>
          </a:prstGeom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415480" y="1484784"/>
            <a:ext cx="275588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a typeface="黑体" panose="02010609060101010101" pitchFamily="49" charset="-122"/>
              </a:rPr>
              <a:t>有很大的名望。</a:t>
            </a:r>
            <a:r>
              <a:rPr lang="zh-CN" altLang="en-US" sz="24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415480" y="2145953"/>
            <a:ext cx="658270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遭受</a:t>
            </a:r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风的摧残，雪的压迫</a:t>
            </a:r>
            <a:r>
              <a:rPr lang="zh-CN" altLang="en-US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。形容</a:t>
            </a:r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遭受的困难多，处境坎坷。 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1415480" y="3327718"/>
            <a:ext cx="221727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黑体" panose="02010609060101010101" pitchFamily="49" charset="-122"/>
                <a:ea typeface="黑体" panose="02010609060101010101" pitchFamily="49" charset="-122"/>
              </a:rPr>
              <a:t>弄脏</a:t>
            </a:r>
            <a:r>
              <a:rPr lang="en-US" altLang="zh-CN" sz="28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28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黑体" panose="02010609060101010101" pitchFamily="49" charset="-122"/>
                <a:ea typeface="黑体" panose="02010609060101010101" pitchFamily="49" charset="-122"/>
              </a:rPr>
              <a:t>污损。</a:t>
            </a:r>
            <a:r>
              <a:rPr lang="zh-CN" altLang="en-US" sz="24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1415480" y="3972243"/>
            <a:ext cx="30572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ea typeface="黑体" panose="02010609060101010101" pitchFamily="49" charset="-122"/>
              </a:rPr>
              <a:t>刚强不屈的气概。</a:t>
            </a: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1415480" y="4615180"/>
            <a:ext cx="20177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黑体" panose="02010609060101010101" pitchFamily="49" charset="-122"/>
                <a:ea typeface="黑体" panose="02010609060101010101" pitchFamily="49" charset="-122"/>
              </a:rPr>
              <a:t>性情</a:t>
            </a:r>
            <a:r>
              <a:rPr lang="en-US" altLang="zh-CN" sz="28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28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黑体" panose="02010609060101010101" pitchFamily="49" charset="-122"/>
                <a:ea typeface="黑体" panose="02010609060101010101" pitchFamily="49" charset="-122"/>
              </a:rPr>
              <a:t>天性</a:t>
            </a:r>
            <a:r>
              <a:rPr lang="zh-CN" altLang="en-US" sz="24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。</a:t>
            </a: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1415480" y="5259705"/>
            <a:ext cx="233910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ea typeface="黑体" panose="02010609060101010101" pitchFamily="49" charset="-122"/>
              </a:rPr>
              <a:t>深切地留恋。</a:t>
            </a: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8724760" y="1622733"/>
            <a:ext cx="162736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a typeface="黑体" panose="02010609060101010101" pitchFamily="49" charset="-122"/>
              </a:rPr>
              <a:t>颇负盛名</a:t>
            </a: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8789111" y="2423046"/>
            <a:ext cx="162736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风欺雪压</a:t>
            </a: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9210588" y="3485926"/>
            <a:ext cx="90601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a typeface="黑体" panose="02010609060101010101" pitchFamily="49" charset="-122"/>
              </a:rPr>
              <a:t>玷污</a:t>
            </a: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9210588" y="4206651"/>
            <a:ext cx="90601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骨气</a:t>
            </a:r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9210588" y="4782913"/>
            <a:ext cx="90601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a typeface="黑体" panose="02010609060101010101" pitchFamily="49" charset="-122"/>
              </a:rPr>
              <a:t>秉性</a:t>
            </a:r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9210588" y="5430613"/>
            <a:ext cx="90601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眷恋</a:t>
            </a:r>
          </a:p>
        </p:txBody>
      </p:sp>
      <p:sp>
        <p:nvSpPr>
          <p:cNvPr id="18" name="矩形 17"/>
          <p:cNvSpPr/>
          <p:nvPr/>
        </p:nvSpPr>
        <p:spPr>
          <a:xfrm>
            <a:off x="5036744" y="885583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我知道意思</a:t>
            </a:r>
            <a:endParaRPr lang="zh-CN" altLang="en-US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46254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136" y="5435411"/>
            <a:ext cx="1664864" cy="1422589"/>
          </a:xfrm>
          <a:prstGeom prst="rect">
            <a:avLst/>
          </a:prstGeom>
        </p:spPr>
      </p:pic>
      <p:pic>
        <p:nvPicPr>
          <p:cNvPr id="4" name="图片 3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305" y="5994507"/>
            <a:ext cx="906978" cy="8634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36" y="99152"/>
            <a:ext cx="1937878" cy="6940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75520" y="1903031"/>
            <a:ext cx="65966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a typeface="黑体" panose="02010609060101010101" pitchFamily="49" charset="-122"/>
              </a:rPr>
              <a:t>想一想</a:t>
            </a:r>
            <a:r>
              <a:rPr lang="zh-CN" altLang="en-US" b="1" dirty="0">
                <a:solidFill>
                  <a:schemeClr val="bg1"/>
                </a:solidFill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chemeClr val="bg1"/>
                </a:solidFill>
                <a:ea typeface="黑体" panose="02010609060101010101" pitchFamily="49" charset="-122"/>
              </a:rPr>
              <a:t>课文围绕梅花写了几件事？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2092114" y="2991862"/>
            <a:ext cx="57887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A</a:t>
            </a:r>
            <a:r>
              <a:rPr lang="zh-CN" altLang="en-US" sz="32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、课文围绕梅花写了</a:t>
            </a:r>
            <a:r>
              <a:rPr lang="zh-CN" altLang="en-US" sz="32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三</a:t>
            </a:r>
            <a:r>
              <a:rPr lang="zh-CN" altLang="en-US" sz="32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件事。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2092114" y="3926156"/>
            <a:ext cx="57887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B</a:t>
            </a:r>
            <a:r>
              <a:rPr lang="zh-CN" altLang="en-US" sz="32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、课文围绕梅花写了</a:t>
            </a:r>
            <a:r>
              <a:rPr lang="zh-CN" altLang="en-US" sz="32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四</a:t>
            </a:r>
            <a:r>
              <a:rPr lang="zh-CN" altLang="en-US" sz="32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件事。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2092114" y="4860449"/>
            <a:ext cx="57887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C</a:t>
            </a:r>
            <a:r>
              <a:rPr lang="zh-CN" altLang="en-US" sz="32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、课文围绕梅花写了</a:t>
            </a:r>
            <a:r>
              <a:rPr lang="zh-CN" altLang="en-US" sz="32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五</a:t>
            </a:r>
            <a:r>
              <a:rPr lang="zh-CN" altLang="en-US" sz="32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件事。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5036744" y="885583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我能判断</a:t>
            </a:r>
            <a:endParaRPr lang="zh-CN" altLang="en-US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4240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</TotalTime>
  <Words>401</Words>
  <Application>Microsoft Office PowerPoint</Application>
  <PresentationFormat>宽屏</PresentationFormat>
  <Paragraphs>79</Paragraphs>
  <Slides>14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黑体</vt:lpstr>
      <vt:lpstr>楷体_GB2312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     人们为什么深深的喜爱着梅花，人们为什么称梅花为君子？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89</cp:revision>
  <dcterms:created xsi:type="dcterms:W3CDTF">2016-09-23T07:24:33Z</dcterms:created>
  <dcterms:modified xsi:type="dcterms:W3CDTF">2016-09-24T09:40:11Z</dcterms:modified>
</cp:coreProperties>
</file>