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A741B-73DF-4F44-A536-FADC3F2E4FC9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29BF3-B8BB-48F2-8DA1-416A843C99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7F26A-7F8B-42AD-86AA-64A88C264252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EAB6C-FF92-424E-B8F2-C1EE3806ED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F86F-B4F8-4471-B79F-3EDE45762C1A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BB9C1-0EA1-4E48-A144-466D75000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CC3B3-024C-4BFB-BE12-A387AC80EA19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DD084-DBDD-4739-8F67-9E2FB7523F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62DB-0467-4A74-9EF6-AF8E1FF2521A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65C2E-790B-4899-BD55-908F90AD88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5856-46E8-4A2D-A468-6D75F8912C22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D1DAB-C4D2-4484-9695-A4F17EED18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506C-FA7E-4434-AB61-FC621EDCEC23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948C4-4CDF-4FC6-B9B7-6B419592BE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AD507-3978-4F27-A79A-86EFF838417E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7EC76-CBBA-4710-88C3-FCBACCB338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3900A-0340-48FB-8473-E8F6859ACC9D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67A1F-0A22-44F2-A426-3D75053190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84D39-8FC4-45E1-B9AA-B18B37DF6624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7C079-348E-4B99-9BA6-B18619695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34779-D62F-4F00-ACAE-3B60AC86A39F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8C1B6-57B2-4C76-A929-EC15D8A73A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accent1">
              <a:lumMod val="60000"/>
              <a:lumOff val="40000"/>
            </a:schemeClr>
          </a:fgClr>
          <a:bgClr>
            <a:schemeClr val="accent6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5A871E-A332-4404-B91B-E3607C500356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9C5BAB-F8F5-4CE2-AD6A-09DE43841D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51ppt.com.cn/" TargetMode="External"/><Relationship Id="rId3" Type="http://schemas.openxmlformats.org/officeDocument/2006/relationships/hyperlink" Target="http://www.51ppt.com.cn/Article/PPTTips/2013-03-15/Article_20130315013834.html" TargetMode="External"/><Relationship Id="rId7" Type="http://schemas.openxmlformats.org/officeDocument/2006/relationships/hyperlink" Target="http://www.pptstore.net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eibo.com/showppt" TargetMode="External"/><Relationship Id="rId11" Type="http://schemas.openxmlformats.org/officeDocument/2006/relationships/image" Target="../media/image2.gif"/><Relationship Id="rId5" Type="http://schemas.openxmlformats.org/officeDocument/2006/relationships/hyperlink" Target="http://www.weibo.com/51ppt" TargetMode="External"/><Relationship Id="rId10" Type="http://schemas.openxmlformats.org/officeDocument/2006/relationships/hyperlink" Target="http://www.showppt.com/" TargetMode="External"/><Relationship Id="rId4" Type="http://schemas.openxmlformats.org/officeDocument/2006/relationships/hyperlink" Target="http://www.weibo.com/pptstore" TargetMode="External"/><Relationship Id="rId9" Type="http://schemas.openxmlformats.org/officeDocument/2006/relationships/hyperlink" Target="http://www.pptstore.net/zhid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1520" y="2492896"/>
            <a:ext cx="9720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kumimoji="1" lang="en-US" altLang="zh-CN" sz="8000" dirty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Cultural </a:t>
            </a:r>
            <a:r>
              <a:rPr lang="en-US" altLang="zh-CN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Relics</a:t>
            </a:r>
            <a:endParaRPr kumimoji="1" lang="en-US" altLang="zh-CN" sz="80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323528" y="4077072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7seafish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0812"/>
            <a:ext cx="1079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67544" y="1219492"/>
            <a:ext cx="106914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ultural 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adj. </a:t>
            </a: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文化的</a:t>
            </a:r>
            <a:endParaRPr lang="en-US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ultural relics    </a:t>
            </a: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文化遗产</a:t>
            </a:r>
            <a:endParaRPr lang="en-US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ultural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n. </a:t>
            </a: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611560" y="3179651"/>
            <a:ext cx="7272807" cy="133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valuable</a:t>
            </a:r>
          </a:p>
          <a:p>
            <a:pPr algn="l"/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adj.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贵重的；有价值的；有用的。</a:t>
            </a:r>
            <a:endParaRPr lang="en-US" altLang="zh-CN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560" y="4365104"/>
            <a:ext cx="9284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gave me some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valuable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advice.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552" y="5014044"/>
            <a:ext cx="92846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n.</a:t>
            </a: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贵重物品</a:t>
            </a:r>
            <a:endParaRPr lang="en-US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544" y="5631133"/>
            <a:ext cx="9284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has kept his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valuables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his safe.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1" descr="脚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79538">
            <a:off x="7105947" y="5003601"/>
            <a:ext cx="2420938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79512" y="386379"/>
            <a:ext cx="9163929" cy="69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n. 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价值；重要性；益处      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553" y="1005265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cultural relic is of great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value/very   </a:t>
            </a:r>
          </a:p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valuable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290" y="2054635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urvive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幸存、幸免于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Few buildings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survived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earthquake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22969" y="3658002"/>
            <a:ext cx="8820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(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vt.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比某人长寿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The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survived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his elder sisters by three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years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3568" y="5284106"/>
            <a:ext cx="10564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survival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n.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生存；幸存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Survivor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生还者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827" y="116632"/>
            <a:ext cx="865163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worth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(1) adj.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值得的；相当于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的价值的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worth +n./doing 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picture is worth about two thousand dollars.</a:t>
            </a:r>
          </a:p>
          <a:p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00243" y="2864226"/>
            <a:ext cx="8820472" cy="1294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(2)n. 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价值；作用；重要性</a:t>
            </a:r>
            <a:endParaRPr lang="en-US" altLang="zh-CN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winner received ten pounds’ worth of books.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171" y="4009889"/>
            <a:ext cx="8921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ake … apart 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拆开、拆卸；严厉抨击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男孩往往喜欢拆装玩具。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boys tend to ____ ______ their toys and assemble them again.</a:t>
            </a:r>
          </a:p>
          <a:p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1" descr="脚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79538">
            <a:off x="7369035" y="529645"/>
            <a:ext cx="2420937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821114" y="5103673"/>
            <a:ext cx="11829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</a:t>
            </a:r>
            <a:r>
              <a:rPr lang="en-US" altLang="zh-CN" sz="3600" dirty="0" smtClean="0">
                <a:solidFill>
                  <a:srgbClr val="FF0000"/>
                </a:solidFill>
              </a:rPr>
              <a:t>ake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22167" y="5103673"/>
            <a:ext cx="1248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apart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17seafish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683447"/>
            <a:ext cx="1079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560370" y="404664"/>
            <a:ext cx="81485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v. (sank, sunk; sunk, sunken)</a:t>
            </a:r>
          </a:p>
          <a:p>
            <a:pPr marL="342900" indent="-342900">
              <a:buAutoNum type="arabicParenBoth"/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下沉，下陷，沉没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ship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sank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the bottom of the sea.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降低，减少，减弱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pound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sank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its lowest recorded level against the dollar.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内容占位符 2"/>
          <p:cNvSpPr txBox="1">
            <a:spLocks/>
          </p:cNvSpPr>
          <p:nvPr/>
        </p:nvSpPr>
        <p:spPr bwMode="auto">
          <a:xfrm>
            <a:off x="395536" y="3820984"/>
            <a:ext cx="7752329" cy="201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 smtClean="0">
                <a:solidFill>
                  <a:schemeClr val="tx1"/>
                </a:solidFill>
              </a:rPr>
              <a:t>注意</a:t>
            </a:r>
            <a:r>
              <a:rPr lang="zh-CN" altLang="en-US" sz="3600" dirty="0" smtClean="0">
                <a:solidFill>
                  <a:schemeClr val="tx1"/>
                </a:solidFill>
              </a:rPr>
              <a:t>：</a:t>
            </a:r>
            <a:r>
              <a:rPr lang="en-US" altLang="zh-CN" sz="3600" dirty="0" smtClean="0">
                <a:solidFill>
                  <a:schemeClr val="tx1"/>
                </a:solidFill>
              </a:rPr>
              <a:t>sunk </a:t>
            </a:r>
            <a:r>
              <a:rPr lang="zh-CN" altLang="en-US" sz="3600" dirty="0" smtClean="0">
                <a:solidFill>
                  <a:schemeClr val="tx1"/>
                </a:solidFill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</a:rPr>
              <a:t>sunken</a:t>
            </a:r>
            <a:r>
              <a:rPr lang="zh-CN" altLang="en-US" sz="3600" dirty="0" smtClean="0">
                <a:solidFill>
                  <a:schemeClr val="tx1"/>
                </a:solidFill>
              </a:rPr>
              <a:t>是</a:t>
            </a:r>
            <a:r>
              <a:rPr lang="en-US" altLang="zh-CN" sz="3600" dirty="0" smtClean="0">
                <a:solidFill>
                  <a:schemeClr val="tx1"/>
                </a:solidFill>
              </a:rPr>
              <a:t>sink </a:t>
            </a:r>
            <a:r>
              <a:rPr lang="zh-CN" altLang="en-US" sz="3600" dirty="0" smtClean="0">
                <a:solidFill>
                  <a:schemeClr val="tx1"/>
                </a:solidFill>
              </a:rPr>
              <a:t>的两种过去分词，做定语用</a:t>
            </a:r>
            <a:r>
              <a:rPr lang="en-US" altLang="zh-CN" sz="3600" dirty="0" smtClean="0">
                <a:solidFill>
                  <a:schemeClr val="tx1"/>
                </a:solidFill>
              </a:rPr>
              <a:t>sunken</a:t>
            </a:r>
            <a:r>
              <a:rPr lang="zh-CN" altLang="en-US" sz="3600" dirty="0" smtClean="0">
                <a:solidFill>
                  <a:schemeClr val="tx1"/>
                </a:solidFill>
              </a:rPr>
              <a:t>（沉没的），不用</a:t>
            </a:r>
            <a:r>
              <a:rPr lang="en-US" altLang="zh-CN" sz="3600" dirty="0" smtClean="0">
                <a:solidFill>
                  <a:schemeClr val="tx1"/>
                </a:solidFill>
              </a:rPr>
              <a:t>sunk </a:t>
            </a:r>
            <a:r>
              <a:rPr lang="zh-CN" altLang="en-US" sz="3600" dirty="0" smtClean="0">
                <a:solidFill>
                  <a:schemeClr val="tx1"/>
                </a:solidFill>
              </a:rPr>
              <a:t>如 </a:t>
            </a:r>
            <a:r>
              <a:rPr lang="en-US" altLang="zh-CN" sz="3600" dirty="0" smtClean="0">
                <a:solidFill>
                  <a:schemeClr val="tx1"/>
                </a:solidFill>
              </a:rPr>
              <a:t>a </a:t>
            </a:r>
            <a:r>
              <a:rPr lang="en-US" altLang="zh-CN" sz="3600" dirty="0" smtClean="0">
                <a:solidFill>
                  <a:srgbClr val="FF0000"/>
                </a:solidFill>
              </a:rPr>
              <a:t>sunken </a:t>
            </a:r>
            <a:r>
              <a:rPr lang="en-US" altLang="zh-CN" sz="3600" dirty="0" smtClean="0">
                <a:solidFill>
                  <a:schemeClr val="tx1"/>
                </a:solidFill>
              </a:rPr>
              <a:t>ship </a:t>
            </a:r>
            <a:r>
              <a:rPr lang="zh-CN" altLang="en-US" sz="3600" dirty="0" smtClean="0">
                <a:solidFill>
                  <a:schemeClr val="tx1"/>
                </a:solidFill>
              </a:rPr>
              <a:t>一艘沉船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53b26669c88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28" y="5602307"/>
            <a:ext cx="165576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216" y="2204864"/>
            <a:ext cx="90730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的组成部分，是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某个整体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的一部分；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附属于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有关，与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有联系：</a:t>
            </a:r>
            <a:b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eg.Which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door does this key belong to?</a:t>
            </a:r>
            <a:b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这把钥匙是开哪扇门的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" y="332656"/>
            <a:ext cx="9036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elong to    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的财富，是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的财产，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所有权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eg.The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belongs to him.</a:t>
            </a:r>
            <a:b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216" y="4548335"/>
            <a:ext cx="85682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的成员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或会员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，属于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某一社团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b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eg.They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belong to the Knights of Columbus.</a:t>
            </a:r>
            <a:b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3.33333E-6 0.33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53b35d828814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373688"/>
            <a:ext cx="122396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内容占位符 2"/>
          <p:cNvSpPr txBox="1">
            <a:spLocks/>
          </p:cNvSpPr>
          <p:nvPr/>
        </p:nvSpPr>
        <p:spPr bwMode="auto">
          <a:xfrm>
            <a:off x="395536" y="188640"/>
            <a:ext cx="892899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belong to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不用被动语态；（东西属于人）</a:t>
            </a:r>
            <a:r>
              <a:rPr lang="en-US" altLang="zh-CN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Who does the book belong to?</a:t>
            </a:r>
            <a:b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belong to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不用进行时；</a:t>
            </a:r>
            <a:b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It once belonged to me but now it belongs to him.</a:t>
            </a:r>
            <a:b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belonging to 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可用作定语</a:t>
            </a:r>
            <a:b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eg.China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country belonging to the third world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未标式 题-1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5668163" y="4659896"/>
            <a:ext cx="219267" cy="324000"/>
          </a:xfrm>
          <a:prstGeom prst="rect">
            <a:avLst/>
          </a:prstGeom>
        </p:spPr>
      </p:pic>
      <p:sp>
        <p:nvSpPr>
          <p:cNvPr id="4" name="圆角矩形 3">
            <a:hlinkClick r:id="rId3"/>
          </p:cNvPr>
          <p:cNvSpPr/>
          <p:nvPr/>
        </p:nvSpPr>
        <p:spPr>
          <a:xfrm>
            <a:off x="5724128" y="2852936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>
            <a:hlinkClick r:id="rId4"/>
          </p:cNvPr>
          <p:cNvSpPr/>
          <p:nvPr/>
        </p:nvSpPr>
        <p:spPr>
          <a:xfrm>
            <a:off x="5436096" y="3789040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>
            <a:hlinkClick r:id="rId3"/>
          </p:cNvPr>
          <p:cNvSpPr/>
          <p:nvPr/>
        </p:nvSpPr>
        <p:spPr>
          <a:xfrm>
            <a:off x="2411760" y="380393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>
            <a:hlinkClick r:id="rId5"/>
          </p:cNvPr>
          <p:cNvSpPr/>
          <p:nvPr/>
        </p:nvSpPr>
        <p:spPr>
          <a:xfrm>
            <a:off x="2411759" y="380393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>
            <a:hlinkClick r:id="rId6"/>
          </p:cNvPr>
          <p:cNvSpPr/>
          <p:nvPr/>
        </p:nvSpPr>
        <p:spPr>
          <a:xfrm>
            <a:off x="3897092" y="380393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>
            <a:hlinkClick r:id="rId7"/>
          </p:cNvPr>
          <p:cNvSpPr/>
          <p:nvPr/>
        </p:nvSpPr>
        <p:spPr>
          <a:xfrm>
            <a:off x="3432023" y="4599730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>
            <a:hlinkClick r:id="rId8"/>
          </p:cNvPr>
          <p:cNvSpPr/>
          <p:nvPr/>
        </p:nvSpPr>
        <p:spPr>
          <a:xfrm>
            <a:off x="4606116" y="4599730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>
            <a:hlinkClick r:id="rId9"/>
          </p:cNvPr>
          <p:cNvSpPr/>
          <p:nvPr/>
        </p:nvSpPr>
        <p:spPr>
          <a:xfrm>
            <a:off x="3441837" y="4289178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>
            <a:hlinkClick r:id="rId10"/>
          </p:cNvPr>
          <p:cNvSpPr/>
          <p:nvPr/>
        </p:nvSpPr>
        <p:spPr>
          <a:xfrm>
            <a:off x="4615930" y="4289178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 txBox="1">
            <a:spLocks noGrp="1"/>
          </p:cNvSpPr>
          <p:nvPr>
            <p:ph type="title"/>
          </p:nvPr>
        </p:nvSpPr>
        <p:spPr>
          <a:xfrm>
            <a:off x="294845" y="181189"/>
            <a:ext cx="677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hink highly/well of  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高度评价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内容占位符 17"/>
          <p:cNvSpPr txBox="1">
            <a:spLocks noGrp="1"/>
          </p:cNvSpPr>
          <p:nvPr>
            <p:ph idx="1"/>
          </p:nvPr>
        </p:nvSpPr>
        <p:spPr>
          <a:xfrm>
            <a:off x="138334" y="835112"/>
            <a:ext cx="8867328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全世界高度评价中国的改革和开放政策。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world _______ _______ _____ the reform and open policy of China.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7944" y="3171995"/>
            <a:ext cx="8876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hink ill/poorly/badly of 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评价不高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4542" y="3809254"/>
            <a:ext cx="89635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hink little of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不在意，认为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不怎么样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2992" y="4845169"/>
            <a:ext cx="13265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think nothing of 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觉得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……..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没有什么，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觉得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一点也不怎么样。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2992" y="5993214"/>
            <a:ext cx="10775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 little of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trip to Yunnan.</a:t>
            </a:r>
          </a:p>
        </p:txBody>
      </p:sp>
      <p:pic>
        <p:nvPicPr>
          <p:cNvPr id="28" name="Picture 6" descr="17seafish0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6077"/>
            <a:ext cx="977667" cy="79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2799472" y="2051925"/>
            <a:ext cx="1463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49374" y="2051924"/>
            <a:ext cx="1505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highly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35743" y="2062594"/>
            <a:ext cx="90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2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5" grpId="0"/>
      <p:bldP spid="26" grpId="0"/>
      <p:bldP spid="27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464</Words>
  <Application>Microsoft Office PowerPoint</Application>
  <PresentationFormat>全屏显示(4:3)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think highly/well of    高度评价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刘强</cp:lastModifiedBy>
  <cp:revision>180</cp:revision>
  <dcterms:created xsi:type="dcterms:W3CDTF">2013-10-30T09:04:50Z</dcterms:created>
  <dcterms:modified xsi:type="dcterms:W3CDTF">2014-11-24T02:43:25Z</dcterms:modified>
</cp:coreProperties>
</file>