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9C0719-3F24-489C-9206-4F1B9A9A6773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895CE-10FC-442A-B95A-5D1266ECE9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BE59A-BE7A-4BD9-B40B-22362597FC08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D580-C5EC-477B-AE84-5AB8CEA416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BE59A-BE7A-4BD9-B40B-22362597FC08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D580-C5EC-477B-AE84-5AB8CEA416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BE59A-BE7A-4BD9-B40B-22362597FC08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D580-C5EC-477B-AE84-5AB8CEA416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BE59A-BE7A-4BD9-B40B-22362597FC08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D580-C5EC-477B-AE84-5AB8CEA416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BE59A-BE7A-4BD9-B40B-22362597FC08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D580-C5EC-477B-AE84-5AB8CEA416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BE59A-BE7A-4BD9-B40B-22362597FC08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D580-C5EC-477B-AE84-5AB8CEA416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BE59A-BE7A-4BD9-B40B-22362597FC08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D580-C5EC-477B-AE84-5AB8CEA416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BE59A-BE7A-4BD9-B40B-22362597FC08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D580-C5EC-477B-AE84-5AB8CEA416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BE59A-BE7A-4BD9-B40B-22362597FC08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D580-C5EC-477B-AE84-5AB8CEA416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BE59A-BE7A-4BD9-B40B-22362597FC08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D580-C5EC-477B-AE84-5AB8CEA416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BE59A-BE7A-4BD9-B40B-22362597FC08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D580-C5EC-477B-AE84-5AB8CEA416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BE59A-BE7A-4BD9-B40B-22362597FC08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5D580-C5EC-477B-AE84-5AB8CEA416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常见的量及名数改写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70C0"/>
                </a:solidFill>
              </a:rPr>
              <a:t>澌滩小学：杜攀峰</a:t>
            </a:r>
            <a:endParaRPr lang="zh-CN" alt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常见的量及进率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、长度、面积、体积、容积、质量单位进率表。</a:t>
            </a:r>
            <a:endParaRPr lang="en-US" altLang="zh-CN" dirty="0" smtClean="0"/>
          </a:p>
          <a:p>
            <a:r>
              <a:rPr lang="zh-CN" altLang="en-US" dirty="0"/>
              <a:t>长</a:t>
            </a:r>
            <a:r>
              <a:rPr lang="zh-CN" altLang="en-US" dirty="0" smtClean="0"/>
              <a:t>度：</a:t>
            </a:r>
            <a:endParaRPr lang="en-US" altLang="zh-CN" dirty="0" smtClean="0"/>
          </a:p>
          <a:p>
            <a:r>
              <a:rPr lang="en-US" altLang="zh-CN" dirty="0" smtClean="0"/>
              <a:t>Cm             dm                   m                          km</a:t>
            </a:r>
          </a:p>
          <a:p>
            <a:r>
              <a:rPr lang="zh-CN" altLang="en-US" dirty="0"/>
              <a:t>面</a:t>
            </a:r>
            <a:r>
              <a:rPr lang="zh-CN" altLang="en-US" dirty="0" smtClean="0"/>
              <a:t>积：</a:t>
            </a:r>
            <a:endParaRPr lang="en-US" altLang="zh-CN" dirty="0" smtClean="0"/>
          </a:p>
          <a:p>
            <a:r>
              <a:rPr lang="en-US" altLang="zh-CN" dirty="0" smtClean="0"/>
              <a:t>cm²           dm²         m²             hm²           km²     </a:t>
            </a:r>
            <a:endParaRPr lang="zh-CN" altLang="en-US" dirty="0"/>
          </a:p>
        </p:txBody>
      </p:sp>
      <p:cxnSp>
        <p:nvCxnSpPr>
          <p:cNvPr id="24" name="直接箭头连接符 23"/>
          <p:cNvCxnSpPr/>
          <p:nvPr/>
        </p:nvCxnSpPr>
        <p:spPr>
          <a:xfrm>
            <a:off x="1547664" y="3573016"/>
            <a:ext cx="100811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763688" y="3068960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10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>
            <a:off x="3491880" y="3645024"/>
            <a:ext cx="108012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779912" y="3068960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10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>
            <a:off x="5436096" y="3645024"/>
            <a:ext cx="201622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868144" y="3068960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1000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cxnSp>
        <p:nvCxnSpPr>
          <p:cNvPr id="37" name="直接箭头连接符 36"/>
          <p:cNvCxnSpPr/>
          <p:nvPr/>
        </p:nvCxnSpPr>
        <p:spPr>
          <a:xfrm>
            <a:off x="1619672" y="4797152"/>
            <a:ext cx="72008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619672" y="4221088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100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cxnSp>
        <p:nvCxnSpPr>
          <p:cNvPr id="41" name="直接箭头连接符 40"/>
          <p:cNvCxnSpPr/>
          <p:nvPr/>
        </p:nvCxnSpPr>
        <p:spPr>
          <a:xfrm>
            <a:off x="3203848" y="4797152"/>
            <a:ext cx="72008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203848" y="4221088"/>
            <a:ext cx="755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100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cxnSp>
        <p:nvCxnSpPr>
          <p:cNvPr id="46" name="直接箭头连接符 45"/>
          <p:cNvCxnSpPr/>
          <p:nvPr/>
        </p:nvCxnSpPr>
        <p:spPr>
          <a:xfrm>
            <a:off x="4499992" y="4725144"/>
            <a:ext cx="108012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4499992" y="4149080"/>
            <a:ext cx="9621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10000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cxnSp>
        <p:nvCxnSpPr>
          <p:cNvPr id="50" name="直接箭头连接符 49"/>
          <p:cNvCxnSpPr/>
          <p:nvPr/>
        </p:nvCxnSpPr>
        <p:spPr>
          <a:xfrm>
            <a:off x="6372200" y="4797152"/>
            <a:ext cx="100811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516216" y="4221088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100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/>
      <p:bldP spid="30" grpId="0"/>
      <p:bldP spid="39" grpId="0"/>
      <p:bldP spid="44" grpId="0"/>
      <p:bldP spid="48" grpId="0"/>
      <p:bldP spid="5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r>
              <a:rPr lang="zh-CN" altLang="en-US" dirty="0" smtClean="0"/>
              <a:t>体积、容积单位：</a:t>
            </a:r>
            <a:endParaRPr lang="en-US" altLang="zh-CN" dirty="0" smtClean="0"/>
          </a:p>
          <a:p>
            <a:r>
              <a:rPr lang="en-US" altLang="zh-CN" dirty="0" smtClean="0"/>
              <a:t>cm³            dm³               m³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ml               l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质量单位：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mg            g               </a:t>
            </a:r>
            <a:r>
              <a:rPr lang="en-US" altLang="zh-CN" dirty="0" smtClean="0"/>
              <a:t>kg               T </a:t>
            </a:r>
            <a:endParaRPr lang="en-US" altLang="zh-CN" dirty="0" smtClean="0"/>
          </a:p>
        </p:txBody>
      </p:sp>
      <p:cxnSp>
        <p:nvCxnSpPr>
          <p:cNvPr id="5" name="直接箭头连接符 4"/>
          <p:cNvCxnSpPr/>
          <p:nvPr/>
        </p:nvCxnSpPr>
        <p:spPr>
          <a:xfrm>
            <a:off x="1619672" y="1412776"/>
            <a:ext cx="93610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3419872" y="1484784"/>
            <a:ext cx="1224136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1475656" y="2564904"/>
            <a:ext cx="108012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1115616" y="1556792"/>
            <a:ext cx="0" cy="792088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2771800" y="1556792"/>
            <a:ext cx="0" cy="792088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619672" y="908720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1000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35896" y="980728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1000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19672" y="2060848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1000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59632" y="162880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相等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915816" y="162880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相等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8" name="直角双向箭头 27"/>
          <p:cNvSpPr/>
          <p:nvPr/>
        </p:nvSpPr>
        <p:spPr>
          <a:xfrm>
            <a:off x="2987824" y="1772816"/>
            <a:ext cx="2232248" cy="1152128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3779912" y="1916832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1000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>
            <a:off x="1547664" y="4941168"/>
            <a:ext cx="93610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>
            <a:off x="2915816" y="4941168"/>
            <a:ext cx="100811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619672" y="4437112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1000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87824" y="4437112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1000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4499992" y="4941168"/>
            <a:ext cx="129614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716016" y="4365104"/>
            <a:ext cx="806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1000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 animBg="1"/>
      <p:bldP spid="29" grpId="0"/>
      <p:bldP spid="38" grpId="0"/>
      <p:bldP spid="39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时间单位：</a:t>
            </a:r>
            <a:endParaRPr lang="en-US" altLang="zh-CN" dirty="0" smtClean="0"/>
          </a:p>
          <a:p>
            <a:r>
              <a:rPr lang="zh-CN" altLang="en-US" dirty="0" smtClean="0"/>
              <a:t>时         分          秒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年          月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闰平年区分：</a:t>
            </a:r>
            <a:endParaRPr lang="en-US" altLang="zh-CN" dirty="0" smtClean="0"/>
          </a:p>
        </p:txBody>
      </p:sp>
      <p:cxnSp>
        <p:nvCxnSpPr>
          <p:cNvPr id="5" name="直接箭头连接符 4"/>
          <p:cNvCxnSpPr/>
          <p:nvPr/>
        </p:nvCxnSpPr>
        <p:spPr>
          <a:xfrm>
            <a:off x="1331640" y="1340768"/>
            <a:ext cx="72008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2555776" y="1340768"/>
            <a:ext cx="79208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1331640" y="2564904"/>
            <a:ext cx="79208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547664" y="836712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60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71800" y="836712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60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75656" y="2060848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12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3419872" y="1556792"/>
            <a:ext cx="504056" cy="223224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4067944" y="1124744"/>
            <a:ext cx="24529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二月：平年</a:t>
            </a:r>
            <a:r>
              <a:rPr lang="en-US" altLang="zh-CN" sz="2400" dirty="0" smtClean="0">
                <a:solidFill>
                  <a:srgbClr val="FF0000"/>
                </a:solidFill>
              </a:rPr>
              <a:t>28</a:t>
            </a:r>
            <a:r>
              <a:rPr lang="zh-CN" altLang="en-US" sz="2400" dirty="0" smtClean="0">
                <a:solidFill>
                  <a:srgbClr val="FF0000"/>
                </a:solidFill>
              </a:rPr>
              <a:t>天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</a:rPr>
              <a:t>               闰年</a:t>
            </a:r>
            <a:r>
              <a:rPr lang="en-US" altLang="zh-CN" sz="2400" dirty="0" smtClean="0">
                <a:solidFill>
                  <a:srgbClr val="FF0000"/>
                </a:solidFill>
              </a:rPr>
              <a:t>29</a:t>
            </a:r>
            <a:r>
              <a:rPr lang="zh-CN" altLang="en-US" sz="2400" dirty="0" smtClean="0">
                <a:solidFill>
                  <a:srgbClr val="FF0000"/>
                </a:solidFill>
              </a:rPr>
              <a:t>天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95936" y="2348880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一、三、五、七、八、十、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</a:rPr>
              <a:t>十二为大月，每月</a:t>
            </a:r>
            <a:r>
              <a:rPr lang="en-US" altLang="zh-CN" sz="2400" dirty="0" smtClean="0">
                <a:solidFill>
                  <a:srgbClr val="FF0000"/>
                </a:solidFill>
              </a:rPr>
              <a:t>31</a:t>
            </a:r>
            <a:r>
              <a:rPr lang="zh-CN" altLang="en-US" sz="2400" dirty="0" smtClean="0">
                <a:solidFill>
                  <a:srgbClr val="FF0000"/>
                </a:solidFill>
              </a:rPr>
              <a:t>天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31703" y="3645024"/>
            <a:ext cx="51122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四、六、九、十一为小月，每月</a:t>
            </a:r>
            <a:r>
              <a:rPr lang="en-US" altLang="zh-CN" sz="2400" dirty="0" smtClean="0">
                <a:solidFill>
                  <a:srgbClr val="FF0000"/>
                </a:solidFill>
              </a:rPr>
              <a:t>30</a:t>
            </a:r>
            <a:r>
              <a:rPr lang="zh-CN" altLang="en-US" sz="2400" dirty="0" smtClean="0">
                <a:solidFill>
                  <a:srgbClr val="FF0000"/>
                </a:solidFill>
              </a:rPr>
              <a:t>天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5004048" y="4437112"/>
            <a:ext cx="155448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3419872" y="4653136"/>
            <a:ext cx="12634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年号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÷4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64088" y="4293096"/>
            <a:ext cx="31133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有余数为平年：</a:t>
            </a:r>
            <a:r>
              <a:rPr lang="en-US" altLang="zh-CN" sz="2400" dirty="0" smtClean="0">
                <a:solidFill>
                  <a:srgbClr val="FF0000"/>
                </a:solidFill>
              </a:rPr>
              <a:t>365</a:t>
            </a:r>
            <a:r>
              <a:rPr lang="zh-CN" altLang="en-US" sz="2400" dirty="0" smtClean="0">
                <a:solidFill>
                  <a:srgbClr val="FF0000"/>
                </a:solidFill>
              </a:rPr>
              <a:t>天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436096" y="5157192"/>
            <a:ext cx="28055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除尽为闰年：</a:t>
            </a:r>
            <a:r>
              <a:rPr lang="en-US" altLang="zh-CN" sz="2400" dirty="0" smtClean="0">
                <a:solidFill>
                  <a:srgbClr val="FF0000"/>
                </a:solidFill>
              </a:rPr>
              <a:t>366</a:t>
            </a:r>
            <a:r>
              <a:rPr lang="zh-CN" altLang="en-US" sz="2400" dirty="0" smtClean="0">
                <a:solidFill>
                  <a:srgbClr val="FF0000"/>
                </a:solidFill>
              </a:rPr>
              <a:t>天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99592" y="602128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★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475656" y="5949280"/>
            <a:ext cx="4036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遇到整百年号时，要除以</a:t>
            </a:r>
            <a:r>
              <a:rPr lang="en-US" altLang="zh-CN" sz="2400" dirty="0" smtClean="0">
                <a:solidFill>
                  <a:srgbClr val="FF0000"/>
                </a:solidFill>
              </a:rPr>
              <a:t>400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 animBg="1"/>
      <p:bldP spid="21" grpId="0"/>
      <p:bldP spid="22" grpId="0"/>
      <p:bldP spid="23" grpId="0"/>
      <p:bldP spid="24" grpId="0" animBg="1"/>
      <p:bldP spid="25" grpId="0"/>
      <p:bldP spid="26" grpId="0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特殊时间单位：</a:t>
            </a:r>
            <a:endParaRPr lang="en-US" altLang="zh-CN" dirty="0" smtClean="0"/>
          </a:p>
          <a:p>
            <a:r>
              <a:rPr lang="zh-CN" altLang="en-US" dirty="0" smtClean="0"/>
              <a:t>时</a:t>
            </a:r>
            <a:r>
              <a:rPr lang="zh-CN" altLang="en-US" dirty="0" smtClean="0"/>
              <a:t>                  刻钟             分</a:t>
            </a:r>
            <a:endParaRPr lang="en-US" altLang="zh-CN" dirty="0" smtClean="0"/>
          </a:p>
          <a:p>
            <a:r>
              <a:rPr lang="zh-CN" altLang="en-US" dirty="0" smtClean="0"/>
              <a:t>世</a:t>
            </a:r>
            <a:r>
              <a:rPr lang="zh-CN" altLang="en-US" dirty="0" smtClean="0"/>
              <a:t>纪               年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月                     旬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星期（周）      天</a:t>
            </a:r>
            <a:endParaRPr lang="zh-CN" altLang="en-US" dirty="0"/>
          </a:p>
        </p:txBody>
      </p:sp>
      <p:cxnSp>
        <p:nvCxnSpPr>
          <p:cNvPr id="5" name="直接箭头连接符 4"/>
          <p:cNvCxnSpPr/>
          <p:nvPr/>
        </p:nvCxnSpPr>
        <p:spPr>
          <a:xfrm>
            <a:off x="1475656" y="2564904"/>
            <a:ext cx="144016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3851920" y="2564904"/>
            <a:ext cx="108012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051720" y="213285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4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39952" y="1988840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15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1763688" y="3140968"/>
            <a:ext cx="115212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979712" y="2636912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100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1331640" y="4293096"/>
            <a:ext cx="172819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051720" y="371703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3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6" name="左大括号 25"/>
          <p:cNvSpPr/>
          <p:nvPr/>
        </p:nvSpPr>
        <p:spPr>
          <a:xfrm>
            <a:off x="3851920" y="3645024"/>
            <a:ext cx="72008" cy="115212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4139952" y="3212976"/>
            <a:ext cx="17267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上旬：</a:t>
            </a:r>
            <a:r>
              <a:rPr lang="en-US" altLang="zh-CN" sz="2400" dirty="0" smtClean="0">
                <a:solidFill>
                  <a:srgbClr val="FF0000"/>
                </a:solidFill>
              </a:rPr>
              <a:t>10</a:t>
            </a:r>
            <a:r>
              <a:rPr lang="zh-CN" altLang="en-US" sz="2400" dirty="0" smtClean="0">
                <a:solidFill>
                  <a:srgbClr val="FF0000"/>
                </a:solidFill>
              </a:rPr>
              <a:t>天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139952" y="4077072"/>
            <a:ext cx="17267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中旬：</a:t>
            </a:r>
            <a:r>
              <a:rPr lang="en-US" altLang="zh-CN" sz="2400" dirty="0" smtClean="0">
                <a:solidFill>
                  <a:srgbClr val="FF0000"/>
                </a:solidFill>
              </a:rPr>
              <a:t>10</a:t>
            </a:r>
            <a:r>
              <a:rPr lang="zh-CN" altLang="en-US" sz="2400" dirty="0" smtClean="0">
                <a:solidFill>
                  <a:srgbClr val="FF0000"/>
                </a:solidFill>
              </a:rPr>
              <a:t>天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39952" y="486916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下旬：每月剩下的天数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cxnSp>
        <p:nvCxnSpPr>
          <p:cNvPr id="31" name="直接箭头连接符 30"/>
          <p:cNvCxnSpPr/>
          <p:nvPr/>
        </p:nvCxnSpPr>
        <p:spPr>
          <a:xfrm>
            <a:off x="2915816" y="5373216"/>
            <a:ext cx="57606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059832" y="479715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7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  <p:bldP spid="25" grpId="0"/>
      <p:bldP spid="26" grpId="0" animBg="1"/>
      <p:bldP spid="27" grpId="0"/>
      <p:bldP spid="28" grpId="0"/>
      <p:bldP spid="29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名数改写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r>
              <a:rPr lang="zh-CN" altLang="en-US" dirty="0" smtClean="0"/>
              <a:t>名数改写基本方法：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高级单位 （大）                             低级单位（小）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例如：</a:t>
            </a:r>
            <a:endParaRPr lang="en-US" altLang="zh-CN" dirty="0" smtClean="0"/>
          </a:p>
          <a:p>
            <a:r>
              <a:rPr lang="en-US" altLang="zh-CN" dirty="0" smtClean="0"/>
              <a:t>3m³42L=(          </a:t>
            </a:r>
            <a:r>
              <a:rPr lang="en-US" altLang="zh-CN" dirty="0" smtClean="0"/>
              <a:t>)</a:t>
            </a:r>
            <a:r>
              <a:rPr lang="en-US" altLang="zh-CN" dirty="0" smtClean="0"/>
              <a:t>m³=(        )L</a:t>
            </a:r>
          </a:p>
          <a:p>
            <a:r>
              <a:rPr lang="en-US" altLang="zh-CN" dirty="0" smtClean="0"/>
              <a:t>2.6h=(      )h(      )min</a:t>
            </a:r>
            <a:endParaRPr lang="en-US" altLang="zh-CN" dirty="0" smtClean="0"/>
          </a:p>
        </p:txBody>
      </p:sp>
      <p:cxnSp>
        <p:nvCxnSpPr>
          <p:cNvPr id="5" name="直接箭头连接符 4"/>
          <p:cNvCxnSpPr/>
          <p:nvPr/>
        </p:nvCxnSpPr>
        <p:spPr>
          <a:xfrm>
            <a:off x="3131840" y="2852936"/>
            <a:ext cx="288032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131840" y="2132856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高级单位</a:t>
            </a:r>
            <a:r>
              <a:rPr lang="en-US" altLang="zh-CN" sz="3200" dirty="0" smtClean="0">
                <a:solidFill>
                  <a:srgbClr val="FF0000"/>
                </a:solidFill>
              </a:rPr>
              <a:t>×</a:t>
            </a:r>
            <a:r>
              <a:rPr lang="zh-CN" altLang="en-US" sz="3200" dirty="0" smtClean="0">
                <a:solidFill>
                  <a:srgbClr val="FF0000"/>
                </a:solidFill>
              </a:rPr>
              <a:t>进率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H="1">
            <a:off x="3131840" y="3212976"/>
            <a:ext cx="2880320" cy="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31840" y="3429000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低级单位</a:t>
            </a:r>
            <a:r>
              <a:rPr lang="en-US" altLang="zh-CN" sz="3200" dirty="0" smtClean="0">
                <a:solidFill>
                  <a:srgbClr val="FF0000"/>
                </a:solidFill>
              </a:rPr>
              <a:t>÷</a:t>
            </a:r>
            <a:r>
              <a:rPr lang="zh-CN" altLang="en-US" sz="3200" dirty="0" smtClean="0">
                <a:solidFill>
                  <a:srgbClr val="FF0000"/>
                </a:solidFill>
              </a:rPr>
              <a:t>进率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1720" y="4581128"/>
            <a:ext cx="883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3.042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79912" y="4581128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3042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19672" y="515719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55776" y="5229200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36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5" grpId="0"/>
      <p:bldP spid="16" grpId="0"/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313</Words>
  <Application>Microsoft Office PowerPoint</Application>
  <PresentationFormat>全屏显示(4:3)</PresentationFormat>
  <Paragraphs>82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常见的量及名数改写</vt:lpstr>
      <vt:lpstr>常见的量及进率</vt:lpstr>
      <vt:lpstr>幻灯片 3</vt:lpstr>
      <vt:lpstr>幻灯片 4</vt:lpstr>
      <vt:lpstr>幻灯片 5</vt:lpstr>
      <vt:lpstr>名数改写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名数及名数改写</dc:title>
  <dc:creator>微软用户</dc:creator>
  <cp:lastModifiedBy>微软用户</cp:lastModifiedBy>
  <cp:revision>13</cp:revision>
  <dcterms:created xsi:type="dcterms:W3CDTF">2015-05-26T01:11:05Z</dcterms:created>
  <dcterms:modified xsi:type="dcterms:W3CDTF">2015-05-26T07:51:28Z</dcterms:modified>
</cp:coreProperties>
</file>