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5" r:id="rId9"/>
    <p:sldId id="266" r:id="rId10"/>
    <p:sldId id="267" r:id="rId11"/>
    <p:sldId id="268" r:id="rId12"/>
    <p:sldId id="262" r:id="rId13"/>
    <p:sldId id="263" r:id="rId14"/>
    <p:sldId id="269" r:id="rId15"/>
    <p:sldId id="270" r:id="rId16"/>
    <p:sldId id="271" r:id="rId17"/>
    <p:sldId id="273" r:id="rId18"/>
    <p:sldId id="276" r:id="rId19"/>
    <p:sldId id="272" r:id="rId20"/>
    <p:sldId id="274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8800" b="1" dirty="0" smtClean="0">
                <a:solidFill>
                  <a:srgbClr val="FFFF00"/>
                </a:solidFill>
                <a:ea typeface="迷你简粗魏碑" pitchFamily="49" charset="-122"/>
              </a:rPr>
              <a:t>阅读训练二</a:t>
            </a:r>
            <a:endParaRPr lang="zh-CN" altLang="en-US" sz="8800" b="1" dirty="0">
              <a:solidFill>
                <a:srgbClr val="FFFF00"/>
              </a:solidFill>
              <a:ea typeface="迷你简粗魏碑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14480" y="3571876"/>
            <a:ext cx="5429288" cy="2714644"/>
          </a:xfrm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>
                <a:solidFill>
                  <a:srgbClr val="FFFF00"/>
                </a:solidFill>
                <a:latin typeface="迷你简蝶语" pitchFamily="2" charset="-122"/>
                <a:ea typeface="迷你简蝶语" pitchFamily="2" charset="-122"/>
              </a:rPr>
              <a:t>黑发不知勤学早</a:t>
            </a:r>
            <a:r>
              <a:rPr lang="en-US" altLang="zh-CN" sz="4800" b="1" dirty="0" smtClean="0">
                <a:solidFill>
                  <a:srgbClr val="FFFF00"/>
                </a:solidFill>
                <a:latin typeface="迷你简蝶语" pitchFamily="2" charset="-122"/>
                <a:ea typeface="迷你简蝶语" pitchFamily="2" charset="-122"/>
              </a:rPr>
              <a:t>,</a:t>
            </a:r>
          </a:p>
          <a:p>
            <a:pPr algn="l"/>
            <a:r>
              <a:rPr lang="zh-CN" altLang="en-US" sz="4800" b="1" dirty="0" smtClean="0">
                <a:solidFill>
                  <a:srgbClr val="FFFF00"/>
                </a:solidFill>
                <a:latin typeface="迷你简蝶语" pitchFamily="2" charset="-122"/>
                <a:ea typeface="迷你简蝶语" pitchFamily="2" charset="-122"/>
              </a:rPr>
              <a:t>白首</a:t>
            </a:r>
            <a:r>
              <a:rPr lang="zh-CN" altLang="en-US" sz="4800" b="1" dirty="0" smtClean="0">
                <a:solidFill>
                  <a:srgbClr val="FFFF00"/>
                </a:solidFill>
                <a:latin typeface="迷你简蝶语" pitchFamily="2" charset="-122"/>
                <a:ea typeface="迷你简蝶语" pitchFamily="2" charset="-122"/>
              </a:rPr>
              <a:t>方悔读书迟</a:t>
            </a:r>
            <a:r>
              <a:rPr lang="zh-CN" altLang="en-US" sz="4800" b="1" dirty="0" smtClean="0">
                <a:solidFill>
                  <a:srgbClr val="FFFF00"/>
                </a:solidFill>
                <a:latin typeface="迷你简蝶语" pitchFamily="2" charset="-122"/>
                <a:ea typeface="迷你简蝶语" pitchFamily="2" charset="-122"/>
              </a:rPr>
              <a:t>。</a:t>
            </a:r>
            <a:endParaRPr lang="en-US" altLang="zh-CN" sz="4800" b="1" dirty="0" smtClean="0">
              <a:solidFill>
                <a:srgbClr val="FFFF00"/>
              </a:solidFill>
              <a:latin typeface="迷你简蝶语" pitchFamily="2" charset="-122"/>
              <a:ea typeface="迷你简蝶语" pitchFamily="2" charset="-122"/>
            </a:endParaRPr>
          </a:p>
          <a:p>
            <a:pPr algn="r"/>
            <a:r>
              <a:rPr lang="en-US" altLang="zh-CN" sz="4400" b="1" dirty="0" smtClean="0">
                <a:solidFill>
                  <a:srgbClr val="FFFF00"/>
                </a:solidFill>
              </a:rPr>
              <a:t>——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颜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真卿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七、冒号 </a:t>
            </a:r>
            <a:endParaRPr lang="en-US" altLang="zh-CN" dirty="0" smtClean="0"/>
          </a:p>
          <a:p>
            <a:r>
              <a:rPr lang="zh-CN" altLang="en-US" dirty="0" smtClean="0"/>
              <a:t>冒号</a:t>
            </a:r>
            <a:r>
              <a:rPr lang="zh-CN" altLang="en-US" dirty="0" smtClean="0"/>
              <a:t>的形式为“：”。一般占一个字的位置，居左偏下，不出现在一行之首。用来表示提示语（说、想、是、证明、宣布、例如等）之后的停顿，常常会与引号连用，也有单独使用的情况。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）他对我说：“总理叫你去。”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）我想：明天去李奶奶家做家务。</a:t>
            </a:r>
            <a:br>
              <a:rPr lang="zh-CN" altLang="en-US" dirty="0" smtClean="0"/>
            </a:br>
            <a:r>
              <a:rPr lang="zh-CN" altLang="en-US" dirty="0" smtClean="0"/>
              <a:t>还用在需要解释的词语后，引出后面的解释或说明。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）这种美，是一种惊险的美：几十丈的断壁悬崖拔地而起，半边悬空的巨石在山风中摇摇晃晃，游人仰头而掉帽，望石而惊心。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）明星演唱会时间：</a:t>
            </a:r>
            <a:r>
              <a:rPr lang="en-US" altLang="zh-CN" dirty="0" smtClean="0"/>
              <a:t>2004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八、引号   　 引号的形式为双引号 “ “” ”和单引号“‘’”。前一半不出现在一行之末，后一半不出现在一行之首。用来表示文中引用的部分。可以是引用人物对话或文章原文。   　　　例如：   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）高尔基说：“书籍是人类进步的阶梯。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）“满招损，谦受益”这句格言，一直流传到今天。   　　句中有特殊含意的词语，也要用引号标出。   　　　例如：做人千万别耍“小聪明”。　   　 如果引号里面还要用引号时，外面一层用双引号，里面一层应用单引号。   例如：   　　　他来到老师身旁，问：“老师，‘凌云壮志’的‘凌’字是什么意思？”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7227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九、省略号   　 省略号的形式为“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，六个小圆点，占两个字的位置，中间不能断开，并且要居中。表示文中省略的部分。可以表示引文的省略，也可以表示说话中断或断断续续等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例如</a:t>
            </a:r>
            <a:r>
              <a:rPr lang="zh-CN" altLang="en-US" dirty="0" smtClean="0"/>
              <a:t>：   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）她轻轻地哼起了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歌唱祖国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：“五星红旗迎风飘扬，胜利歌声多么响亮，歌唱我们亲爱的祖国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（引文的省略）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）鲜花市场花的种类真多，牡丹、吊钟、水仙、梅花、菊花、山茶、墨兰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（列举的省略）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）指导员对我说：“你们要好好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学习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将来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（说话断断续续）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 十、书名号   　 书名号的形式为双书名号“</a:t>
            </a:r>
            <a:r>
              <a:rPr lang="en-US" altLang="zh-CN" dirty="0" smtClean="0"/>
              <a:t>《》”</a:t>
            </a:r>
            <a:r>
              <a:rPr lang="zh-CN" altLang="en-US" dirty="0" smtClean="0"/>
              <a:t>和单书名号“</a:t>
            </a:r>
            <a:r>
              <a:rPr lang="en-US" altLang="zh-CN" dirty="0" smtClean="0"/>
              <a:t>〈</a:t>
            </a:r>
            <a:r>
              <a:rPr lang="zh-CN" altLang="en-US" dirty="0" smtClean="0"/>
              <a:t>　</a:t>
            </a:r>
            <a:r>
              <a:rPr lang="en-US" altLang="zh-CN" dirty="0" smtClean="0"/>
              <a:t>〉”</a:t>
            </a:r>
            <a:r>
              <a:rPr lang="zh-CN" altLang="en-US" dirty="0" smtClean="0"/>
              <a:t>。前一半不出现在一行之末，后一半不出现在一行之首。一般书籍、报刊、文章、文件等都要用书名号标出。   </a:t>
            </a:r>
            <a:endParaRPr lang="en-US" altLang="zh-CN" dirty="0" smtClean="0"/>
          </a:p>
          <a:p>
            <a:r>
              <a:rPr lang="zh-CN" altLang="en-US" dirty="0" smtClean="0"/>
              <a:t>例如</a:t>
            </a:r>
            <a:r>
              <a:rPr lang="zh-CN" altLang="en-US" dirty="0" smtClean="0"/>
              <a:t>：（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红楼梦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的作者是曹雪芹。   　　　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）你读过鲁迅的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孔乙己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吗？</a:t>
            </a:r>
            <a:r>
              <a:rPr lang="zh-CN" altLang="en-US" dirty="0" smtClean="0"/>
              <a:t>　　 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）李老师的文章在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小学语文教学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上发表</a:t>
            </a:r>
            <a:r>
              <a:rPr lang="zh-CN" altLang="en-US" dirty="0" smtClean="0"/>
              <a:t>了。（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）他平时喜欢唱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小背篓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这首歌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书名号</a:t>
            </a:r>
            <a:r>
              <a:rPr lang="zh-CN" altLang="en-US" dirty="0" smtClean="0"/>
              <a:t>里边还要用书名号时，外面一层用双书名号，里边一层用单书名号。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 十一</a:t>
            </a:r>
            <a:r>
              <a:rPr lang="zh-CN" altLang="en-US" dirty="0" smtClean="0"/>
              <a:t>、破折号   </a:t>
            </a:r>
            <a:r>
              <a:rPr lang="zh-CN" altLang="en-US" dirty="0" smtClean="0"/>
              <a:t>　破折号的形式为“</a:t>
            </a:r>
            <a:r>
              <a:rPr lang="en-US" altLang="zh-CN" dirty="0" smtClean="0"/>
              <a:t>——”</a:t>
            </a:r>
            <a:r>
              <a:rPr lang="zh-CN" altLang="en-US" dirty="0" smtClean="0"/>
              <a:t>，占两个字位置，中间不能断开。一般的作用可以表示解释说明、意思的转折或递进，还可以表示声音的中断或延长等。   例如：   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）这是一年的最后一夜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大年夜。（行文中用于解释说明的。）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）迈进金黄色的大门，穿过宽阔的风门厅和衣帽厅，就到了大会堂建筑的枢纽部分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中央大厅。（行文中用于解释说明的。）   　　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）小女孩两腮通红，嘴上带着微笑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她死了。（话题突然转变。）   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）“呜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呜</a:t>
            </a:r>
            <a:r>
              <a:rPr lang="en-US" altLang="zh-CN" dirty="0" smtClean="0"/>
              <a:t>——”</a:t>
            </a:r>
            <a:r>
              <a:rPr lang="zh-CN" altLang="en-US" dirty="0" smtClean="0"/>
              <a:t>他不停的哭泣。（声音延长</a:t>
            </a:r>
            <a:r>
              <a:rPr lang="zh-CN" altLang="en-US" dirty="0" smtClean="0"/>
              <a:t>。</a:t>
            </a:r>
            <a:r>
              <a:rPr lang="zh-CN" altLang="en-US" dirty="0" smtClean="0"/>
              <a:t> ） 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补充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、括号</a:t>
            </a:r>
            <a:r>
              <a:rPr lang="zh-CN" altLang="en-US" dirty="0" smtClean="0"/>
              <a:t>“（ ）”括号标明行文中注释性的话。括号除了最常用的圆括号之外，还有方括号“</a:t>
            </a:r>
            <a:r>
              <a:rPr lang="en-US" altLang="zh-CN" dirty="0" smtClean="0"/>
              <a:t>[ ]”</a:t>
            </a:r>
            <a:r>
              <a:rPr lang="zh-CN" altLang="en-US" dirty="0" smtClean="0"/>
              <a:t>、六角括号“</a:t>
            </a:r>
            <a:r>
              <a:rPr lang="en-US" altLang="zh-CN" dirty="0" smtClean="0"/>
              <a:t>〔 〕”</a:t>
            </a:r>
            <a:r>
              <a:rPr lang="zh-CN" altLang="en-US" dirty="0" smtClean="0"/>
              <a:t>、方头括号“</a:t>
            </a:r>
            <a:r>
              <a:rPr lang="en-US" altLang="zh-CN" dirty="0" smtClean="0"/>
              <a:t>【 】”</a:t>
            </a:r>
            <a:r>
              <a:rPr lang="zh-CN" altLang="en-US" dirty="0" smtClean="0"/>
              <a:t>。  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dirty="0" smtClean="0"/>
              <a:t>着重号“．”着重号标明要求读者特别注意的字、词、句。   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、连接号（</a:t>
            </a:r>
            <a:r>
              <a:rPr lang="en-US" altLang="zh-CN" dirty="0" smtClean="0"/>
              <a:t>—</a:t>
            </a:r>
            <a:r>
              <a:rPr lang="zh-CN" altLang="en-US" dirty="0" smtClean="0"/>
              <a:t>）连接号的作用是把意义密切相关的词语连成一个整体。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、间隔号“</a:t>
            </a:r>
            <a:r>
              <a:rPr lang="en-US" altLang="zh-CN" dirty="0" smtClean="0"/>
              <a:t>·”</a:t>
            </a:r>
            <a:r>
              <a:rPr lang="zh-CN" altLang="en-US" dirty="0" smtClean="0"/>
              <a:t>间隔号表示外国人或某些少数民族人名内各部分的分界。  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、专名号“</a:t>
            </a:r>
            <a:r>
              <a:rPr lang="en-US" altLang="zh-CN" dirty="0" smtClean="0"/>
              <a:t>______”</a:t>
            </a:r>
            <a:r>
              <a:rPr lang="zh-CN" altLang="en-US" dirty="0" smtClean="0"/>
              <a:t>专名号表示人名、地名、朝代名等。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语言积累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85860"/>
            <a:ext cx="4214842" cy="500066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（       ）的</a:t>
            </a:r>
            <a:r>
              <a:rPr lang="zh-CN" altLang="en-US" sz="3600" dirty="0" smtClean="0"/>
              <a:t>青草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       </a:t>
            </a:r>
            <a:r>
              <a:rPr lang="zh-CN" altLang="en-US" sz="3600" dirty="0" smtClean="0"/>
              <a:t>）</a:t>
            </a:r>
            <a:r>
              <a:rPr lang="zh-CN" altLang="en-US" sz="3600" dirty="0" smtClean="0"/>
              <a:t>地发展 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       ）的</a:t>
            </a:r>
            <a:r>
              <a:rPr lang="zh-CN" altLang="en-US" sz="3600" dirty="0" smtClean="0"/>
              <a:t>恐龙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       ）的情景</a:t>
            </a:r>
          </a:p>
          <a:p>
            <a:r>
              <a:rPr lang="zh-CN" altLang="en-US" sz="3600" dirty="0" smtClean="0"/>
              <a:t>（      </a:t>
            </a:r>
            <a:r>
              <a:rPr lang="zh-CN" altLang="en-US" sz="3600" dirty="0" smtClean="0"/>
              <a:t> ）</a:t>
            </a:r>
            <a:r>
              <a:rPr lang="zh-CN" altLang="en-US" sz="3600" dirty="0" smtClean="0"/>
              <a:t>的</a:t>
            </a:r>
            <a:r>
              <a:rPr lang="zh-CN" altLang="en-US" sz="3600" dirty="0" smtClean="0"/>
              <a:t>夜晚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       </a:t>
            </a:r>
            <a:r>
              <a:rPr lang="zh-CN" altLang="en-US" sz="3600" dirty="0" smtClean="0"/>
              <a:t>）</a:t>
            </a:r>
            <a:r>
              <a:rPr lang="zh-CN" altLang="en-US" sz="3600" dirty="0" smtClean="0"/>
              <a:t>地放在 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       </a:t>
            </a:r>
            <a:r>
              <a:rPr lang="zh-CN" altLang="en-US" sz="3600" dirty="0" smtClean="0"/>
              <a:t>）的阳光</a:t>
            </a:r>
            <a:endParaRPr lang="en-US" altLang="zh-CN" sz="36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0" y="1357298"/>
            <a:ext cx="4143404" cy="5214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）的天空 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）地听着 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）的笑容</a:t>
            </a:r>
            <a:endParaRPr lang="en-US" altLang="zh-CN" sz="3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）的青草</a:t>
            </a:r>
            <a:endParaRPr lang="en-US" altLang="zh-CN" sz="3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）地发展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）的恐龙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      ）的情景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（优美）的琴声 （宽阔）的</a:t>
            </a:r>
            <a:r>
              <a:rPr lang="zh-CN" altLang="en-US" sz="3600" dirty="0" smtClean="0"/>
              <a:t>胸怀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茂密）的森林 （广阔）的</a:t>
            </a:r>
            <a:r>
              <a:rPr lang="zh-CN" altLang="en-US" sz="3600" dirty="0" smtClean="0"/>
              <a:t>长江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深邃）的眸子 （欢快）的</a:t>
            </a:r>
            <a:r>
              <a:rPr lang="zh-CN" altLang="en-US" sz="3600" dirty="0" smtClean="0"/>
              <a:t>絮语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深奥）的道理 （温馨）的</a:t>
            </a:r>
            <a:r>
              <a:rPr lang="zh-CN" altLang="en-US" sz="3600" dirty="0" smtClean="0"/>
              <a:t>欢笑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美丽）的海鸥 （缓慢）地</a:t>
            </a:r>
            <a:r>
              <a:rPr lang="zh-CN" altLang="en-US" sz="3600" dirty="0" smtClean="0"/>
              <a:t>移动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无边）的大海 （静情）地</a:t>
            </a:r>
            <a:r>
              <a:rPr lang="zh-CN" altLang="en-US" sz="3600" dirty="0" smtClean="0"/>
              <a:t>观赏</a:t>
            </a:r>
            <a:endParaRPr lang="en-US" altLang="zh-CN" sz="3600" dirty="0" smtClean="0"/>
          </a:p>
          <a:p>
            <a:r>
              <a:rPr lang="zh-CN" altLang="en-US" sz="3600" dirty="0" smtClean="0"/>
              <a:t>（</a:t>
            </a:r>
            <a:r>
              <a:rPr lang="zh-CN" altLang="en-US" sz="3600" dirty="0" smtClean="0"/>
              <a:t>宽敞）的公路 （急切）地奔来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>
                <a:latin typeface="华文新魏" pitchFamily="2" charset="-122"/>
                <a:ea typeface="华文新魏" pitchFamily="2" charset="-122"/>
              </a:rPr>
              <a:t>语言积累 </a:t>
            </a:r>
            <a:endParaRPr lang="zh-CN" altLang="en-US" sz="5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暖和的（）</a:t>
            </a:r>
            <a:r>
              <a:rPr lang="en-US" sz="3600" dirty="0" smtClean="0"/>
              <a:t>   </a:t>
            </a:r>
            <a:r>
              <a:rPr lang="zh-CN" altLang="en-US" sz="3600" dirty="0" smtClean="0"/>
              <a:t>闪烁的</a:t>
            </a:r>
            <a:r>
              <a:rPr lang="zh-CN" altLang="en-US" sz="3600" dirty="0" smtClean="0"/>
              <a:t>（）</a:t>
            </a:r>
            <a:r>
              <a:rPr lang="en-US" sz="3600" dirty="0" smtClean="0"/>
              <a:t> </a:t>
            </a:r>
            <a:r>
              <a:rPr lang="zh-CN" altLang="en-US" sz="3600" dirty="0" smtClean="0"/>
              <a:t>悄悄地（）</a:t>
            </a:r>
            <a:endParaRPr lang="en-US" altLang="zh-CN" sz="3600" dirty="0" smtClean="0"/>
          </a:p>
          <a:p>
            <a:r>
              <a:rPr lang="zh-CN" altLang="en-US" sz="3600" dirty="0" smtClean="0"/>
              <a:t>奇异的（）   飞快地</a:t>
            </a:r>
            <a:r>
              <a:rPr lang="zh-CN" altLang="en-US" sz="3600" dirty="0" smtClean="0"/>
              <a:t>（）</a:t>
            </a:r>
            <a:r>
              <a:rPr lang="en-US" sz="3600" dirty="0" smtClean="0"/>
              <a:t> </a:t>
            </a:r>
            <a:r>
              <a:rPr lang="zh-CN" altLang="en-US" sz="3600" dirty="0" smtClean="0"/>
              <a:t>舒适的（）</a:t>
            </a:r>
          </a:p>
          <a:p>
            <a:r>
              <a:rPr lang="zh-CN" altLang="en-US" sz="3600" dirty="0" smtClean="0"/>
              <a:t>（ ）的脸庞 （ ）的心情 （ ）的</a:t>
            </a:r>
            <a:r>
              <a:rPr lang="zh-CN" altLang="en-US" sz="3600" dirty="0" smtClean="0"/>
              <a:t>影子</a:t>
            </a:r>
            <a:endParaRPr lang="en-US" altLang="zh-CN" sz="3600" dirty="0" smtClean="0"/>
          </a:p>
          <a:p>
            <a:r>
              <a:rPr lang="zh-CN" altLang="en-US" sz="3600" dirty="0" smtClean="0"/>
              <a:t>（ </a:t>
            </a:r>
            <a:r>
              <a:rPr lang="zh-CN" altLang="en-US" sz="3600" dirty="0" smtClean="0"/>
              <a:t>）的声音 （ ）的北风 （ ）的</a:t>
            </a:r>
            <a:r>
              <a:rPr lang="zh-CN" altLang="en-US" sz="3600" dirty="0" smtClean="0"/>
              <a:t>情节</a:t>
            </a:r>
            <a:endParaRPr lang="en-US" altLang="zh-CN" sz="3600" dirty="0" smtClean="0"/>
          </a:p>
          <a:p>
            <a:r>
              <a:rPr lang="zh-CN" altLang="en-US" sz="3600" dirty="0" smtClean="0"/>
              <a:t>（ </a:t>
            </a:r>
            <a:r>
              <a:rPr lang="zh-CN" altLang="en-US" sz="3600" dirty="0" smtClean="0"/>
              <a:t>）的细雨 （ ）的</a:t>
            </a:r>
            <a:r>
              <a:rPr lang="zh-CN" altLang="en-US" sz="3600" dirty="0" smtClean="0"/>
              <a:t>大雨</a:t>
            </a:r>
            <a:r>
              <a:rPr lang="zh-CN" altLang="en-US" sz="3600" dirty="0" smtClean="0"/>
              <a:t>（ ）地眨眼 </a:t>
            </a:r>
            <a:endParaRPr lang="en-US" altLang="zh-CN" sz="3600" dirty="0" smtClean="0"/>
          </a:p>
          <a:p>
            <a:r>
              <a:rPr lang="zh-CN" altLang="en-US" sz="3600" dirty="0" smtClean="0"/>
              <a:t>（ </a:t>
            </a:r>
            <a:r>
              <a:rPr lang="zh-CN" altLang="en-US" sz="3600" dirty="0" smtClean="0"/>
              <a:t>）地嘶叫 （ ）地吐出 （ ）地</a:t>
            </a:r>
            <a:r>
              <a:rPr lang="zh-CN" altLang="en-US" sz="3600" dirty="0" smtClean="0"/>
              <a:t>吼叫</a:t>
            </a:r>
            <a:endParaRPr lang="en-US" altLang="zh-CN" sz="3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表示天气寒冷的词语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428736"/>
            <a:ext cx="8229600" cy="4929222"/>
          </a:xfrm>
        </p:spPr>
        <p:txBody>
          <a:bodyPr>
            <a:noAutofit/>
          </a:bodyPr>
          <a:lstStyle/>
          <a:p>
            <a:r>
              <a:rPr lang="zh-CN" altLang="en-US" sz="4400" dirty="0" smtClean="0"/>
              <a:t>冰天雪地 风雪交加 傲雪凌</a:t>
            </a:r>
            <a:r>
              <a:rPr lang="zh-CN" altLang="en-US" sz="4400" dirty="0" smtClean="0"/>
              <a:t>霜</a:t>
            </a:r>
            <a:endParaRPr lang="en-US" altLang="zh-CN" sz="4400" dirty="0" smtClean="0"/>
          </a:p>
          <a:p>
            <a:r>
              <a:rPr lang="zh-CN" altLang="en-US" sz="4400" dirty="0" smtClean="0"/>
              <a:t>寒风</a:t>
            </a:r>
            <a:r>
              <a:rPr lang="zh-CN" altLang="en-US" sz="4400" dirty="0" smtClean="0"/>
              <a:t>刺骨 寒风呼啸 </a:t>
            </a:r>
            <a:r>
              <a:rPr lang="zh-CN" altLang="en-US" sz="4400" dirty="0" smtClean="0"/>
              <a:t>滴水成冰</a:t>
            </a:r>
            <a:endParaRPr lang="en-US" altLang="zh-CN" sz="4400" dirty="0" smtClean="0"/>
          </a:p>
          <a:p>
            <a:r>
              <a:rPr lang="zh-CN" altLang="en-US" sz="4400" dirty="0" smtClean="0"/>
              <a:t>寒冬腊月 </a:t>
            </a:r>
            <a:r>
              <a:rPr lang="zh-CN" altLang="en-US" sz="4400" dirty="0" smtClean="0"/>
              <a:t>呵气成霜 雪满</a:t>
            </a:r>
            <a:r>
              <a:rPr lang="zh-CN" altLang="en-US" sz="4400" dirty="0" smtClean="0"/>
              <a:t>长空</a:t>
            </a:r>
            <a:endParaRPr lang="en-US" altLang="zh-CN" sz="4400" dirty="0" smtClean="0"/>
          </a:p>
          <a:p>
            <a:r>
              <a:rPr lang="zh-CN" altLang="en-US" sz="4400" dirty="0" smtClean="0"/>
              <a:t>漫天</a:t>
            </a:r>
            <a:r>
              <a:rPr lang="zh-CN" altLang="en-US" sz="4400" dirty="0" smtClean="0"/>
              <a:t>风雪 雪花飞扬 寒风</a:t>
            </a:r>
            <a:r>
              <a:rPr lang="zh-CN" altLang="en-US" sz="4400" dirty="0" smtClean="0"/>
              <a:t>怒号</a:t>
            </a:r>
            <a:endParaRPr lang="en-US" altLang="zh-CN" sz="4400" dirty="0" smtClean="0"/>
          </a:p>
          <a:p>
            <a:r>
              <a:rPr lang="zh-CN" altLang="en-US" sz="4400" dirty="0" smtClean="0"/>
              <a:t>鹅毛大雪 </a:t>
            </a:r>
            <a:r>
              <a:rPr lang="zh-CN" altLang="en-US" sz="4400" dirty="0" smtClean="0"/>
              <a:t>冰天雪地 </a:t>
            </a:r>
            <a:r>
              <a:rPr lang="zh-CN" altLang="en-US" sz="4400" dirty="0" smtClean="0"/>
              <a:t>风雪交加</a:t>
            </a:r>
          </a:p>
          <a:p>
            <a:r>
              <a:rPr lang="zh-CN" altLang="en-US" sz="4400" dirty="0" smtClean="0"/>
              <a:t>傲雪凌霜 寒风刺骨 寒风呼啸</a:t>
            </a:r>
            <a:endParaRPr lang="en-US" altLang="zh-CN" sz="44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5857916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奋不顾身地（ ） 断断续续地（ </a:t>
            </a:r>
            <a:r>
              <a:rPr lang="zh-CN" altLang="en-US" sz="4000" dirty="0" smtClean="0"/>
              <a:t>）</a:t>
            </a:r>
            <a:endParaRPr lang="en-US" altLang="zh-CN" sz="4000" dirty="0" smtClean="0"/>
          </a:p>
          <a:p>
            <a:r>
              <a:rPr lang="zh-CN" altLang="en-US" sz="4000" dirty="0" smtClean="0"/>
              <a:t> </a:t>
            </a:r>
            <a:r>
              <a:rPr lang="zh-CN" altLang="en-US" sz="4000" dirty="0" smtClean="0"/>
              <a:t>依依不舍地（ ） </a:t>
            </a:r>
            <a:r>
              <a:rPr lang="zh-CN" altLang="en-US" sz="4000" dirty="0" smtClean="0"/>
              <a:t>同心协力地</a:t>
            </a:r>
            <a:r>
              <a:rPr lang="zh-CN" altLang="en-US" sz="4000" dirty="0" smtClean="0"/>
              <a:t>（ </a:t>
            </a:r>
            <a:r>
              <a:rPr lang="zh-CN" altLang="en-US" sz="4000" dirty="0" smtClean="0"/>
              <a:t>）</a:t>
            </a:r>
            <a:endParaRPr lang="en-US" altLang="zh-CN" sz="4000" dirty="0" smtClean="0"/>
          </a:p>
          <a:p>
            <a:r>
              <a:rPr lang="zh-CN" altLang="en-US" sz="4000" dirty="0" smtClean="0"/>
              <a:t> </a:t>
            </a:r>
            <a:r>
              <a:rPr lang="zh-CN" altLang="en-US" sz="4000" dirty="0" smtClean="0"/>
              <a:t>意味深长地（ </a:t>
            </a:r>
            <a:r>
              <a:rPr lang="zh-CN" altLang="en-US" sz="4000" dirty="0" smtClean="0"/>
              <a:t>）不厌其烦</a:t>
            </a:r>
            <a:r>
              <a:rPr lang="zh-CN" altLang="en-US" sz="4000" dirty="0" smtClean="0"/>
              <a:t>地（ ） </a:t>
            </a:r>
            <a:endParaRPr lang="en-US" altLang="zh-CN" sz="4000" dirty="0" smtClean="0"/>
          </a:p>
          <a:p>
            <a:r>
              <a:rPr lang="zh-CN" altLang="en-US" sz="4000" dirty="0" smtClean="0"/>
              <a:t>举世闻名</a:t>
            </a:r>
            <a:r>
              <a:rPr lang="zh-CN" altLang="en-US" sz="4000" dirty="0" smtClean="0"/>
              <a:t>地（ ） 千钧一发地（ ） </a:t>
            </a:r>
            <a:endParaRPr lang="en-US" altLang="zh-CN" sz="4000" dirty="0" smtClean="0"/>
          </a:p>
          <a:p>
            <a:r>
              <a:rPr lang="zh-CN" altLang="en-US" sz="4000" dirty="0" smtClean="0"/>
              <a:t>波澜壮阔</a:t>
            </a:r>
            <a:r>
              <a:rPr lang="zh-CN" altLang="en-US" sz="4000" dirty="0" smtClean="0"/>
              <a:t>地（ ） 微波粼粼地（ ） </a:t>
            </a:r>
            <a:endParaRPr lang="en-US" altLang="zh-CN" sz="4000" dirty="0" smtClean="0"/>
          </a:p>
          <a:p>
            <a:r>
              <a:rPr lang="zh-CN" altLang="en-US" sz="4000" dirty="0" smtClean="0"/>
              <a:t>川流不息</a:t>
            </a:r>
            <a:r>
              <a:rPr lang="zh-CN" altLang="en-US" sz="4000" dirty="0" smtClean="0"/>
              <a:t>地（ ） 一望无际地（ ）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阅读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972072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写出第四自然段的段意。 </a:t>
            </a:r>
            <a:br>
              <a:rPr lang="zh-CN" altLang="en-US" dirty="0" smtClean="0"/>
            </a:br>
            <a:r>
              <a:rPr lang="zh-CN" altLang="en-US" dirty="0" smtClean="0"/>
              <a:t>一天，一位母亲抱着一个生疮的孩子来向祖母要荷叶。祖母赶快拿一把剪刀，走到荷花缸边，“咔”一声剪下最大的一支荷叶送给了那位母亲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概括地叙述祖母是怎样种好荷花的？ </a:t>
            </a:r>
            <a:br>
              <a:rPr lang="zh-CN" altLang="en-US" dirty="0" smtClean="0"/>
            </a:br>
            <a:r>
              <a:rPr lang="zh-CN" altLang="en-US" dirty="0" smtClean="0"/>
              <a:t>答：河泥雇人挑来的后，祖母要抓一把看看成色；隔年的种藕选好后，要自己亲自种；到了小荷叶快要冒尖的时，祖母不让人靠近小荷叶。 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000660"/>
          </a:xfrm>
        </p:spPr>
        <p:txBody>
          <a:bodyPr>
            <a:normAutofit fontScale="92500"/>
          </a:bodyPr>
          <a:lstStyle/>
          <a:p>
            <a:r>
              <a:rPr lang="zh-CN" altLang="en-US" dirty="0" smtClean="0"/>
              <a:t>祖母家的荷叶有什么用？ </a:t>
            </a:r>
            <a:br>
              <a:rPr lang="zh-CN" altLang="en-US" dirty="0" smtClean="0"/>
            </a:br>
            <a:r>
              <a:rPr lang="zh-CN" altLang="en-US" dirty="0" smtClean="0"/>
              <a:t>让人欣赏 去热气 泡茶 治疮 </a:t>
            </a:r>
            <a:endParaRPr lang="en-US" altLang="zh-CN" dirty="0" smtClean="0"/>
          </a:p>
          <a:p>
            <a:r>
              <a:rPr lang="zh-CN" altLang="en-US" dirty="0" smtClean="0"/>
              <a:t>“</a:t>
            </a:r>
            <a:r>
              <a:rPr lang="zh-CN" altLang="en-US" dirty="0" smtClean="0"/>
              <a:t>荷叶派了大用场，不开花也罢了。”祖母的这句话是什么意思？说明了什么？ </a:t>
            </a:r>
            <a:br>
              <a:rPr lang="zh-CN" altLang="en-US" dirty="0" smtClean="0"/>
            </a:br>
            <a:r>
              <a:rPr lang="zh-CN" altLang="en-US" dirty="0" smtClean="0"/>
              <a:t>荷叶可以去热气、泡茶、治疮，救了那孩子的病，不开花也</a:t>
            </a:r>
            <a:r>
              <a:rPr lang="zh-CN" altLang="en-US" dirty="0" smtClean="0"/>
              <a:t>算了，说明</a:t>
            </a:r>
            <a:r>
              <a:rPr lang="zh-CN" altLang="en-US" dirty="0" smtClean="0"/>
              <a:t>祖母乐于助人、</a:t>
            </a:r>
            <a:r>
              <a:rPr lang="zh-CN" altLang="en-US" dirty="0" smtClean="0"/>
              <a:t>心地善良。</a:t>
            </a:r>
            <a:endParaRPr lang="en-US" altLang="zh-CN" dirty="0" smtClean="0"/>
          </a:p>
          <a:p>
            <a:r>
              <a:rPr lang="zh-CN" altLang="en-US" b="1" dirty="0" smtClean="0"/>
              <a:t>荷叶在别的地方用的上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不一定非要看它开花</a:t>
            </a:r>
            <a:r>
              <a:rPr lang="en-US" altLang="zh-CN" b="1" dirty="0" smtClean="0"/>
              <a:t>. </a:t>
            </a:r>
            <a:r>
              <a:rPr lang="zh-CN" altLang="en-US" b="1" dirty="0" smtClean="0"/>
              <a:t>说明了</a:t>
            </a:r>
            <a:r>
              <a:rPr lang="en-US" altLang="zh-CN" b="1" dirty="0" smtClean="0"/>
              <a:t>:</a:t>
            </a:r>
            <a:r>
              <a:rPr lang="zh-CN" altLang="en-US" b="1" dirty="0" smtClean="0"/>
              <a:t>人的奉献不拘泥于自身的岗位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只要是奉献了在其他的地方也一样值得赞扬</a:t>
            </a:r>
            <a:r>
              <a:rPr lang="en-US" altLang="zh-CN" b="1" dirty="0" smtClean="0"/>
              <a:t>!</a:t>
            </a:r>
            <a:endParaRPr lang="zh-CN" altLang="en-US" b="1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表示天气寒冷的词语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dirty="0" smtClean="0"/>
              <a:t>滴水成冰 </a:t>
            </a:r>
            <a:r>
              <a:rPr lang="zh-CN" altLang="en-US" sz="4400" dirty="0" smtClean="0"/>
              <a:t>寒冬腊月 寒风</a:t>
            </a:r>
            <a:r>
              <a:rPr lang="zh-CN" altLang="en-US" sz="4400" dirty="0" smtClean="0"/>
              <a:t>怒号</a:t>
            </a:r>
            <a:endParaRPr lang="en-US" altLang="zh-CN" sz="4400" dirty="0" smtClean="0"/>
          </a:p>
          <a:p>
            <a:r>
              <a:rPr lang="zh-CN" altLang="en-US" sz="4400" dirty="0" smtClean="0"/>
              <a:t>雪</a:t>
            </a:r>
            <a:r>
              <a:rPr lang="zh-CN" altLang="en-US" sz="4400" dirty="0" smtClean="0"/>
              <a:t>满长空 漫天风雪 雪花</a:t>
            </a:r>
            <a:r>
              <a:rPr lang="zh-CN" altLang="en-US" sz="4400" dirty="0" smtClean="0"/>
              <a:t>飞扬</a:t>
            </a:r>
            <a:endParaRPr lang="en-US" altLang="zh-CN" sz="4400" dirty="0" smtClean="0"/>
          </a:p>
          <a:p>
            <a:r>
              <a:rPr lang="zh-CN" altLang="en-US" sz="4400" dirty="0" smtClean="0"/>
              <a:t>天寒地冻 </a:t>
            </a:r>
            <a:r>
              <a:rPr lang="zh-CN" altLang="en-US" sz="4400" dirty="0" smtClean="0"/>
              <a:t>隆冬季节 </a:t>
            </a:r>
            <a:r>
              <a:rPr lang="zh-CN" altLang="en-US" sz="4400" dirty="0" smtClean="0"/>
              <a:t>寒冬腊月</a:t>
            </a:r>
            <a:endParaRPr lang="en-US" altLang="zh-CN" sz="4400" dirty="0" smtClean="0"/>
          </a:p>
          <a:p>
            <a:r>
              <a:rPr lang="zh-CN" altLang="en-US" sz="4400" dirty="0" smtClean="0"/>
              <a:t>冰天雪地 </a:t>
            </a:r>
            <a:r>
              <a:rPr lang="zh-CN" altLang="en-US" sz="4400" dirty="0" smtClean="0"/>
              <a:t>天寒地冻 </a:t>
            </a:r>
            <a:r>
              <a:rPr lang="zh-CN" altLang="en-US" sz="4400" dirty="0" smtClean="0"/>
              <a:t>滴水成冰</a:t>
            </a:r>
            <a:endParaRPr lang="en-US" altLang="zh-CN" sz="4400" dirty="0" smtClean="0"/>
          </a:p>
          <a:p>
            <a:r>
              <a:rPr lang="zh-CN" altLang="en-US" sz="4400" dirty="0" smtClean="0"/>
              <a:t>寒意</a:t>
            </a:r>
            <a:r>
              <a:rPr lang="zh-CN" altLang="en-US" sz="4400" dirty="0" smtClean="0"/>
              <a:t>肃杀 冰天雪地 </a:t>
            </a:r>
            <a:r>
              <a:rPr lang="zh-CN" altLang="en-US" sz="4400" dirty="0" smtClean="0"/>
              <a:t>寒冬腊月</a:t>
            </a:r>
            <a:endParaRPr lang="en-US" altLang="zh-CN" sz="4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各种语文标点符号的作用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一、句号</a:t>
            </a:r>
            <a:br>
              <a:rPr lang="zh-CN" altLang="en-US" dirty="0" smtClean="0"/>
            </a:br>
            <a:r>
              <a:rPr lang="zh-CN" altLang="en-US" dirty="0" smtClean="0"/>
              <a:t>句号的形式为“。” ，一般占一个字的位置，居左偏下，不出现在一行之首。表示一句叙述语气的话完了之后的停顿。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）北京是中华人民共和国的首都。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）雨停了，我们一路上尽情欣赏山间的云雾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二、问号</a:t>
            </a:r>
            <a:br>
              <a:rPr lang="zh-CN" altLang="en-US" dirty="0" smtClean="0"/>
            </a:br>
            <a:r>
              <a:rPr lang="zh-CN" altLang="en-US" dirty="0" smtClean="0"/>
              <a:t>问号的形式为“？”，一般占一个字的位置，居左偏下，不出现在一行之首。一般表示一句疑问语气的话完了之后的停顿。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）小红去过上海吗？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）他说的话是什么意思？ </a:t>
            </a:r>
            <a:br>
              <a:rPr lang="zh-CN" altLang="en-US" dirty="0" smtClean="0"/>
            </a:br>
            <a:r>
              <a:rPr lang="zh-CN" altLang="en-US" dirty="0" smtClean="0"/>
              <a:t>反问句是一种特殊的疑问句，后面也要用问号。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）这不是伟大的奇观吗？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）难道说这不能表达您对志愿军的深情厚谊吗？ 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zh-CN" altLang="en-US" dirty="0" smtClean="0"/>
              <a:t>三、叹号</a:t>
            </a:r>
            <a:br>
              <a:rPr lang="zh-CN" altLang="en-US" dirty="0" smtClean="0"/>
            </a:br>
            <a:r>
              <a:rPr lang="zh-CN" altLang="en-US" dirty="0" smtClean="0"/>
              <a:t>叹号的形式为“！”。一般占一个字的位置，居左偏下，不出现在一行之首。表示感情、语气强烈的一句话表达完之后的停顿。</a:t>
            </a:r>
            <a:br>
              <a:rPr lang="zh-CN" altLang="en-US" dirty="0" smtClean="0"/>
            </a:br>
            <a:r>
              <a:rPr lang="zh-CN" altLang="en-US" dirty="0" smtClean="0"/>
              <a:t>例如：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）我为我是中国人而感到骄傲！</a:t>
            </a:r>
            <a:br>
              <a:rPr lang="zh-CN" altLang="en-US" dirty="0" smtClean="0"/>
            </a:b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）再见了，亲人！再见了，亲爱的土地！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zh-CN" altLang="en-US" dirty="0" smtClean="0"/>
              <a:t>四、逗号   逗号的形式为“，”。一般占一个字的位置，居左偏下，不出现在一行之首。用以表示一句话中间的停顿。由于句子过长，需要停顿、强调等，往往要用几个逗号。   　例如：   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）太阳像负着什么重担似的，慢慢儿，一纵一纵地，使劲向上升。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）一身乌黑光亮的羽毛，一对俊俏轻快的翅膀，加上剪刀似的尾巴，凑成了活泼机灵的小燕子。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五、顿号   顿号的形式为“、”。一般占一个字的位置，居左偏下，不出现在一行之首。表示一句话中，有并列关系的词语之间的停顿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例如： 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）北京、天津、上海、重庆是我国的四个直辖市。 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）我们吃的粮食、蔬菜、水果、肉类，穿的棉、麻、毛、丝，都和太阳有密切的关系。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r>
              <a:rPr lang="zh-CN" altLang="en-US" dirty="0" smtClean="0"/>
              <a:t>六、分号   分号的形式为“；”。一般占一个字的位置，居左偏下，不出现在一行之首。表示一句话中，有并列关系的分句之间的停顿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）倏而，腾空而起；猛然，俯冲而下。   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）漓江的水真静啊，静得让你感觉不到它在流动；漓江的水真清啊，清得可以看见江底的沙石；漓江的水真绿啊，绿得仿佛那是一块无瑕的翡翠。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745</Words>
  <PresentationFormat>全屏显示(4:3)</PresentationFormat>
  <Paragraphs>85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阅读训练二</vt:lpstr>
      <vt:lpstr>表示天气寒冷的词语</vt:lpstr>
      <vt:lpstr>表示天气寒冷的词语</vt:lpstr>
      <vt:lpstr>各种语文标点符号的作用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语言积累 </vt:lpstr>
      <vt:lpstr>幻灯片 18</vt:lpstr>
      <vt:lpstr>语言积累 </vt:lpstr>
      <vt:lpstr>幻灯片 20</vt:lpstr>
      <vt:lpstr>阅读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阅读训练二</dc:title>
  <cp:lastModifiedBy>User</cp:lastModifiedBy>
  <cp:revision>17</cp:revision>
  <dcterms:modified xsi:type="dcterms:W3CDTF">2011-04-03T14:52:43Z</dcterms:modified>
</cp:coreProperties>
</file>