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8" r:id="rId3"/>
    <p:sldId id="259" r:id="rId4"/>
    <p:sldId id="266" r:id="rId5"/>
    <p:sldId id="265" r:id="rId6"/>
    <p:sldId id="267" r:id="rId7"/>
    <p:sldId id="282" r:id="rId8"/>
    <p:sldId id="268" r:id="rId9"/>
    <p:sldId id="269" r:id="rId10"/>
    <p:sldId id="280" r:id="rId11"/>
    <p:sldId id="281" r:id="rId12"/>
    <p:sldId id="285" r:id="rId13"/>
    <p:sldId id="271" r:id="rId14"/>
    <p:sldId id="272" r:id="rId15"/>
    <p:sldId id="273" r:id="rId16"/>
    <p:sldId id="284" r:id="rId17"/>
    <p:sldId id="275" r:id="rId18"/>
    <p:sldId id="276" r:id="rId19"/>
    <p:sldId id="277" r:id="rId20"/>
    <p:sldId id="283" r:id="rId21"/>
    <p:sldId id="278" r:id="rId22"/>
    <p:sldId id="279" r:id="rId23"/>
    <p:sldId id="257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  <a:srgbClr val="CFD3BC"/>
    <a:srgbClr val="3008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96" y="9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3811A6-89CD-40F0-A394-F066C459AD92}" type="datetimeFigureOut">
              <a:rPr lang="zh-CN" altLang="en-US" smtClean="0"/>
              <a:t>2019/5/8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D1D574-E088-4E1A-8DEA-3C2680BA17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64170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D1D574-E088-4E1A-8DEA-3C2680BA172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1450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D1D574-E088-4E1A-8DEA-3C2680BA172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84567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D1D574-E088-4E1A-8DEA-3C2680BA172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27778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D1D574-E088-4E1A-8DEA-3C2680BA172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46400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D1D574-E088-4E1A-8DEA-3C2680BA172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60294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D1D574-E088-4E1A-8DEA-3C2680BA172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6195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D1D574-E088-4E1A-8DEA-3C2680BA172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0716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D1D574-E088-4E1A-8DEA-3C2680BA172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0222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D1D574-E088-4E1A-8DEA-3C2680BA172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42524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D1D574-E088-4E1A-8DEA-3C2680BA172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41489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D1D574-E088-4E1A-8DEA-3C2680BA172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3348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D1D574-E088-4E1A-8DEA-3C2680BA172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9068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D1D574-E088-4E1A-8DEA-3C2680BA172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3411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D1D574-E088-4E1A-8DEA-3C2680BA172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96270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D1D574-E088-4E1A-8DEA-3C2680BA172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22716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D1D574-E088-4E1A-8DEA-3C2680BA172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51801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D1D574-E088-4E1A-8DEA-3C2680BA172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1612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D1D574-E088-4E1A-8DEA-3C2680BA172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4873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D1D574-E088-4E1A-8DEA-3C2680BA172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6696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D1D574-E088-4E1A-8DEA-3C2680BA172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61842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D1D574-E088-4E1A-8DEA-3C2680BA172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4218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D1D574-E088-4E1A-8DEA-3C2680BA172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32438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D1D574-E088-4E1A-8DEA-3C2680BA172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7297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3054543-4F1C-4515-897F-F367B6514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14025-B418-45D3-9C5E-1B9B63305D3E}" type="datetimeFigureOut">
              <a:rPr lang="zh-CN" altLang="en-US" smtClean="0"/>
              <a:t>2019/5/8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E1AF0B9-B31E-4979-B8F9-C8664A43D5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67093C9-F1E1-42E4-93C5-7BE651D61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ADFF2-449A-4845-9607-C1817671E36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EE5D62C-36B1-49FF-8A36-FEC24B5C83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552"/>
            <a:ext cx="12192000" cy="6816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973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FB595DF-1132-4FB7-ADAC-61398F8D7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75929E23-C979-435B-ACEF-EACA5A7C38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B1B13A4-5831-45B1-93E2-ABCF491181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14025-B418-45D3-9C5E-1B9B63305D3E}" type="datetimeFigureOut">
              <a:rPr lang="zh-CN" altLang="en-US" smtClean="0"/>
              <a:t>2019/5/8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A67C61F-25DF-4857-BC1E-4E13E068A3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49DFE45-BD24-4342-BD10-6C68DA5D27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ADFF2-449A-4845-9607-C1817671E3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827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3FBF3F84-B15E-45E4-B926-5106D89DDE9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C1312B90-DB2E-4D8F-A3DA-CF2EA8C6D3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B796FD5-165C-4008-B78C-1A8E4AFD1B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14025-B418-45D3-9C5E-1B9B63305D3E}" type="datetimeFigureOut">
              <a:rPr lang="zh-CN" altLang="en-US" smtClean="0"/>
              <a:t>2019/5/8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1CB280A-CDA2-4D71-8327-4C2EB110BD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B719B76-211E-4FBE-BD13-B3A285295F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ADFF2-449A-4845-9607-C1817671E3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309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1E12C98-F76B-48F9-BA57-3A97B76C6D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14025-B418-45D3-9C5E-1B9B63305D3E}" type="datetimeFigureOut">
              <a:rPr lang="zh-CN" altLang="en-US" smtClean="0"/>
              <a:t>2019/5/8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FFFAD84-4490-4E5B-8CCB-6F2AFEA10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804CCAC-0A75-4470-B09A-74E527F886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ADFF2-449A-4845-9607-C1817671E36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40C5B36-0E61-45D9-B9B6-B1160A20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552"/>
            <a:ext cx="12192000" cy="6816896"/>
          </a:xfrm>
          <a:prstGeom prst="rect">
            <a:avLst/>
          </a:prstGeom>
        </p:spPr>
      </p:pic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27CFC1AE-5775-4437-BF0C-57AFD42180E2}"/>
              </a:ext>
            </a:extLst>
          </p:cNvPr>
          <p:cNvSpPr/>
          <p:nvPr userDrawn="1"/>
        </p:nvSpPr>
        <p:spPr>
          <a:xfrm>
            <a:off x="449943" y="653143"/>
            <a:ext cx="11306628" cy="5355771"/>
          </a:xfrm>
          <a:prstGeom prst="roundRect">
            <a:avLst/>
          </a:prstGeom>
          <a:solidFill>
            <a:schemeClr val="bg1"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301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3346F7B-4CA6-411A-BE43-8C0D315B5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3737FC0-4985-4642-A4A1-6A20000508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FC54B4B-DD0F-4877-97A8-31C6E6AFF4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14025-B418-45D3-9C5E-1B9B63305D3E}" type="datetimeFigureOut">
              <a:rPr lang="zh-CN" altLang="en-US" smtClean="0"/>
              <a:t>2019/5/8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CA2ED05-F5A6-43B8-B013-7987967A33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4398F73-7729-45BD-AB3A-B692FF8B6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ADFF2-449A-4845-9607-C1817671E3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908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0EF51D0-D72E-4CB6-94A1-E845AE5216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B82D503-4EFC-48C3-996F-85ABE81C95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347C6A26-DEEE-4737-83EC-897BF4F385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4A07740-827E-4895-808E-5EA74FDA7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14025-B418-45D3-9C5E-1B9B63305D3E}" type="datetimeFigureOut">
              <a:rPr lang="zh-CN" altLang="en-US" smtClean="0"/>
              <a:t>2019/5/8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95934AD-56E5-4450-8028-8AC167AE9C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7C69974F-B99E-4C99-8348-71C18615C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ADFF2-449A-4845-9607-C1817671E3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650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165626C-B943-4A41-B6E3-72587FD023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566A452-E6F0-4B7E-AC0F-A81B48707C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71730B6C-59E9-4A80-9FA5-097190778F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215D3C82-E4E2-4ED5-AEF3-1684C221390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2C5A13A4-77F6-460C-B846-A9656EDD8A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D3B20023-F8A4-4B8B-A710-A4D92D548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14025-B418-45D3-9C5E-1B9B63305D3E}" type="datetimeFigureOut">
              <a:rPr lang="zh-CN" altLang="en-US" smtClean="0"/>
              <a:t>2019/5/8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88504A98-1E94-4244-A2F6-1AC09812D1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25F051E6-98BC-4382-910A-CDBBC631E9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ADFF2-449A-4845-9607-C1817671E3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419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9EF5A7F-3DB8-47A8-8B33-8DAF4CD155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EDEE3B73-72B8-497E-9721-81D7AB04E8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14025-B418-45D3-9C5E-1B9B63305D3E}" type="datetimeFigureOut">
              <a:rPr lang="zh-CN" altLang="en-US" smtClean="0"/>
              <a:t>2019/5/8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B1401F2D-53A8-4864-A466-8C01450747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969A2511-2930-4F08-A9E5-745675B0CC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ADFF2-449A-4845-9607-C1817671E3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6983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5B36DCC-5931-47D5-9418-9C79092CB8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14025-B418-45D3-9C5E-1B9B63305D3E}" type="datetimeFigureOut">
              <a:rPr lang="zh-CN" altLang="en-US" smtClean="0"/>
              <a:t>2019/5/8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570063A-77FD-4C47-BA51-A60EA10C15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D407F16-E8FE-4D86-B1A9-EE27B93AB1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ADFF2-449A-4845-9607-C1817671E3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3906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EA17E42-E1D5-416E-A8E1-0198A9AA4C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0D54B6ED-1E07-4D85-8A52-BABE689098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51090350-D949-4802-AF2E-8FEEC5E3C0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BD346C90-DC69-4DBE-98DD-9E24C7CF2A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14025-B418-45D3-9C5E-1B9B63305D3E}" type="datetimeFigureOut">
              <a:rPr lang="zh-CN" altLang="en-US" smtClean="0"/>
              <a:t>2019/5/8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71B6DDF0-048A-4164-8A9F-6DAD4B0E19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F3622205-D3D8-4BF4-AB6E-E00830EB6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ADFF2-449A-4845-9607-C1817671E3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71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B582CBD-2525-47DA-9824-C7793ACC2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4AF082FE-FF98-45F8-B736-52154D652A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A9E8FEDF-B9E5-43A8-932C-76C766D886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13A3E0CF-4FE3-4F44-B633-65D10B9CAC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14025-B418-45D3-9C5E-1B9B63305D3E}" type="datetimeFigureOut">
              <a:rPr lang="zh-CN" altLang="en-US" smtClean="0"/>
              <a:t>2019/5/8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7913A426-0CDB-4EF3-9EB3-D6D5DB43E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89A417A-8E35-4555-BD1D-A32BF99CF1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ADFF2-449A-4845-9607-C1817671E3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303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40F17423-6182-488D-93DD-C5655EC7C2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EF7419B6-5D00-4E72-85FF-301C31458A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E8530B0-A6A8-46FD-B675-037D5F73EDB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114025-B418-45D3-9C5E-1B9B63305D3E}" type="datetimeFigureOut">
              <a:rPr lang="zh-CN" altLang="en-US" smtClean="0"/>
              <a:t>2019/5/8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61D3BE7-9C78-4E0F-8EAD-4A2614B7E4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50D42EA-2060-4B02-BCD7-BA518A0929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7ADFF2-449A-4845-9607-C1817671E3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40194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人教版小学五年级语文上册第6课《梅花魂》MP3课文朗读免费下载">
            <a:hlinkClick r:id="" action="ppaction://media"/>
            <a:extLst>
              <a:ext uri="{FF2B5EF4-FFF2-40B4-BE49-F238E27FC236}">
                <a16:creationId xmlns:a16="http://schemas.microsoft.com/office/drawing/2014/main" xmlns="" id="{6960EC1A-CABB-4B95-9B78-3329DED0165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462405" y="807720"/>
            <a:ext cx="609600" cy="6096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DEDEA60-9EBF-47DF-8DEE-8214B9CA638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490" b="8405"/>
          <a:stretch/>
        </p:blipFill>
        <p:spPr>
          <a:xfrm>
            <a:off x="2094467" y="1411106"/>
            <a:ext cx="1634490" cy="147443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E838C75D-52D4-4FE0-A9CA-BC53338EBA8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43" t="4202" r="65347" b="4202"/>
          <a:stretch/>
        </p:blipFill>
        <p:spPr>
          <a:xfrm>
            <a:off x="2737485" y="2665816"/>
            <a:ext cx="1634490" cy="1474433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F23CB8AA-D658-48EF-8E3D-18D984DB233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duotone>
              <a:prstClr val="black"/>
              <a:srgbClr val="CFD3BC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6526"/>
                    </a14:imgEffect>
                    <a14:imgEffect>
                      <a14:saturation sat="14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306" r="49184" b="8405"/>
          <a:stretch/>
        </p:blipFill>
        <p:spPr>
          <a:xfrm>
            <a:off x="2094467" y="3767608"/>
            <a:ext cx="1804009" cy="1627352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31D202F-5A54-4CD9-AF32-AEC26F111D1C}"/>
              </a:ext>
            </a:extLst>
          </p:cNvPr>
          <p:cNvSpPr/>
          <p:nvPr/>
        </p:nvSpPr>
        <p:spPr>
          <a:xfrm>
            <a:off x="4834552" y="2148322"/>
            <a:ext cx="1569660" cy="43786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梅花通常在冬春季节开放，与兰花、竹子、菊花一起列为四君子，也与松树、竹子一起被称为岁寒三友。中华文化有谓“春兰，夏荷，秋菊，冬梅”，梅花凭着耐寒的特性，成为代表冬季的花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F71D63DA-1A8E-451E-85A2-E79FE4AA827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8334" y="4140249"/>
            <a:ext cx="2070553" cy="2409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196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6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1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94062A3-0A3F-4C1D-8F54-76CB55D0D8F6}"/>
              </a:ext>
            </a:extLst>
          </p:cNvPr>
          <p:cNvSpPr/>
          <p:nvPr/>
        </p:nvSpPr>
        <p:spPr>
          <a:xfrm>
            <a:off x="1303279" y="1691306"/>
            <a:ext cx="109157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顶天立地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9234A271-F4C9-42B9-A118-E15A5B1854D3}"/>
              </a:ext>
            </a:extLst>
          </p:cNvPr>
          <p:cNvSpPr/>
          <p:nvPr/>
        </p:nvSpPr>
        <p:spPr>
          <a:xfrm>
            <a:off x="2618377" y="2891634"/>
            <a:ext cx="8610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3200" b="1" dirty="0">
                <a:solidFill>
                  <a:srgbClr val="C00000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解析：</a:t>
            </a:r>
            <a:r>
              <a:rPr kumimoji="1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头顶青天，脚立在地上。形容光明正大，形象高大，气概豪迈</a:t>
            </a:r>
          </a:p>
        </p:txBody>
      </p:sp>
    </p:spTree>
    <p:extLst>
      <p:ext uri="{BB962C8B-B14F-4D97-AF65-F5344CB8AC3E}">
        <p14:creationId xmlns:p14="http://schemas.microsoft.com/office/powerpoint/2010/main" val="74841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94062A3-0A3F-4C1D-8F54-76CB55D0D8F6}"/>
              </a:ext>
            </a:extLst>
          </p:cNvPr>
          <p:cNvSpPr/>
          <p:nvPr/>
        </p:nvSpPr>
        <p:spPr>
          <a:xfrm>
            <a:off x="954936" y="1768807"/>
            <a:ext cx="125123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zh-CN" altLang="en-US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不甚在意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9234A271-F4C9-42B9-A118-E15A5B1854D3}"/>
              </a:ext>
            </a:extLst>
          </p:cNvPr>
          <p:cNvSpPr/>
          <p:nvPr/>
        </p:nvSpPr>
        <p:spPr>
          <a:xfrm>
            <a:off x="2502263" y="2740075"/>
            <a:ext cx="8610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3200" b="1" dirty="0">
                <a:solidFill>
                  <a:srgbClr val="C00000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解析：</a:t>
            </a:r>
            <a:r>
              <a:rPr kumimoji="1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不怎么放在心上 不甚</a:t>
            </a:r>
            <a:r>
              <a:rPr kumimoji="1"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: 1.</a:t>
            </a:r>
            <a:r>
              <a:rPr kumimoji="1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表示程度不很高。 在意</a:t>
            </a:r>
            <a:r>
              <a:rPr kumimoji="1"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: 1.</a:t>
            </a:r>
            <a:r>
              <a:rPr kumimoji="1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留意</a:t>
            </a:r>
            <a:r>
              <a:rPr kumimoji="1"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;</a:t>
            </a:r>
            <a:r>
              <a:rPr kumimoji="1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放在心上。</a:t>
            </a:r>
          </a:p>
        </p:txBody>
      </p:sp>
    </p:spTree>
    <p:extLst>
      <p:ext uri="{BB962C8B-B14F-4D97-AF65-F5344CB8AC3E}">
        <p14:creationId xmlns:p14="http://schemas.microsoft.com/office/powerpoint/2010/main" val="281441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41DE2810-CFCD-4D27-84ED-7B5DDD922B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815" y="1465815"/>
            <a:ext cx="3926371" cy="3926371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39F60EA6-874A-4D17-98C7-8CAF95125502}"/>
              </a:ext>
            </a:extLst>
          </p:cNvPr>
          <p:cNvSpPr txBox="1"/>
          <p:nvPr/>
        </p:nvSpPr>
        <p:spPr>
          <a:xfrm>
            <a:off x="4089273" y="3407158"/>
            <a:ext cx="40379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课文赏析</a:t>
            </a: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E8CE72BB-FF44-4C04-BADD-DBDB20EE2AE1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6404" y="4262647"/>
            <a:ext cx="2082264" cy="94428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67C01BF2-7AAE-40C2-9619-880EA902DA99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9604" y="5137489"/>
            <a:ext cx="2082264" cy="944283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1E76027A-DA04-46E9-8799-0FCFC3BFCB57}"/>
              </a:ext>
            </a:extLst>
          </p:cNvPr>
          <p:cNvSpPr txBox="1"/>
          <p:nvPr/>
        </p:nvSpPr>
        <p:spPr>
          <a:xfrm>
            <a:off x="4918056" y="2627084"/>
            <a:ext cx="23513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defRPr>
            </a:lvl1pPr>
          </a:lstStyle>
          <a:p>
            <a:r>
              <a:rPr lang="zh-CN" altLang="en-US" sz="4000" dirty="0"/>
              <a:t>第三节</a:t>
            </a:r>
          </a:p>
        </p:txBody>
      </p:sp>
    </p:spTree>
    <p:extLst>
      <p:ext uri="{BB962C8B-B14F-4D97-AF65-F5344CB8AC3E}">
        <p14:creationId xmlns:p14="http://schemas.microsoft.com/office/powerpoint/2010/main" val="4148808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DA04F86-DB47-417B-BFF1-6934D9C7FF77}"/>
              </a:ext>
            </a:extLst>
          </p:cNvPr>
          <p:cNvSpPr/>
          <p:nvPr/>
        </p:nvSpPr>
        <p:spPr>
          <a:xfrm>
            <a:off x="1966803" y="3183115"/>
            <a:ext cx="8995411" cy="2456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“这梅花，是中国最有名的花，旁的花，大抵是春暖才开花。她却不一样，愈是寒冷，愈是风欺雪压，花开得愈精神、愈秀气。她是最有品格、有灵魂、有骨气的呢？”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5D4DDEF-BD25-4906-89C7-05B064B9F760}"/>
              </a:ext>
            </a:extLst>
          </p:cNvPr>
          <p:cNvSpPr/>
          <p:nvPr/>
        </p:nvSpPr>
        <p:spPr>
          <a:xfrm>
            <a:off x="1676400" y="3039030"/>
            <a:ext cx="9448801" cy="2630622"/>
          </a:xfrm>
          <a:prstGeom prst="rect">
            <a:avLst/>
          </a:prstGeom>
          <a:noFill/>
          <a:ln w="9525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B4962E6-AF6F-4BA0-AE41-E9C2F05DC9F8}"/>
              </a:ext>
            </a:extLst>
          </p:cNvPr>
          <p:cNvSpPr/>
          <p:nvPr/>
        </p:nvSpPr>
        <p:spPr>
          <a:xfrm>
            <a:off x="2631866" y="1591192"/>
            <a:ext cx="7134007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kumimoji="1" lang="zh-CN" altLang="en-US" sz="3200" dirty="0">
                <a:solidFill>
                  <a:srgbClr val="C00000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老人深情地说的那段话，其中哪几句话点明了梅花的品格？</a:t>
            </a:r>
          </a:p>
        </p:txBody>
      </p:sp>
    </p:spTree>
    <p:extLst>
      <p:ext uri="{BB962C8B-B14F-4D97-AF65-F5344CB8AC3E}">
        <p14:creationId xmlns:p14="http://schemas.microsoft.com/office/powerpoint/2010/main" val="2807091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213B1BC-BB51-4F03-AC2B-0F2568922E88}"/>
              </a:ext>
            </a:extLst>
          </p:cNvPr>
          <p:cNvSpPr/>
          <p:nvPr/>
        </p:nvSpPr>
        <p:spPr>
          <a:xfrm>
            <a:off x="1903094" y="3421778"/>
            <a:ext cx="8995411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“外祖父家中有不少古玩，我偶尔摆弄，老人也不甚留意。唯独书房罩那一幅墨梅图，他分外爱惜，家人碰也碰不得”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5527A81-238B-452B-8BEC-205CF9FBC368}"/>
              </a:ext>
            </a:extLst>
          </p:cNvPr>
          <p:cNvSpPr/>
          <p:nvPr/>
        </p:nvSpPr>
        <p:spPr>
          <a:xfrm>
            <a:off x="1676400" y="3039030"/>
            <a:ext cx="9448801" cy="2630622"/>
          </a:xfrm>
          <a:prstGeom prst="rect">
            <a:avLst/>
          </a:prstGeom>
          <a:noFill/>
          <a:ln w="9525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5E5BFF6-63F7-430B-84BC-A95F49FB062F}"/>
              </a:ext>
            </a:extLst>
          </p:cNvPr>
          <p:cNvSpPr/>
          <p:nvPr/>
        </p:nvSpPr>
        <p:spPr>
          <a:xfrm>
            <a:off x="2631866" y="1404779"/>
            <a:ext cx="7134007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kumimoji="1" lang="zh-CN" altLang="en-US" sz="3200" dirty="0">
                <a:solidFill>
                  <a:srgbClr val="C00000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从中体会作者用对比的手法来表现老人对梅花图的珍爱</a:t>
            </a:r>
          </a:p>
        </p:txBody>
      </p:sp>
    </p:spTree>
    <p:extLst>
      <p:ext uri="{BB962C8B-B14F-4D97-AF65-F5344CB8AC3E}">
        <p14:creationId xmlns:p14="http://schemas.microsoft.com/office/powerpoint/2010/main" val="1804324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398BCA5-AA6F-4AAF-9C66-6ADDB26C5D94}"/>
              </a:ext>
            </a:extLst>
          </p:cNvPr>
          <p:cNvSpPr/>
          <p:nvPr/>
        </p:nvSpPr>
        <p:spPr>
          <a:xfrm>
            <a:off x="1979294" y="3330338"/>
            <a:ext cx="8995411" cy="2124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“我不小心在梅图上留下脏手印，外祖父顿时拉下脸来。有生以来，我第一次听到他训斥我妈：‘孩子要管教好，这清白的梅花，是沾污得的吗？’训罢，便用保险刀片轻轻刮去污迹，又用细绸子慢慢抹净</a:t>
            </a:r>
            <a:r>
              <a:rPr lang="zh-CN" altLang="en-US" sz="1600" dirty="0"/>
              <a:t>。</a:t>
            </a:r>
            <a:r>
              <a:rPr kumimoji="1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”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7ED3A6C-2B75-44BB-A873-A1F07DF0516D}"/>
              </a:ext>
            </a:extLst>
          </p:cNvPr>
          <p:cNvSpPr/>
          <p:nvPr/>
        </p:nvSpPr>
        <p:spPr>
          <a:xfrm>
            <a:off x="1676400" y="3039030"/>
            <a:ext cx="9448801" cy="2630622"/>
          </a:xfrm>
          <a:prstGeom prst="rect">
            <a:avLst/>
          </a:prstGeom>
          <a:noFill/>
          <a:ln w="9525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3131F69-93BB-4613-B70C-9BB89F50D525}"/>
              </a:ext>
            </a:extLst>
          </p:cNvPr>
          <p:cNvSpPr/>
          <p:nvPr/>
        </p:nvSpPr>
        <p:spPr>
          <a:xfrm>
            <a:off x="2631866" y="1332208"/>
            <a:ext cx="7134007" cy="1233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kumimoji="1" lang="zh-CN" altLang="en-US" sz="3200" dirty="0">
                <a:solidFill>
                  <a:srgbClr val="C00000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哪句话通过老人的语言，行动来表现他对梅图的珍爱</a:t>
            </a:r>
          </a:p>
        </p:txBody>
      </p:sp>
    </p:spTree>
    <p:extLst>
      <p:ext uri="{BB962C8B-B14F-4D97-AF65-F5344CB8AC3E}">
        <p14:creationId xmlns:p14="http://schemas.microsoft.com/office/powerpoint/2010/main" val="1431280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41DE2810-CFCD-4D27-84ED-7B5DDD922B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815" y="1465815"/>
            <a:ext cx="3926371" cy="3926371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39F60EA6-874A-4D17-98C7-8CAF95125502}"/>
              </a:ext>
            </a:extLst>
          </p:cNvPr>
          <p:cNvSpPr txBox="1"/>
          <p:nvPr/>
        </p:nvSpPr>
        <p:spPr>
          <a:xfrm>
            <a:off x="4089273" y="3407158"/>
            <a:ext cx="40379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随堂测验</a:t>
            </a: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E8CE72BB-FF44-4C04-BADD-DBDB20EE2AE1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6404" y="4262647"/>
            <a:ext cx="2082264" cy="94428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67C01BF2-7AAE-40C2-9619-880EA902DA99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9604" y="5137489"/>
            <a:ext cx="2082264" cy="944283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1E76027A-DA04-46E9-8799-0FCFC3BFCB57}"/>
              </a:ext>
            </a:extLst>
          </p:cNvPr>
          <p:cNvSpPr txBox="1"/>
          <p:nvPr/>
        </p:nvSpPr>
        <p:spPr>
          <a:xfrm>
            <a:off x="4918056" y="2627084"/>
            <a:ext cx="23513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defRPr>
            </a:lvl1pPr>
          </a:lstStyle>
          <a:p>
            <a:r>
              <a:rPr lang="zh-CN" altLang="en-US" sz="4000" dirty="0"/>
              <a:t>第四节</a:t>
            </a:r>
          </a:p>
        </p:txBody>
      </p:sp>
    </p:spTree>
    <p:extLst>
      <p:ext uri="{BB962C8B-B14F-4D97-AF65-F5344CB8AC3E}">
        <p14:creationId xmlns:p14="http://schemas.microsoft.com/office/powerpoint/2010/main" val="770160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70B1E8C-FA45-4C6F-BCDF-7087BC9F2E25}"/>
              </a:ext>
            </a:extLst>
          </p:cNvPr>
          <p:cNvSpPr/>
          <p:nvPr/>
        </p:nvSpPr>
        <p:spPr>
          <a:xfrm>
            <a:off x="1368607" y="2120760"/>
            <a:ext cx="9415508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kumimoji="1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看到梅花，“我”不禁想起了外祖父生前的几件事：外祖父读唐诗宋词时</a:t>
            </a:r>
            <a:r>
              <a:rPr kumimoji="1" lang="zh-CN" altLang="en-US" sz="2800" dirty="0">
                <a:solidFill>
                  <a:srgbClr val="C00000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（            ）</a:t>
            </a:r>
            <a:r>
              <a:rPr kumimoji="1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；因为“我”弄脏了墨梅图而</a:t>
            </a:r>
            <a:r>
              <a:rPr kumimoji="1" lang="zh-CN" altLang="en-US" sz="2800" dirty="0">
                <a:solidFill>
                  <a:srgbClr val="C00000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（            ）</a:t>
            </a:r>
            <a:r>
              <a:rPr kumimoji="1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；因为不能回国而</a:t>
            </a:r>
            <a:r>
              <a:rPr kumimoji="1" lang="zh-CN" altLang="en-US" sz="2800" dirty="0">
                <a:solidFill>
                  <a:srgbClr val="C00000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（          ）</a:t>
            </a:r>
            <a:r>
              <a:rPr kumimoji="1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；临别时，</a:t>
            </a:r>
            <a:r>
              <a:rPr kumimoji="1" lang="zh-CN" altLang="en-US" sz="2800" dirty="0">
                <a:solidFill>
                  <a:srgbClr val="C00000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（          ）</a:t>
            </a:r>
            <a:r>
              <a:rPr kumimoji="1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；临上船时，</a:t>
            </a:r>
            <a:r>
              <a:rPr kumimoji="1" lang="zh-CN" altLang="en-US" sz="2800" dirty="0">
                <a:solidFill>
                  <a:srgbClr val="C00000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（          ）</a:t>
            </a:r>
            <a:r>
              <a:rPr kumimoji="1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947100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89EBA36-748A-4CE3-92A8-3D4BC49F3C09}"/>
              </a:ext>
            </a:extLst>
          </p:cNvPr>
          <p:cNvSpPr/>
          <p:nvPr/>
        </p:nvSpPr>
        <p:spPr>
          <a:xfrm>
            <a:off x="1785257" y="2301464"/>
            <a:ext cx="8693150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kumimoji="1"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从</a:t>
            </a:r>
            <a:r>
              <a:rPr kumimoji="1" lang="zh-CN" altLang="en-US" sz="3200" dirty="0">
                <a:solidFill>
                  <a:srgbClr val="C00000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（             ）</a:t>
            </a:r>
            <a:r>
              <a:rPr kumimoji="1"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的梅花身上，我们体会到了</a:t>
            </a:r>
            <a:r>
              <a:rPr kumimoji="1" lang="zh-CN" altLang="en-US" sz="3200" dirty="0">
                <a:solidFill>
                  <a:srgbClr val="C00000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（               ）</a:t>
            </a:r>
            <a:r>
              <a:rPr kumimoji="1"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的民族精神，也深切地感受到了身在异国的华侨老人</a:t>
            </a:r>
            <a:r>
              <a:rPr kumimoji="1" lang="zh-CN" altLang="en-US" sz="3200" dirty="0">
                <a:solidFill>
                  <a:srgbClr val="C00000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（                ）</a:t>
            </a:r>
            <a:r>
              <a:rPr kumimoji="1"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。 </a:t>
            </a:r>
          </a:p>
        </p:txBody>
      </p:sp>
    </p:spTree>
    <p:extLst>
      <p:ext uri="{BB962C8B-B14F-4D97-AF65-F5344CB8AC3E}">
        <p14:creationId xmlns:p14="http://schemas.microsoft.com/office/powerpoint/2010/main" val="3544421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B4C9CF81-C62F-4B81-A869-10D059C818EB}"/>
              </a:ext>
            </a:extLst>
          </p:cNvPr>
          <p:cNvSpPr/>
          <p:nvPr/>
        </p:nvSpPr>
        <p:spPr>
          <a:xfrm>
            <a:off x="1943100" y="1462385"/>
            <a:ext cx="8229600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kumimoji="1"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通过回忆哪几件具体的事情反映外祖父对祖国的眷恋之情？</a:t>
            </a:r>
          </a:p>
        </p:txBody>
      </p:sp>
      <p:sp>
        <p:nvSpPr>
          <p:cNvPr id="8" name="Text Box 2">
            <a:extLst>
              <a:ext uri="{FF2B5EF4-FFF2-40B4-BE49-F238E27FC236}">
                <a16:creationId xmlns:a16="http://schemas.microsoft.com/office/drawing/2014/main" xmlns="" id="{87AC9FE2-A3CE-4996-93B3-AAC17EE424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8350" y="3276600"/>
            <a:ext cx="36576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C00000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一、吟诗落泪</a:t>
            </a:r>
          </a:p>
        </p:txBody>
      </p:sp>
      <p:sp>
        <p:nvSpPr>
          <p:cNvPr id="9" name="Text Box 3">
            <a:extLst>
              <a:ext uri="{FF2B5EF4-FFF2-40B4-BE49-F238E27FC236}">
                <a16:creationId xmlns:a16="http://schemas.microsoft.com/office/drawing/2014/main" xmlns="" id="{0256650B-FF20-4D55-BF6A-054DB6A1E3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7945" y="3276600"/>
            <a:ext cx="43434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C00000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二、珍爱墨梅图</a:t>
            </a:r>
          </a:p>
        </p:txBody>
      </p:sp>
      <p:sp>
        <p:nvSpPr>
          <p:cNvPr id="10" name="Text Box 4">
            <a:extLst>
              <a:ext uri="{FF2B5EF4-FFF2-40B4-BE49-F238E27FC236}">
                <a16:creationId xmlns:a16="http://schemas.microsoft.com/office/drawing/2014/main" xmlns="" id="{7A314659-4D68-4670-9174-F794F3AFBF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8350" y="4212041"/>
            <a:ext cx="6096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C00000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三、因不能回国而痛哭</a:t>
            </a:r>
          </a:p>
        </p:txBody>
      </p:sp>
      <p:sp>
        <p:nvSpPr>
          <p:cNvPr id="11" name="Text Box 5">
            <a:extLst>
              <a:ext uri="{FF2B5EF4-FFF2-40B4-BE49-F238E27FC236}">
                <a16:creationId xmlns:a16="http://schemas.microsoft.com/office/drawing/2014/main" xmlns="" id="{8DE2D488-0F71-4DBC-8C07-E42D1EDA6D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8350" y="5147482"/>
            <a:ext cx="40386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C00000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四、送墨梅图</a:t>
            </a:r>
          </a:p>
        </p:txBody>
      </p:sp>
      <p:sp>
        <p:nvSpPr>
          <p:cNvPr id="12" name="Text Box 6">
            <a:extLst>
              <a:ext uri="{FF2B5EF4-FFF2-40B4-BE49-F238E27FC236}">
                <a16:creationId xmlns:a16="http://schemas.microsoft.com/office/drawing/2014/main" xmlns="" id="{F92B40BE-9947-4D97-A3C1-C4AC797E6A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62699" y="5147482"/>
            <a:ext cx="54864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C00000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五、送绣梅手绢</a:t>
            </a:r>
          </a:p>
        </p:txBody>
      </p:sp>
    </p:spTree>
    <p:extLst>
      <p:ext uri="{BB962C8B-B14F-4D97-AF65-F5344CB8AC3E}">
        <p14:creationId xmlns:p14="http://schemas.microsoft.com/office/powerpoint/2010/main" val="1178012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utoUpdateAnimBg="0"/>
      <p:bldP spid="9" grpId="0"/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EC7EFD49-745F-471B-A89A-58331FC7F95F}"/>
              </a:ext>
            </a:extLst>
          </p:cNvPr>
          <p:cNvSpPr txBox="1"/>
          <p:nvPr/>
        </p:nvSpPr>
        <p:spPr>
          <a:xfrm>
            <a:off x="10114979" y="2600230"/>
            <a:ext cx="877163" cy="700833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4800" b="1" dirty="0">
                <a:solidFill>
                  <a:srgbClr val="C00000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目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5387BA5B-0F87-440A-8A52-14583BE7577F}"/>
              </a:ext>
            </a:extLst>
          </p:cNvPr>
          <p:cNvSpPr txBox="1"/>
          <p:nvPr/>
        </p:nvSpPr>
        <p:spPr>
          <a:xfrm>
            <a:off x="10135187" y="3556152"/>
            <a:ext cx="877163" cy="700833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录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F52C28A0-1309-4E57-929E-13A6F634E7BC}"/>
              </a:ext>
            </a:extLst>
          </p:cNvPr>
          <p:cNvGrpSpPr/>
          <p:nvPr/>
        </p:nvGrpSpPr>
        <p:grpSpPr>
          <a:xfrm>
            <a:off x="8736524" y="1835208"/>
            <a:ext cx="1244728" cy="4138570"/>
            <a:chOff x="8736524" y="1486866"/>
            <a:chExt cx="1244728" cy="4138570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2ADA6457-4234-47A7-AF93-F5C3CBAD9081}"/>
                </a:ext>
              </a:extLst>
            </p:cNvPr>
            <p:cNvGrpSpPr/>
            <p:nvPr/>
          </p:nvGrpSpPr>
          <p:grpSpPr>
            <a:xfrm>
              <a:off x="8736524" y="1486866"/>
              <a:ext cx="1244728" cy="4138570"/>
              <a:chOff x="8613874" y="1525992"/>
              <a:chExt cx="1244728" cy="4138570"/>
            </a:xfrm>
          </p:grpSpPr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xmlns="" id="{39F60EA6-874A-4D17-98C7-8CAF95125502}"/>
                  </a:ext>
                </a:extLst>
              </p:cNvPr>
              <p:cNvSpPr txBox="1"/>
              <p:nvPr/>
            </p:nvSpPr>
            <p:spPr>
              <a:xfrm>
                <a:off x="8990016" y="2863795"/>
                <a:ext cx="492444" cy="28007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造字工房悦黑演示版纤细体" pitchFamily="50" charset="-122"/>
                    <a:ea typeface="造字工房悦黑演示版纤细体" pitchFamily="50" charset="-122"/>
                  </a:rPr>
                  <a:t>课前导读</a:t>
                </a:r>
              </a:p>
            </p:txBody>
          </p:sp>
          <p:pic>
            <p:nvPicPr>
              <p:cNvPr id="30" name="图片 29">
                <a:extLst>
                  <a:ext uri="{FF2B5EF4-FFF2-40B4-BE49-F238E27FC236}">
                    <a16:creationId xmlns:a16="http://schemas.microsoft.com/office/drawing/2014/main" xmlns="" id="{C0466F45-3740-493C-9F41-69E6AFD83E4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3445847">
                <a:off x="8613874" y="1525992"/>
                <a:ext cx="1244728" cy="1251766"/>
              </a:xfrm>
              <a:prstGeom prst="rect">
                <a:avLst/>
              </a:prstGeom>
            </p:spPr>
          </p:pic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9F7B18E0-07DB-4A6F-BC4B-7F909861868F}"/>
                </a:ext>
              </a:extLst>
            </p:cNvPr>
            <p:cNvSpPr txBox="1"/>
            <p:nvPr/>
          </p:nvSpPr>
          <p:spPr>
            <a:xfrm>
              <a:off x="9185236" y="2002971"/>
              <a:ext cx="4924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壹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F2EAC4E7-78CC-4307-8E10-7FC44A0219EA}"/>
              </a:ext>
            </a:extLst>
          </p:cNvPr>
          <p:cNvGrpSpPr/>
          <p:nvPr/>
        </p:nvGrpSpPr>
        <p:grpSpPr>
          <a:xfrm>
            <a:off x="5481505" y="1835208"/>
            <a:ext cx="1244728" cy="4138570"/>
            <a:chOff x="5481505" y="1486866"/>
            <a:chExt cx="1244728" cy="4138570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CEBB6130-71D7-4250-B627-9FE9E002BAA1}"/>
                </a:ext>
              </a:extLst>
            </p:cNvPr>
            <p:cNvGrpSpPr/>
            <p:nvPr/>
          </p:nvGrpSpPr>
          <p:grpSpPr>
            <a:xfrm>
              <a:off x="5481505" y="1486866"/>
              <a:ext cx="1244728" cy="4138570"/>
              <a:chOff x="5365972" y="930907"/>
              <a:chExt cx="1244728" cy="4138570"/>
            </a:xfrm>
          </p:grpSpPr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xmlns="" id="{DFE058A2-C85A-455E-A6D3-BAD35342562E}"/>
                  </a:ext>
                </a:extLst>
              </p:cNvPr>
              <p:cNvSpPr txBox="1"/>
              <p:nvPr/>
            </p:nvSpPr>
            <p:spPr>
              <a:xfrm>
                <a:off x="5791210" y="2268710"/>
                <a:ext cx="492444" cy="28007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造字工房悦黑演示版纤细体" pitchFamily="50" charset="-122"/>
                    <a:ea typeface="造字工房悦黑演示版纤细体" pitchFamily="50" charset="-122"/>
                  </a:rPr>
                  <a:t>生词学习</a:t>
                </a:r>
              </a:p>
            </p:txBody>
          </p:sp>
          <p:pic>
            <p:nvPicPr>
              <p:cNvPr id="28" name="图片 27">
                <a:extLst>
                  <a:ext uri="{FF2B5EF4-FFF2-40B4-BE49-F238E27FC236}">
                    <a16:creationId xmlns:a16="http://schemas.microsoft.com/office/drawing/2014/main" xmlns="" id="{52938334-FA39-4989-9949-B740CE2D032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3445847">
                <a:off x="5365972" y="930907"/>
                <a:ext cx="1244728" cy="1251766"/>
              </a:xfrm>
              <a:prstGeom prst="rect">
                <a:avLst/>
              </a:prstGeom>
            </p:spPr>
          </p:pic>
        </p:grp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93A9F81B-E18E-4982-A5D3-8F2AE556A8EE}"/>
                </a:ext>
              </a:extLst>
            </p:cNvPr>
            <p:cNvSpPr txBox="1"/>
            <p:nvPr/>
          </p:nvSpPr>
          <p:spPr>
            <a:xfrm>
              <a:off x="5947617" y="2002971"/>
              <a:ext cx="4924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叁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B00CB133-F280-4340-841A-77C2B81B5090}"/>
              </a:ext>
            </a:extLst>
          </p:cNvPr>
          <p:cNvGrpSpPr/>
          <p:nvPr/>
        </p:nvGrpSpPr>
        <p:grpSpPr>
          <a:xfrm>
            <a:off x="2226485" y="1835208"/>
            <a:ext cx="1244728" cy="4138572"/>
            <a:chOff x="2226485" y="1486866"/>
            <a:chExt cx="1244728" cy="4138572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B877B377-108F-4C8B-BA97-AA855DF6A865}"/>
                </a:ext>
              </a:extLst>
            </p:cNvPr>
            <p:cNvGrpSpPr/>
            <p:nvPr/>
          </p:nvGrpSpPr>
          <p:grpSpPr>
            <a:xfrm>
              <a:off x="2226485" y="1486866"/>
              <a:ext cx="1244728" cy="4138572"/>
              <a:chOff x="2124682" y="930905"/>
              <a:chExt cx="1244728" cy="4138572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xmlns="" id="{9454EE55-0492-43D9-8257-468ADA3E5150}"/>
                  </a:ext>
                </a:extLst>
              </p:cNvPr>
              <p:cNvSpPr txBox="1"/>
              <p:nvPr/>
            </p:nvSpPr>
            <p:spPr>
              <a:xfrm>
                <a:off x="2549922" y="2268710"/>
                <a:ext cx="492444" cy="28007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造字工房悦黑演示版纤细体" pitchFamily="50" charset="-122"/>
                    <a:ea typeface="造字工房悦黑演示版纤细体" pitchFamily="50" charset="-122"/>
                  </a:rPr>
                  <a:t>课后作业</a:t>
                </a:r>
              </a:p>
            </p:txBody>
          </p:sp>
          <p:pic>
            <p:nvPicPr>
              <p:cNvPr id="3" name="图片 2">
                <a:extLst>
                  <a:ext uri="{FF2B5EF4-FFF2-40B4-BE49-F238E27FC236}">
                    <a16:creationId xmlns:a16="http://schemas.microsoft.com/office/drawing/2014/main" xmlns="" id="{5524DDA4-AC48-43A8-8B49-5BC1A5048DA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3445847">
                <a:off x="2124682" y="930905"/>
                <a:ext cx="1244728" cy="1251766"/>
              </a:xfrm>
              <a:prstGeom prst="rect">
                <a:avLst/>
              </a:prstGeom>
            </p:spPr>
          </p:pic>
        </p:grp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898BA3A4-16DD-4AAC-99FF-D667A0993560}"/>
                </a:ext>
              </a:extLst>
            </p:cNvPr>
            <p:cNvSpPr txBox="1"/>
            <p:nvPr/>
          </p:nvSpPr>
          <p:spPr>
            <a:xfrm>
              <a:off x="2678687" y="2002971"/>
              <a:ext cx="4924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伍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3A04F939-212C-4A8B-8CF9-B151572F5B01}"/>
              </a:ext>
            </a:extLst>
          </p:cNvPr>
          <p:cNvGrpSpPr/>
          <p:nvPr/>
        </p:nvGrpSpPr>
        <p:grpSpPr>
          <a:xfrm>
            <a:off x="3731345" y="930906"/>
            <a:ext cx="1244728" cy="4138571"/>
            <a:chOff x="3731345" y="930906"/>
            <a:chExt cx="1244728" cy="4138571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15D588AA-14C3-4920-8933-71F5636A145B}"/>
                </a:ext>
              </a:extLst>
            </p:cNvPr>
            <p:cNvGrpSpPr/>
            <p:nvPr/>
          </p:nvGrpSpPr>
          <p:grpSpPr>
            <a:xfrm>
              <a:off x="3731345" y="930906"/>
              <a:ext cx="1244728" cy="4138571"/>
              <a:chOff x="3745326" y="930906"/>
              <a:chExt cx="1244728" cy="4138571"/>
            </a:xfrm>
          </p:grpSpPr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xmlns="" id="{9EBAD6C5-B6B5-4A7A-ACE6-C559EEC08C62}"/>
                  </a:ext>
                </a:extLst>
              </p:cNvPr>
              <p:cNvSpPr txBox="1"/>
              <p:nvPr/>
            </p:nvSpPr>
            <p:spPr>
              <a:xfrm>
                <a:off x="4170566" y="2268710"/>
                <a:ext cx="492444" cy="28007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造字工房悦黑演示版纤细体" pitchFamily="50" charset="-122"/>
                    <a:ea typeface="造字工房悦黑演示版纤细体" pitchFamily="50" charset="-122"/>
                  </a:rPr>
                  <a:t>随堂测验</a:t>
                </a:r>
              </a:p>
            </p:txBody>
          </p:sp>
          <p:pic>
            <p:nvPicPr>
              <p:cNvPr id="27" name="图片 26">
                <a:extLst>
                  <a:ext uri="{FF2B5EF4-FFF2-40B4-BE49-F238E27FC236}">
                    <a16:creationId xmlns:a16="http://schemas.microsoft.com/office/drawing/2014/main" xmlns="" id="{15DA59F1-474E-4960-ADC0-390587299DC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3445847">
                <a:off x="3745326" y="930906"/>
                <a:ext cx="1244728" cy="1251766"/>
              </a:xfrm>
              <a:prstGeom prst="rect">
                <a:avLst/>
              </a:prstGeom>
            </p:spPr>
          </p:pic>
        </p:grp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7D158434-AE74-49B1-BDB9-2E4AFF229A6F}"/>
                </a:ext>
              </a:extLst>
            </p:cNvPr>
            <p:cNvSpPr txBox="1"/>
            <p:nvPr/>
          </p:nvSpPr>
          <p:spPr>
            <a:xfrm>
              <a:off x="4150767" y="1467403"/>
              <a:ext cx="4924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肆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27B0A0BF-188C-4D0A-AB84-8DD17B3C2E3C}"/>
              </a:ext>
            </a:extLst>
          </p:cNvPr>
          <p:cNvGrpSpPr/>
          <p:nvPr/>
        </p:nvGrpSpPr>
        <p:grpSpPr>
          <a:xfrm>
            <a:off x="6986365" y="930907"/>
            <a:ext cx="1244728" cy="4138570"/>
            <a:chOff x="6986365" y="930907"/>
            <a:chExt cx="1244728" cy="4138570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C6015C1F-DE42-4267-A42C-5A06DF2F5ABD}"/>
                </a:ext>
              </a:extLst>
            </p:cNvPr>
            <p:cNvGrpSpPr/>
            <p:nvPr/>
          </p:nvGrpSpPr>
          <p:grpSpPr>
            <a:xfrm>
              <a:off x="6986365" y="930907"/>
              <a:ext cx="1244728" cy="4138570"/>
              <a:chOff x="6993229" y="930907"/>
              <a:chExt cx="1244728" cy="4138570"/>
            </a:xfrm>
          </p:grpSpPr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xmlns="" id="{544D1A67-4776-4359-9A21-6216DC1DE442}"/>
                  </a:ext>
                </a:extLst>
              </p:cNvPr>
              <p:cNvSpPr txBox="1"/>
              <p:nvPr/>
            </p:nvSpPr>
            <p:spPr>
              <a:xfrm>
                <a:off x="7365703" y="2268710"/>
                <a:ext cx="492444" cy="28007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造字工房悦黑演示版纤细体" pitchFamily="50" charset="-122"/>
                    <a:ea typeface="造字工房悦黑演示版纤细体" pitchFamily="50" charset="-122"/>
                  </a:rPr>
                  <a:t>课文赏析</a:t>
                </a:r>
              </a:p>
            </p:txBody>
          </p:sp>
          <p:pic>
            <p:nvPicPr>
              <p:cNvPr id="29" name="图片 28">
                <a:extLst>
                  <a:ext uri="{FF2B5EF4-FFF2-40B4-BE49-F238E27FC236}">
                    <a16:creationId xmlns:a16="http://schemas.microsoft.com/office/drawing/2014/main" xmlns="" id="{75F26BE6-984E-4854-9049-0533876F1E8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3445847">
                <a:off x="6993229" y="930907"/>
                <a:ext cx="1244728" cy="1251766"/>
              </a:xfrm>
              <a:prstGeom prst="rect">
                <a:avLst/>
              </a:prstGeom>
            </p:spPr>
          </p:pic>
        </p:grp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88E4819E-7998-4220-8F4D-8DDFC00389F6}"/>
                </a:ext>
              </a:extLst>
            </p:cNvPr>
            <p:cNvSpPr txBox="1"/>
            <p:nvPr/>
          </p:nvSpPr>
          <p:spPr>
            <a:xfrm>
              <a:off x="7425172" y="1467403"/>
              <a:ext cx="4924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20961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41DE2810-CFCD-4D27-84ED-7B5DDD922B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815" y="1465815"/>
            <a:ext cx="3926371" cy="3926371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39F60EA6-874A-4D17-98C7-8CAF95125502}"/>
              </a:ext>
            </a:extLst>
          </p:cNvPr>
          <p:cNvSpPr txBox="1"/>
          <p:nvPr/>
        </p:nvSpPr>
        <p:spPr>
          <a:xfrm>
            <a:off x="4089273" y="3407158"/>
            <a:ext cx="40379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课后作业</a:t>
            </a: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E8CE72BB-FF44-4C04-BADD-DBDB20EE2AE1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6404" y="4262647"/>
            <a:ext cx="2082264" cy="94428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67C01BF2-7AAE-40C2-9619-880EA902DA99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9604" y="5137489"/>
            <a:ext cx="2082264" cy="944283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1E76027A-DA04-46E9-8799-0FCFC3BFCB57}"/>
              </a:ext>
            </a:extLst>
          </p:cNvPr>
          <p:cNvSpPr txBox="1"/>
          <p:nvPr/>
        </p:nvSpPr>
        <p:spPr>
          <a:xfrm>
            <a:off x="4918056" y="2627084"/>
            <a:ext cx="23513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defRPr>
            </a:lvl1pPr>
          </a:lstStyle>
          <a:p>
            <a:r>
              <a:rPr lang="zh-CN" altLang="en-US" sz="4000" dirty="0"/>
              <a:t>第五节</a:t>
            </a:r>
          </a:p>
        </p:txBody>
      </p:sp>
    </p:spTree>
    <p:extLst>
      <p:ext uri="{BB962C8B-B14F-4D97-AF65-F5344CB8AC3E}">
        <p14:creationId xmlns:p14="http://schemas.microsoft.com/office/powerpoint/2010/main" val="3519637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2B8D454-9BCC-44D3-BC92-91E66E910918}"/>
              </a:ext>
            </a:extLst>
          </p:cNvPr>
          <p:cNvSpPr/>
          <p:nvPr/>
        </p:nvSpPr>
        <p:spPr>
          <a:xfrm>
            <a:off x="1754777" y="2462924"/>
            <a:ext cx="6355080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kumimoji="1" lang="zh-CN" altLang="en-US" sz="3200" dirty="0">
                <a:solidFill>
                  <a:srgbClr val="C00000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搜集赞颂梅花的诗句</a:t>
            </a:r>
            <a:r>
              <a:rPr kumimoji="1"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，学做有梅花的秉性的人。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BB2790F5-5D1D-4F77-997B-635E7783DD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52689" y="539661"/>
            <a:ext cx="43405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904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08DDB7-5979-417A-80C0-FAA668674A82}"/>
              </a:ext>
            </a:extLst>
          </p:cNvPr>
          <p:cNvSpPr/>
          <p:nvPr/>
        </p:nvSpPr>
        <p:spPr>
          <a:xfrm>
            <a:off x="1997580" y="2694466"/>
            <a:ext cx="6096000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kumimoji="1" lang="zh-CN" altLang="en-US" sz="3200" dirty="0">
                <a:solidFill>
                  <a:srgbClr val="C00000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妙笔生花写诗或文</a:t>
            </a:r>
            <a:r>
              <a:rPr kumimoji="1"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：倾吐你想对海外游子说的话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9AC316E7-A774-4744-B757-2EAE42F74E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52689" y="539661"/>
            <a:ext cx="43405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125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2F42E67B-91DE-4836-9D2F-9A293971C937}"/>
              </a:ext>
            </a:extLst>
          </p:cNvPr>
          <p:cNvSpPr txBox="1"/>
          <p:nvPr/>
        </p:nvSpPr>
        <p:spPr>
          <a:xfrm>
            <a:off x="2681922" y="1859280"/>
            <a:ext cx="90223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dirty="0">
                <a:ln>
                  <a:solidFill>
                    <a:schemeClr val="bg1">
                      <a:lumMod val="95000"/>
                    </a:schemeClr>
                  </a:solidFill>
                </a:ln>
                <a:solidFill>
                  <a:srgbClr val="30081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下节课见</a:t>
            </a:r>
            <a:r>
              <a:rPr lang="en-US" altLang="zh-CN" sz="9600" b="1" dirty="0">
                <a:ln>
                  <a:solidFill>
                    <a:schemeClr val="bg1">
                      <a:lumMod val="95000"/>
                    </a:schemeClr>
                  </a:solidFill>
                </a:ln>
                <a:solidFill>
                  <a:srgbClr val="30081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~</a:t>
            </a:r>
            <a:endParaRPr lang="zh-CN" altLang="en-US" sz="9600" b="1" dirty="0">
              <a:ln>
                <a:solidFill>
                  <a:schemeClr val="bg1">
                    <a:lumMod val="95000"/>
                  </a:schemeClr>
                </a:solidFill>
              </a:ln>
              <a:solidFill>
                <a:srgbClr val="300810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0693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41DE2810-CFCD-4D27-84ED-7B5DDD922B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815" y="1465815"/>
            <a:ext cx="3926371" cy="3926371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39F60EA6-874A-4D17-98C7-8CAF95125502}"/>
              </a:ext>
            </a:extLst>
          </p:cNvPr>
          <p:cNvSpPr txBox="1"/>
          <p:nvPr/>
        </p:nvSpPr>
        <p:spPr>
          <a:xfrm>
            <a:off x="4089273" y="3407158"/>
            <a:ext cx="40379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课前导读</a:t>
            </a: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E8CE72BB-FF44-4C04-BADD-DBDB20EE2AE1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6404" y="4262647"/>
            <a:ext cx="2082264" cy="94428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67C01BF2-7AAE-40C2-9619-880EA902DA99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9604" y="5137489"/>
            <a:ext cx="2082264" cy="944283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1E76027A-DA04-46E9-8799-0FCFC3BFCB57}"/>
              </a:ext>
            </a:extLst>
          </p:cNvPr>
          <p:cNvSpPr txBox="1"/>
          <p:nvPr/>
        </p:nvSpPr>
        <p:spPr>
          <a:xfrm>
            <a:off x="4918056" y="2627084"/>
            <a:ext cx="23513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defRPr>
            </a:lvl1pPr>
          </a:lstStyle>
          <a:p>
            <a:r>
              <a:rPr lang="zh-CN" altLang="en-US" sz="4000" dirty="0"/>
              <a:t>第一节</a:t>
            </a:r>
          </a:p>
        </p:txBody>
      </p:sp>
    </p:spTree>
    <p:extLst>
      <p:ext uri="{BB962C8B-B14F-4D97-AF65-F5344CB8AC3E}">
        <p14:creationId xmlns:p14="http://schemas.microsoft.com/office/powerpoint/2010/main" val="2273172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90661969-C5C3-4213-B268-39E1E4DA0756}"/>
              </a:ext>
            </a:extLst>
          </p:cNvPr>
          <p:cNvSpPr txBox="1"/>
          <p:nvPr/>
        </p:nvSpPr>
        <p:spPr>
          <a:xfrm>
            <a:off x="7271272" y="2219311"/>
            <a:ext cx="842214" cy="212365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C00000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墨梅图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E7F7D5DA-6D8E-4008-B183-51FC994F4F9E}"/>
              </a:ext>
            </a:extLst>
          </p:cNvPr>
          <p:cNvSpPr txBox="1"/>
          <p:nvPr/>
        </p:nvSpPr>
        <p:spPr>
          <a:xfrm>
            <a:off x="1103856" y="2711814"/>
            <a:ext cx="7124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这幅图寄存着外祖父的</a:t>
            </a:r>
            <a:endParaRPr lang="en-US" altLang="zh-CN" sz="3600" dirty="0">
              <a:solidFill>
                <a:schemeClr val="tx1">
                  <a:lumMod val="65000"/>
                  <a:lumOff val="35000"/>
                </a:schemeClr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  <a:p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                             什么感情？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A66F72B6-E84A-4F07-A9BD-8115DDBBA5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3625" y="653143"/>
            <a:ext cx="2740467" cy="5317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238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>
            <a:extLst>
              <a:ext uri="{FF2B5EF4-FFF2-40B4-BE49-F238E27FC236}">
                <a16:creationId xmlns:a16="http://schemas.microsoft.com/office/drawing/2014/main" xmlns="" id="{A2687410-F3F1-4329-B5AA-E27EC5501E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5081" y="1569613"/>
            <a:ext cx="602615" cy="3108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独在异乡为异客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sp>
        <p:nvSpPr>
          <p:cNvPr id="3" name="Text Box 5">
            <a:extLst>
              <a:ext uri="{FF2B5EF4-FFF2-40B4-BE49-F238E27FC236}">
                <a16:creationId xmlns:a16="http://schemas.microsoft.com/office/drawing/2014/main" xmlns="" id="{BA425835-7C5F-4F21-A5A0-2CDE9AAE0A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2214" y="1817397"/>
            <a:ext cx="583218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defRPr>
            </a:lvl1pPr>
          </a:lstStyle>
          <a:p>
            <a:r>
              <a:rPr lang="en-US" altLang="zh-CN" dirty="0"/>
              <a:t> </a:t>
            </a:r>
            <a:r>
              <a:rPr lang="zh-CN" altLang="en-US" dirty="0"/>
              <a:t>春草明年绿</a:t>
            </a:r>
          </a:p>
        </p:txBody>
      </p:sp>
      <p:sp>
        <p:nvSpPr>
          <p:cNvPr id="4" name="Text Box 6">
            <a:extLst>
              <a:ext uri="{FF2B5EF4-FFF2-40B4-BE49-F238E27FC236}">
                <a16:creationId xmlns:a16="http://schemas.microsoft.com/office/drawing/2014/main" xmlns="" id="{08DAD877-763A-4357-AD80-092DCD6910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57828" y="1569612"/>
            <a:ext cx="606279" cy="3108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defRPr>
            </a:lvl1pPr>
          </a:lstStyle>
          <a:p>
            <a:pPr algn="ctr"/>
            <a:r>
              <a:rPr lang="zh-CN" altLang="en-US" dirty="0"/>
              <a:t>自在飞花轻似梦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9BC37591-C66A-43F8-BE65-1D0FEE9D99C5}"/>
              </a:ext>
            </a:extLst>
          </p:cNvPr>
          <p:cNvSpPr/>
          <p:nvPr/>
        </p:nvSpPr>
        <p:spPr>
          <a:xfrm>
            <a:off x="5810981" y="2061237"/>
            <a:ext cx="488549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每逢佳节倍思亲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 </a:t>
            </a:r>
            <a:endParaRPr lang="zh-CN" altLang="en-US" sz="28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36AC4468-CA97-40A5-B75E-483B3EB6FE10}"/>
              </a:ext>
            </a:extLst>
          </p:cNvPr>
          <p:cNvSpPr/>
          <p:nvPr/>
        </p:nvSpPr>
        <p:spPr>
          <a:xfrm>
            <a:off x="3799656" y="2275028"/>
            <a:ext cx="557009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王孙归不归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61308C8E-0883-4473-B8B1-516E454B3868}"/>
              </a:ext>
            </a:extLst>
          </p:cNvPr>
          <p:cNvSpPr/>
          <p:nvPr/>
        </p:nvSpPr>
        <p:spPr>
          <a:xfrm>
            <a:off x="1643256" y="2087980"/>
            <a:ext cx="679023" cy="3108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无边丝雨细如愁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9BA4BBD-B1D7-4227-8270-48A4D3AADA0D}"/>
              </a:ext>
            </a:extLst>
          </p:cNvPr>
          <p:cNvSpPr txBox="1"/>
          <p:nvPr/>
        </p:nvSpPr>
        <p:spPr>
          <a:xfrm>
            <a:off x="7845367" y="2923829"/>
            <a:ext cx="1112520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defRPr>
            </a:lvl1pPr>
          </a:lstStyle>
          <a:p>
            <a:r>
              <a:rPr lang="zh-CN" altLang="en-US" sz="5400" dirty="0">
                <a:solidFill>
                  <a:srgbClr val="C00000"/>
                </a:solidFill>
              </a:rPr>
              <a:t>思乡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7C8B59EF-D812-4DAB-A178-D3044F775F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1627" y="872503"/>
            <a:ext cx="3372198" cy="4783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404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9BA4BBD-B1D7-4227-8270-48A4D3AADA0D}"/>
              </a:ext>
            </a:extLst>
          </p:cNvPr>
          <p:cNvSpPr txBox="1"/>
          <p:nvPr/>
        </p:nvSpPr>
        <p:spPr>
          <a:xfrm>
            <a:off x="4692949" y="2271750"/>
            <a:ext cx="4799512" cy="2496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4400" b="0" dirty="0">
                <a:solidFill>
                  <a:srgbClr val="C00000"/>
                </a:solidFill>
              </a:rPr>
              <a:t>墨梅图</a:t>
            </a:r>
            <a:r>
              <a:rPr lang="en-US" altLang="zh-CN" sz="4400" b="0" dirty="0">
                <a:solidFill>
                  <a:srgbClr val="C00000"/>
                </a:solidFill>
              </a:rPr>
              <a:t>·</a:t>
            </a:r>
            <a:r>
              <a:rPr lang="zh-CN" altLang="en-US" sz="4400" b="0" dirty="0">
                <a:solidFill>
                  <a:srgbClr val="C00000"/>
                </a:solidFill>
              </a:rPr>
              <a:t>思乡</a:t>
            </a:r>
            <a:endParaRPr lang="en-US" altLang="zh-CN" sz="4400" b="0" dirty="0">
              <a:solidFill>
                <a:srgbClr val="C00000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sz="4400" b="0" dirty="0"/>
              <a:t>都反映出外祖父怎样的情怀？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9EEA2A5-397A-449A-98F2-067DE85F61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394" y="976343"/>
            <a:ext cx="3224378" cy="5678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750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41DE2810-CFCD-4D27-84ED-7B5DDD922B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815" y="1465815"/>
            <a:ext cx="3926371" cy="3926371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39F60EA6-874A-4D17-98C7-8CAF95125502}"/>
              </a:ext>
            </a:extLst>
          </p:cNvPr>
          <p:cNvSpPr txBox="1"/>
          <p:nvPr/>
        </p:nvSpPr>
        <p:spPr>
          <a:xfrm>
            <a:off x="4089273" y="3407158"/>
            <a:ext cx="40379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生字学习</a:t>
            </a: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E8CE72BB-FF44-4C04-BADD-DBDB20EE2AE1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6404" y="4262647"/>
            <a:ext cx="2082264" cy="94428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67C01BF2-7AAE-40C2-9619-880EA902DA99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9604" y="5137489"/>
            <a:ext cx="2082264" cy="944283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1E76027A-DA04-46E9-8799-0FCFC3BFCB57}"/>
              </a:ext>
            </a:extLst>
          </p:cNvPr>
          <p:cNvSpPr txBox="1"/>
          <p:nvPr/>
        </p:nvSpPr>
        <p:spPr>
          <a:xfrm>
            <a:off x="4918056" y="2627084"/>
            <a:ext cx="23513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defRPr>
            </a:lvl1pPr>
          </a:lstStyle>
          <a:p>
            <a:r>
              <a:rPr lang="zh-CN" altLang="en-US" sz="4000" dirty="0"/>
              <a:t>第二节</a:t>
            </a:r>
          </a:p>
        </p:txBody>
      </p:sp>
    </p:spTree>
    <p:extLst>
      <p:ext uri="{BB962C8B-B14F-4D97-AF65-F5344CB8AC3E}">
        <p14:creationId xmlns:p14="http://schemas.microsoft.com/office/powerpoint/2010/main" val="3685406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7145D4C3-F984-4408-B5BD-3B2738BA1527}"/>
              </a:ext>
            </a:extLst>
          </p:cNvPr>
          <p:cNvGrpSpPr/>
          <p:nvPr/>
        </p:nvGrpSpPr>
        <p:grpSpPr>
          <a:xfrm>
            <a:off x="1566829" y="2082237"/>
            <a:ext cx="3492125" cy="2031345"/>
            <a:chOff x="2299075" y="1617780"/>
            <a:chExt cx="3492125" cy="2031345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xmlns="" id="{01E8E503-700C-4676-8789-406513ADC258}"/>
                </a:ext>
              </a:extLst>
            </p:cNvPr>
            <p:cNvSpPr/>
            <p:nvPr/>
          </p:nvSpPr>
          <p:spPr>
            <a:xfrm>
              <a:off x="2299075" y="2325611"/>
              <a:ext cx="1328045" cy="1323514"/>
            </a:xfrm>
            <a:prstGeom prst="ellipse">
              <a:avLst/>
            </a:prstGeom>
            <a:noFill/>
            <a:ln>
              <a:solidFill>
                <a:srgbClr val="3C41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500" dirty="0">
                <a:solidFill>
                  <a:srgbClr val="3C413B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xmlns="" id="{5878E41D-023B-4633-8C51-50F6A9C108B8}"/>
                </a:ext>
              </a:extLst>
            </p:cNvPr>
            <p:cNvSpPr/>
            <p:nvPr/>
          </p:nvSpPr>
          <p:spPr>
            <a:xfrm>
              <a:off x="2480994" y="2540050"/>
              <a:ext cx="3310206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kumimoji="1" lang="zh-CN" altLang="en-US" sz="6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葬  身</a:t>
              </a:r>
              <a:endParaRPr lang="zh-CN" altLang="en-US" sz="6600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="" id="{F9A336DD-53F9-4127-AB37-8246E221B77B}"/>
                </a:ext>
              </a:extLst>
            </p:cNvPr>
            <p:cNvSpPr txBox="1"/>
            <p:nvPr/>
          </p:nvSpPr>
          <p:spPr>
            <a:xfrm>
              <a:off x="2368257" y="1617780"/>
              <a:ext cx="17068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Zàng</a:t>
              </a:r>
              <a:endPara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DCB4C071-EB23-4B91-BF17-AA99FE2EAD2B}"/>
              </a:ext>
            </a:extLst>
          </p:cNvPr>
          <p:cNvGrpSpPr/>
          <p:nvPr/>
        </p:nvGrpSpPr>
        <p:grpSpPr>
          <a:xfrm>
            <a:off x="4874511" y="2082237"/>
            <a:ext cx="3492125" cy="2031345"/>
            <a:chOff x="2299075" y="1617780"/>
            <a:chExt cx="3492125" cy="2031345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4BED8733-6FEF-4DF2-A206-C55964964891}"/>
                </a:ext>
              </a:extLst>
            </p:cNvPr>
            <p:cNvSpPr/>
            <p:nvPr/>
          </p:nvSpPr>
          <p:spPr>
            <a:xfrm>
              <a:off x="2299075" y="2325611"/>
              <a:ext cx="1328045" cy="1323514"/>
            </a:xfrm>
            <a:prstGeom prst="ellipse">
              <a:avLst/>
            </a:prstGeom>
            <a:noFill/>
            <a:ln>
              <a:solidFill>
                <a:srgbClr val="3C41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500" dirty="0">
                <a:solidFill>
                  <a:srgbClr val="3C413B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D6FA84AB-A241-4162-9BE7-3069E6267778}"/>
                </a:ext>
              </a:extLst>
            </p:cNvPr>
            <p:cNvSpPr/>
            <p:nvPr/>
          </p:nvSpPr>
          <p:spPr>
            <a:xfrm>
              <a:off x="2480994" y="2540050"/>
              <a:ext cx="3310206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kumimoji="1" lang="zh-CN" altLang="en-US" sz="6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隆  冬</a:t>
              </a:r>
              <a:endParaRPr lang="zh-CN" altLang="en-US" sz="6600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9A054575-2F6E-4303-ADDC-10A09218E782}"/>
                </a:ext>
              </a:extLst>
            </p:cNvPr>
            <p:cNvSpPr txBox="1"/>
            <p:nvPr/>
          </p:nvSpPr>
          <p:spPr>
            <a:xfrm>
              <a:off x="2368257" y="1617780"/>
              <a:ext cx="17068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Lóng</a:t>
              </a:r>
              <a:endPara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D40EBA0D-C3C3-4FE6-A739-3B9D6A53EAC3}"/>
              </a:ext>
            </a:extLst>
          </p:cNvPr>
          <p:cNvGrpSpPr/>
          <p:nvPr/>
        </p:nvGrpSpPr>
        <p:grpSpPr>
          <a:xfrm>
            <a:off x="8120272" y="2082237"/>
            <a:ext cx="3310206" cy="2031345"/>
            <a:chOff x="2480994" y="1617780"/>
            <a:chExt cx="3310206" cy="2031345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3A52371D-07E8-4C0E-A067-EFDBC908B6E5}"/>
                </a:ext>
              </a:extLst>
            </p:cNvPr>
            <p:cNvSpPr/>
            <p:nvPr/>
          </p:nvSpPr>
          <p:spPr>
            <a:xfrm>
              <a:off x="3563995" y="2325611"/>
              <a:ext cx="1328045" cy="1323514"/>
            </a:xfrm>
            <a:prstGeom prst="ellipse">
              <a:avLst/>
            </a:prstGeom>
            <a:noFill/>
            <a:ln>
              <a:solidFill>
                <a:srgbClr val="3C41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500" dirty="0">
                <a:solidFill>
                  <a:srgbClr val="3C413B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CEE9CF2B-14BF-49DB-A92E-912F713B4160}"/>
                </a:ext>
              </a:extLst>
            </p:cNvPr>
            <p:cNvSpPr/>
            <p:nvPr/>
          </p:nvSpPr>
          <p:spPr>
            <a:xfrm>
              <a:off x="2480994" y="2540050"/>
              <a:ext cx="3310206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kumimoji="1" lang="zh-CN" altLang="en-US" sz="6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训  罢</a:t>
              </a:r>
              <a:endParaRPr lang="zh-CN" altLang="en-US" sz="6600" dirty="0">
                <a:solidFill>
                  <a:schemeClr val="tx1">
                    <a:lumMod val="65000"/>
                    <a:lumOff val="3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0EDFB530-A3D2-4DF5-BFAC-385BDD789A0C}"/>
                </a:ext>
              </a:extLst>
            </p:cNvPr>
            <p:cNvSpPr txBox="1"/>
            <p:nvPr/>
          </p:nvSpPr>
          <p:spPr>
            <a:xfrm>
              <a:off x="3922737" y="1617780"/>
              <a:ext cx="17068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Bà</a:t>
              </a:r>
              <a:endPara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99665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94062A3-0A3F-4C1D-8F54-76CB55D0D8F6}"/>
              </a:ext>
            </a:extLst>
          </p:cNvPr>
          <p:cNvSpPr/>
          <p:nvPr/>
        </p:nvSpPr>
        <p:spPr>
          <a:xfrm>
            <a:off x="1245221" y="1751154"/>
            <a:ext cx="129477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zh-CN" altLang="en-US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颇负盛名 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9234A271-F4C9-42B9-A118-E15A5B1854D3}"/>
              </a:ext>
            </a:extLst>
          </p:cNvPr>
          <p:cNvSpPr/>
          <p:nvPr/>
        </p:nvSpPr>
        <p:spPr>
          <a:xfrm>
            <a:off x="2966720" y="2548600"/>
            <a:ext cx="79857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3200" b="1" dirty="0">
                <a:solidFill>
                  <a:srgbClr val="C00000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解析：</a:t>
            </a:r>
            <a:r>
              <a:rPr kumimoji="1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颇，相当地。负，享有。盛名，很大的名望。颇负盛名，有很大的名望</a:t>
            </a:r>
          </a:p>
        </p:txBody>
      </p:sp>
    </p:spTree>
    <p:extLst>
      <p:ext uri="{BB962C8B-B14F-4D97-AF65-F5344CB8AC3E}">
        <p14:creationId xmlns:p14="http://schemas.microsoft.com/office/powerpoint/2010/main" val="4048380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theme/theme1.xml><?xml version="1.0" encoding="utf-8"?>
<a:theme xmlns:a="http://schemas.openxmlformats.org/drawingml/2006/main" name="Office 主题​​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612</Words>
  <Application>Microsoft Office PowerPoint</Application>
  <PresentationFormat>宽屏</PresentationFormat>
  <Paragraphs>87</Paragraphs>
  <Slides>23</Slides>
  <Notes>23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等线</vt:lpstr>
      <vt:lpstr>等线 Light</vt:lpstr>
      <vt:lpstr>方正舒体</vt:lpstr>
      <vt:lpstr>方正苏新诗柳楷简体</vt:lpstr>
      <vt:lpstr>方正细圆简体</vt:lpstr>
      <vt:lpstr>叶根友行书繁</vt:lpstr>
      <vt:lpstr>造字工房悦黑演示版纤细体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20170815</dc:title>
  <dc:creator>PC</dc:creator>
  <cp:lastModifiedBy>ll</cp:lastModifiedBy>
  <cp:revision>62</cp:revision>
  <dcterms:created xsi:type="dcterms:W3CDTF">2017-08-21T13:44:00Z</dcterms:created>
  <dcterms:modified xsi:type="dcterms:W3CDTF">2019-05-08T13:13:15Z</dcterms:modified>
</cp:coreProperties>
</file>