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5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99474F-384C-4821-BABB-278EF63D14EA}" type="datetimeFigureOut">
              <a:rPr lang="zh-CN" altLang="en-US" smtClean="0"/>
              <a:pPr/>
              <a:t>2015/4/13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00855-05F5-432D-B931-26D01D392A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L:\&#20154;&#25945;&#29256;&#19968;&#24180;&#32423;&#19979;&#20876;&#35821;&#25991;\13%20&#21476;&#35799;&#20004;&#39318;\13.&#21476;&#20856;&#38899;&#20048;-&#28180;&#33311;&#26202;&#21809;.mp3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dministrator\Desktop\&#19968;&#24180;&#32423;&#35821;&#25991;&#31532;&#21313;&#19977;&#35838;%20&#25152;&#35265;&#26391;&#35835;mp3&#35838;&#20214;.mp3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WordArt 2"/>
          <p:cNvSpPr>
            <a:spLocks noChangeArrowheads="1" noChangeShapeType="1" noTextEdit="1"/>
          </p:cNvSpPr>
          <p:nvPr/>
        </p:nvSpPr>
        <p:spPr bwMode="auto">
          <a:xfrm>
            <a:off x="971550" y="1412875"/>
            <a:ext cx="6913563" cy="23034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spc="-36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17BF27"/>
                    </a:gs>
                    <a:gs pos="100000">
                      <a:srgbClr val="17BF27">
                        <a:gamma/>
                        <a:tint val="76078"/>
                        <a:invGamma/>
                      </a:srgbClr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/>
              </a:rPr>
              <a:t>13  </a:t>
            </a:r>
            <a:r>
              <a:rPr lang="zh-CN" altLang="en-US" sz="3600" kern="10" spc="-360">
                <a:ln w="12700">
                  <a:solidFill>
                    <a:srgbClr val="339966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17BF27"/>
                    </a:gs>
                    <a:gs pos="100000">
                      <a:srgbClr val="17BF27">
                        <a:gamma/>
                        <a:tint val="76078"/>
                        <a:invGamma/>
                      </a:srgbClr>
                    </a:gs>
                  </a:gsLst>
                  <a:lin ang="2700000" scaled="1"/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华文新魏"/>
              </a:rPr>
              <a:t>古诗两首</a:t>
            </a:r>
          </a:p>
        </p:txBody>
      </p:sp>
      <p:sp>
        <p:nvSpPr>
          <p:cNvPr id="5" name="矩形 4"/>
          <p:cNvSpPr/>
          <p:nvPr/>
        </p:nvSpPr>
        <p:spPr>
          <a:xfrm>
            <a:off x="3491880" y="4221088"/>
            <a:ext cx="385233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丰乐中心完小    申芳</a:t>
            </a:r>
            <a:endParaRPr lang="zh-CN" altLang="en-US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4427984" y="5013176"/>
            <a:ext cx="220124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2015</a:t>
            </a:r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年</a:t>
            </a:r>
            <a:r>
              <a:rPr lang="en-US" altLang="zh-CN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4</a:t>
            </a:r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月</a:t>
            </a:r>
            <a:r>
              <a:rPr lang="en-US" altLang="zh-CN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14</a:t>
            </a:r>
            <a:r>
              <a:rPr lang="zh-CN" altLang="en-US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日</a:t>
            </a:r>
            <a:endParaRPr lang="zh-CN" altLang="en-US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4213" y="766763"/>
            <a:ext cx="2868612" cy="4114800"/>
            <a:chOff x="431" y="483"/>
            <a:chExt cx="1807" cy="2592"/>
          </a:xfrm>
        </p:grpSpPr>
        <p:pic>
          <p:nvPicPr>
            <p:cNvPr id="13321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1" y="1262"/>
              <a:ext cx="1807" cy="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2" name="Text Box 4"/>
            <p:cNvSpPr txBox="1">
              <a:spLocks noChangeArrowheads="1"/>
            </p:cNvSpPr>
            <p:nvPr/>
          </p:nvSpPr>
          <p:spPr bwMode="auto">
            <a:xfrm>
              <a:off x="567" y="1113"/>
              <a:ext cx="1542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立</a:t>
              </a:r>
            </a:p>
          </p:txBody>
        </p:sp>
        <p:sp>
          <p:nvSpPr>
            <p:cNvPr id="13323" name="Text Box 5"/>
            <p:cNvSpPr txBox="1">
              <a:spLocks noChangeArrowheads="1"/>
            </p:cNvSpPr>
            <p:nvPr/>
          </p:nvSpPr>
          <p:spPr bwMode="auto">
            <a:xfrm>
              <a:off x="567" y="483"/>
              <a:ext cx="1587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lì</a:t>
              </a:r>
              <a:r>
                <a:rPr lang="en-US" altLang="zh-CN" sz="8000"/>
                <a:t>  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/>
                <a:t>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/>
                <a:t>    </a:t>
              </a:r>
              <a:r>
                <a:rPr lang="en-US" altLang="zh-CN" sz="3600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3851920" y="3933056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3779912" y="2060848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420" name="Text Box 12"/>
          <p:cNvSpPr txBox="1">
            <a:spLocks noChangeArrowheads="1"/>
          </p:cNvSpPr>
          <p:nvPr/>
        </p:nvSpPr>
        <p:spPr bwMode="auto">
          <a:xfrm>
            <a:off x="5580112" y="2132856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立</a:t>
            </a:r>
          </a:p>
        </p:txBody>
      </p:sp>
      <p:sp>
        <p:nvSpPr>
          <p:cNvPr id="17421" name="Text Box 13"/>
          <p:cNvSpPr txBox="1">
            <a:spLocks noChangeArrowheads="1"/>
          </p:cNvSpPr>
          <p:nvPr/>
        </p:nvSpPr>
        <p:spPr bwMode="auto">
          <a:xfrm>
            <a:off x="5652120" y="3573016"/>
            <a:ext cx="29876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立正      站立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7" grpId="0"/>
      <p:bldP spid="17418" grpId="0"/>
      <p:bldP spid="17420" grpId="0"/>
      <p:bldP spid="174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WordArt 2"/>
          <p:cNvSpPr>
            <a:spLocks noChangeArrowheads="1" noChangeShapeType="1" noTextEdit="1"/>
          </p:cNvSpPr>
          <p:nvPr/>
        </p:nvSpPr>
        <p:spPr bwMode="auto">
          <a:xfrm>
            <a:off x="107950" y="115888"/>
            <a:ext cx="3384550" cy="13985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CE719"/>
                    </a:gs>
                    <a:gs pos="100000">
                      <a:srgbClr val="00CC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词语大观园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258888" y="1844675"/>
            <a:ext cx="7200900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0000"/>
              </a:lnSpc>
              <a:spcBef>
                <a:spcPct val="30000"/>
              </a:spcBef>
            </a:pPr>
            <a:r>
              <a:rPr lang="zh-CN" altLang="en-US" sz="6000">
                <a:ea typeface="黑体" pitchFamily="49" charset="-122"/>
              </a:rPr>
              <a:t>古诗　树林　儿童　黄牛　闭口　站立</a:t>
            </a:r>
            <a:endParaRPr lang="zh-CN" altLang="en-US" sz="600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003800" y="620713"/>
            <a:ext cx="3924300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000">
                <a:solidFill>
                  <a:srgbClr val="327CC0"/>
                </a:solidFill>
                <a:ea typeface="方正姚体" pitchFamily="2" charset="-122"/>
              </a:rPr>
              <a:t>认一认，读一读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/>
      <p:bldP spid="317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无标题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296863"/>
            <a:ext cx="8748712" cy="656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7451725" y="5899150"/>
            <a:ext cx="13049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黄牛</a:t>
            </a:r>
          </a:p>
        </p:txBody>
      </p:sp>
    </p:spTree>
  </p:cSld>
  <p:clrMapOvr>
    <a:masterClrMapping/>
  </p:clrMapOvr>
  <p:transition spd="slow">
    <p:checker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76250"/>
            <a:ext cx="4279900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4895850" y="1700213"/>
            <a:ext cx="3997325" cy="171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</a:pPr>
            <a:r>
              <a:rPr lang="zh-CN" altLang="en-US" sz="2800" b="1" dirty="0">
                <a:solidFill>
                  <a:srgbClr val="06561F"/>
                </a:solidFill>
                <a:ea typeface="楷体_GB2312" pitchFamily="1" charset="-122"/>
              </a:rPr>
              <a:t>       蝉又名“知了”。能发出嘹亮的鸣叫声，特别是到了夏天中午</a:t>
            </a:r>
            <a:r>
              <a:rPr lang="zh-CN" altLang="en-US" sz="2800" b="1" dirty="0" smtClean="0">
                <a:solidFill>
                  <a:srgbClr val="06561F"/>
                </a:solidFill>
                <a:ea typeface="楷体_GB2312" pitchFamily="1" charset="-122"/>
              </a:rPr>
              <a:t>。</a:t>
            </a:r>
            <a:endParaRPr lang="zh-CN" altLang="en-US" sz="2800" b="1" dirty="0">
              <a:solidFill>
                <a:srgbClr val="06561F"/>
              </a:solidFill>
              <a:ea typeface="楷体_GB2312" pitchFamily="1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6248400" y="842963"/>
            <a:ext cx="12033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06561F"/>
                </a:solidFill>
              </a:rPr>
              <a:t>简介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611563" y="5980113"/>
            <a:ext cx="7445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796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蝉</a:t>
            </a:r>
          </a:p>
        </p:txBody>
      </p:sp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2"/>
          <p:cNvSpPr>
            <a:spLocks noChangeArrowheads="1" noChangeShapeType="1" noTextEdit="1"/>
          </p:cNvSpPr>
          <p:nvPr/>
        </p:nvSpPr>
        <p:spPr bwMode="auto">
          <a:xfrm>
            <a:off x="395536" y="260648"/>
            <a:ext cx="2376264" cy="898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CE719"/>
                    </a:gs>
                    <a:gs pos="100000">
                      <a:srgbClr val="00CC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一起学课文</a:t>
            </a:r>
          </a:p>
        </p:txBody>
      </p:sp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203575" y="1196975"/>
            <a:ext cx="4895850" cy="441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4800" b="1" dirty="0">
                <a:latin typeface="Times New Roman" pitchFamily="18" charset="0"/>
                <a:ea typeface="楷体_GB2312" pitchFamily="1" charset="-122"/>
              </a:rPr>
              <a:t>牧童骑黄牛，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4800" b="1" dirty="0">
                <a:latin typeface="Times New Roman" pitchFamily="18" charset="0"/>
                <a:ea typeface="楷体_GB2312" pitchFamily="1" charset="-122"/>
              </a:rPr>
              <a:t>歌声振林樾。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4800" b="1" dirty="0">
                <a:latin typeface="Times New Roman" pitchFamily="18" charset="0"/>
                <a:ea typeface="楷体_GB2312" pitchFamily="1" charset="-122"/>
              </a:rPr>
              <a:t>意欲捕鸣蝉，</a:t>
            </a:r>
          </a:p>
          <a:p>
            <a:pPr>
              <a:lnSpc>
                <a:spcPct val="110000"/>
              </a:lnSpc>
              <a:spcBef>
                <a:spcPct val="50000"/>
              </a:spcBef>
            </a:pPr>
            <a:r>
              <a:rPr kumimoji="1" lang="zh-CN" altLang="en-US" sz="4800" b="1" dirty="0">
                <a:latin typeface="Times New Roman" pitchFamily="18" charset="0"/>
                <a:ea typeface="楷体_GB2312" pitchFamily="1" charset="-122"/>
              </a:rPr>
              <a:t>忽然闭口立。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843808" y="1988840"/>
            <a:ext cx="2514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放牛的儿童。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4355976" y="3212976"/>
            <a:ext cx="10668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smtClean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传遍。</a:t>
            </a:r>
            <a:endParaRPr kumimoji="1" lang="zh-CN" altLang="en-US" sz="3200" b="1" dirty="0">
              <a:solidFill>
                <a:srgbClr val="0070C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5486400" y="3212976"/>
            <a:ext cx="3657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 smtClean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树林中的阴凉处。</a:t>
            </a:r>
            <a:endParaRPr kumimoji="1" lang="zh-CN" altLang="en-US" sz="3200" b="1" dirty="0">
              <a:solidFill>
                <a:srgbClr val="0070C0"/>
              </a:solidFill>
              <a:latin typeface="Times New Roman" pitchFamily="18" charset="0"/>
              <a:ea typeface="楷体_GB2312" pitchFamily="1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491880" y="4365104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心想。</a:t>
            </a: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4572000" y="4365104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捉。</a:t>
            </a: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4067944" y="5589240"/>
            <a:ext cx="2209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闭着嘴巴。</a:t>
            </a: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987824" y="332656"/>
            <a:ext cx="520541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kumimoji="1" lang="zh-CN" altLang="en-US" sz="5400" b="1" dirty="0">
                <a:latin typeface="楷体_GB2312" pitchFamily="1" charset="-122"/>
                <a:ea typeface="楷体_GB2312" pitchFamily="1" charset="-122"/>
              </a:rPr>
              <a:t>所见</a:t>
            </a:r>
            <a:r>
              <a:rPr kumimoji="1" lang="zh-CN" altLang="en-US" sz="3600" b="1" dirty="0">
                <a:solidFill>
                  <a:schemeClr val="accent2"/>
                </a:solidFill>
                <a:latin typeface="楷体_GB2312" pitchFamily="1" charset="-122"/>
                <a:ea typeface="楷体_GB2312" pitchFamily="1" charset="-122"/>
              </a:rPr>
              <a:t>  </a:t>
            </a:r>
            <a:r>
              <a:rPr kumimoji="1" lang="zh-CN" altLang="en-US" sz="3600" b="1" dirty="0">
                <a:solidFill>
                  <a:srgbClr val="000099"/>
                </a:solidFill>
                <a:latin typeface="仿宋_GB2312" pitchFamily="49" charset="-122"/>
                <a:ea typeface="仿宋_GB2312" pitchFamily="49" charset="-122"/>
              </a:rPr>
              <a:t>清  袁枚</a:t>
            </a:r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3491880" y="1844824"/>
            <a:ext cx="914400" cy="228600"/>
            <a:chOff x="1440" y="1488"/>
            <a:chExt cx="576" cy="144"/>
          </a:xfrm>
        </p:grpSpPr>
        <p:sp>
          <p:nvSpPr>
            <p:cNvPr id="16413" name="Oval 11"/>
            <p:cNvSpPr>
              <a:spLocks noChangeArrowheads="1"/>
            </p:cNvSpPr>
            <p:nvPr/>
          </p:nvSpPr>
          <p:spPr bwMode="auto">
            <a:xfrm>
              <a:off x="1440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414" name="Oval 12"/>
            <p:cNvSpPr>
              <a:spLocks noChangeArrowheads="1"/>
            </p:cNvSpPr>
            <p:nvPr/>
          </p:nvSpPr>
          <p:spPr bwMode="auto">
            <a:xfrm>
              <a:off x="1872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sp>
        <p:nvSpPr>
          <p:cNvPr id="7181" name="Oval 13"/>
          <p:cNvSpPr>
            <a:spLocks noChangeArrowheads="1"/>
          </p:cNvSpPr>
          <p:nvPr/>
        </p:nvSpPr>
        <p:spPr bwMode="auto">
          <a:xfrm>
            <a:off x="4788024" y="3068960"/>
            <a:ext cx="228600" cy="228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5292080" y="3068960"/>
            <a:ext cx="990600" cy="228600"/>
            <a:chOff x="2736" y="2256"/>
            <a:chExt cx="624" cy="144"/>
          </a:xfrm>
        </p:grpSpPr>
        <p:sp>
          <p:nvSpPr>
            <p:cNvPr id="16411" name="Oval 15"/>
            <p:cNvSpPr>
              <a:spLocks noChangeArrowheads="1"/>
            </p:cNvSpPr>
            <p:nvPr/>
          </p:nvSpPr>
          <p:spPr bwMode="auto">
            <a:xfrm>
              <a:off x="2736" y="2256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412" name="Oval 16"/>
            <p:cNvSpPr>
              <a:spLocks noChangeArrowheads="1"/>
            </p:cNvSpPr>
            <p:nvPr/>
          </p:nvSpPr>
          <p:spPr bwMode="auto">
            <a:xfrm>
              <a:off x="3216" y="2256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3491880" y="4221088"/>
            <a:ext cx="914400" cy="228600"/>
            <a:chOff x="1440" y="1488"/>
            <a:chExt cx="576" cy="144"/>
          </a:xfrm>
        </p:grpSpPr>
        <p:sp>
          <p:nvSpPr>
            <p:cNvPr id="16409" name="Oval 18"/>
            <p:cNvSpPr>
              <a:spLocks noChangeArrowheads="1"/>
            </p:cNvSpPr>
            <p:nvPr/>
          </p:nvSpPr>
          <p:spPr bwMode="auto">
            <a:xfrm>
              <a:off x="1440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410" name="Oval 19"/>
            <p:cNvSpPr>
              <a:spLocks noChangeArrowheads="1"/>
            </p:cNvSpPr>
            <p:nvPr/>
          </p:nvSpPr>
          <p:spPr bwMode="auto">
            <a:xfrm>
              <a:off x="1872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5" name="Group 20"/>
          <p:cNvGrpSpPr>
            <a:grpSpLocks/>
          </p:cNvGrpSpPr>
          <p:nvPr/>
        </p:nvGrpSpPr>
        <p:grpSpPr bwMode="auto">
          <a:xfrm>
            <a:off x="4644008" y="5373216"/>
            <a:ext cx="914400" cy="228600"/>
            <a:chOff x="1440" y="1488"/>
            <a:chExt cx="576" cy="144"/>
          </a:xfrm>
        </p:grpSpPr>
        <p:sp>
          <p:nvSpPr>
            <p:cNvPr id="16407" name="Oval 21"/>
            <p:cNvSpPr>
              <a:spLocks noChangeArrowheads="1"/>
            </p:cNvSpPr>
            <p:nvPr/>
          </p:nvSpPr>
          <p:spPr bwMode="auto">
            <a:xfrm>
              <a:off x="1440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408" name="Oval 22"/>
            <p:cNvSpPr>
              <a:spLocks noChangeArrowheads="1"/>
            </p:cNvSpPr>
            <p:nvPr/>
          </p:nvSpPr>
          <p:spPr bwMode="auto">
            <a:xfrm>
              <a:off x="1872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grpSp>
        <p:nvGrpSpPr>
          <p:cNvPr id="6" name="Group 23"/>
          <p:cNvGrpSpPr>
            <a:grpSpLocks/>
          </p:cNvGrpSpPr>
          <p:nvPr/>
        </p:nvGrpSpPr>
        <p:grpSpPr bwMode="auto">
          <a:xfrm>
            <a:off x="5364088" y="4221088"/>
            <a:ext cx="914400" cy="228600"/>
            <a:chOff x="1440" y="1488"/>
            <a:chExt cx="576" cy="144"/>
          </a:xfrm>
        </p:grpSpPr>
        <p:sp>
          <p:nvSpPr>
            <p:cNvPr id="16405" name="Oval 24"/>
            <p:cNvSpPr>
              <a:spLocks noChangeArrowheads="1"/>
            </p:cNvSpPr>
            <p:nvPr/>
          </p:nvSpPr>
          <p:spPr bwMode="auto">
            <a:xfrm>
              <a:off x="1440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  <p:sp>
          <p:nvSpPr>
            <p:cNvPr id="16406" name="Oval 25"/>
            <p:cNvSpPr>
              <a:spLocks noChangeArrowheads="1"/>
            </p:cNvSpPr>
            <p:nvPr/>
          </p:nvSpPr>
          <p:spPr bwMode="auto">
            <a:xfrm>
              <a:off x="1872" y="1488"/>
              <a:ext cx="144" cy="14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kumimoji="1" lang="zh-CN" altLang="zh-CN" sz="2400">
                <a:latin typeface="Times New Roman" pitchFamily="18" charset="0"/>
              </a:endParaRPr>
            </a:p>
          </p:txBody>
        </p:sp>
      </p:grpSp>
      <p:sp>
        <p:nvSpPr>
          <p:cNvPr id="7194" name="Oval 26"/>
          <p:cNvSpPr>
            <a:spLocks noChangeArrowheads="1"/>
          </p:cNvSpPr>
          <p:nvPr/>
        </p:nvSpPr>
        <p:spPr bwMode="auto">
          <a:xfrm>
            <a:off x="4788024" y="4221088"/>
            <a:ext cx="228600" cy="228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95" name="Oval 27"/>
          <p:cNvSpPr>
            <a:spLocks noChangeArrowheads="1"/>
          </p:cNvSpPr>
          <p:nvPr/>
        </p:nvSpPr>
        <p:spPr bwMode="auto">
          <a:xfrm>
            <a:off x="5940152" y="5373216"/>
            <a:ext cx="228600" cy="228600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7196" name="Text Box 28"/>
          <p:cNvSpPr txBox="1">
            <a:spLocks noChangeArrowheads="1"/>
          </p:cNvSpPr>
          <p:nvPr/>
        </p:nvSpPr>
        <p:spPr bwMode="auto">
          <a:xfrm>
            <a:off x="5076056" y="4365104"/>
            <a:ext cx="3581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正在鸣叫的知了。</a:t>
            </a:r>
          </a:p>
        </p:txBody>
      </p:sp>
      <p:sp>
        <p:nvSpPr>
          <p:cNvPr id="7197" name="Text Box 29"/>
          <p:cNvSpPr txBox="1">
            <a:spLocks noChangeArrowheads="1"/>
          </p:cNvSpPr>
          <p:nvPr/>
        </p:nvSpPr>
        <p:spPr bwMode="auto">
          <a:xfrm>
            <a:off x="5868144" y="558924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solidFill>
                  <a:srgbClr val="0070C0"/>
                </a:solidFill>
                <a:latin typeface="Times New Roman" pitchFamily="18" charset="0"/>
                <a:ea typeface="楷体_GB2312" pitchFamily="1" charset="-122"/>
              </a:rPr>
              <a:t>站着。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7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68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7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1" grpId="0" autoUpdateAnimBg="0"/>
      <p:bldP spid="7172" grpId="0" autoUpdateAnimBg="0"/>
      <p:bldP spid="7173" grpId="0" autoUpdateAnimBg="0"/>
      <p:bldP spid="7174" grpId="0" autoUpdateAnimBg="0"/>
      <p:bldP spid="7175" grpId="0" autoUpdateAnimBg="0"/>
      <p:bldP spid="7176" grpId="0" autoUpdateAnimBg="0"/>
      <p:bldP spid="7177" grpId="0" autoUpdateAnimBg="0"/>
      <p:bldP spid="7181" grpId="0" animBg="1"/>
      <p:bldP spid="7194" grpId="0" animBg="1"/>
      <p:bldP spid="7195" grpId="0" animBg="1"/>
      <p:bldP spid="7196" grpId="0" autoUpdateAnimBg="0"/>
      <p:bldP spid="719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1043608" y="1711841"/>
            <a:ext cx="6769100" cy="341632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3600" dirty="0">
                <a:solidFill>
                  <a:schemeClr val="accent2"/>
                </a:solidFill>
              </a:rPr>
              <a:t>　</a:t>
            </a:r>
            <a:r>
              <a:rPr lang="zh-CN" altLang="en-US" sz="3600" dirty="0" smtClean="0">
                <a:solidFill>
                  <a:schemeClr val="accent2"/>
                </a:solidFill>
              </a:rPr>
              <a:t>  牧</a:t>
            </a:r>
            <a:r>
              <a:rPr lang="zh-CN" altLang="en-US" sz="3600" dirty="0">
                <a:solidFill>
                  <a:schemeClr val="accent2"/>
                </a:solidFill>
              </a:rPr>
              <a:t>童骑在黄牛背上，</a:t>
            </a:r>
          </a:p>
          <a:p>
            <a:r>
              <a:rPr lang="zh-CN" altLang="en-US" sz="3600" dirty="0">
                <a:solidFill>
                  <a:schemeClr val="accent2"/>
                </a:solidFill>
              </a:rPr>
              <a:t>　</a:t>
            </a:r>
            <a:r>
              <a:rPr lang="zh-CN" altLang="en-US" sz="3600" dirty="0" smtClean="0">
                <a:solidFill>
                  <a:schemeClr val="accent2"/>
                </a:solidFill>
              </a:rPr>
              <a:t>  嘹</a:t>
            </a:r>
            <a:r>
              <a:rPr lang="zh-CN" altLang="en-US" sz="3600" dirty="0">
                <a:solidFill>
                  <a:schemeClr val="accent2"/>
                </a:solidFill>
              </a:rPr>
              <a:t>亮的歌声在林中回荡。</a:t>
            </a:r>
          </a:p>
          <a:p>
            <a:r>
              <a:rPr lang="zh-CN" altLang="en-US" sz="3600" dirty="0">
                <a:solidFill>
                  <a:schemeClr val="accent2"/>
                </a:solidFill>
              </a:rPr>
              <a:t>　</a:t>
            </a:r>
            <a:r>
              <a:rPr lang="zh-CN" altLang="en-US" sz="3600" dirty="0" smtClean="0">
                <a:solidFill>
                  <a:schemeClr val="accent2"/>
                </a:solidFill>
              </a:rPr>
              <a:t>  忽</a:t>
            </a:r>
            <a:r>
              <a:rPr lang="zh-CN" altLang="en-US" sz="3600" dirty="0">
                <a:solidFill>
                  <a:schemeClr val="accent2"/>
                </a:solidFill>
              </a:rPr>
              <a:t>然想要捕捉树上鸣叫的知了，</a:t>
            </a:r>
          </a:p>
          <a:p>
            <a:r>
              <a:rPr lang="zh-CN" altLang="en-US" sz="3600" dirty="0">
                <a:solidFill>
                  <a:schemeClr val="accent2"/>
                </a:solidFill>
              </a:rPr>
              <a:t>　</a:t>
            </a:r>
            <a:r>
              <a:rPr lang="zh-CN" altLang="en-US" sz="3600" dirty="0" smtClean="0">
                <a:solidFill>
                  <a:schemeClr val="accent2"/>
                </a:solidFill>
              </a:rPr>
              <a:t>  就</a:t>
            </a:r>
            <a:r>
              <a:rPr lang="zh-CN" altLang="en-US" sz="3600" dirty="0">
                <a:solidFill>
                  <a:schemeClr val="accent2"/>
                </a:solidFill>
              </a:rPr>
              <a:t>马上停止歌唱，一声不</a:t>
            </a:r>
            <a:r>
              <a:rPr lang="zh-CN" altLang="en-US" sz="3600" dirty="0" smtClean="0">
                <a:solidFill>
                  <a:schemeClr val="accent2"/>
                </a:solidFill>
              </a:rPr>
              <a:t>响地站</a:t>
            </a:r>
            <a:r>
              <a:rPr lang="zh-CN" altLang="en-US" sz="3600" dirty="0">
                <a:solidFill>
                  <a:schemeClr val="accent2"/>
                </a:solidFill>
              </a:rPr>
              <a:t>在了树下。 </a:t>
            </a:r>
          </a:p>
        </p:txBody>
      </p:sp>
      <p:sp>
        <p:nvSpPr>
          <p:cNvPr id="50181" name="Rectangle 5"/>
          <p:cNvSpPr>
            <a:spLocks noChangeArrowheads="1"/>
          </p:cNvSpPr>
          <p:nvPr/>
        </p:nvSpPr>
        <p:spPr bwMode="auto">
          <a:xfrm>
            <a:off x="611188" y="661988"/>
            <a:ext cx="316865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4000" dirty="0">
                <a:solidFill>
                  <a:srgbClr val="000099"/>
                </a:solidFill>
                <a:ea typeface="华文隶书" pitchFamily="2" charset="-122"/>
              </a:rPr>
              <a:t>古诗大意：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8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62" name="Rectangle 30"/>
          <p:cNvSpPr>
            <a:spLocks noChangeArrowheads="1"/>
          </p:cNvSpPr>
          <p:nvPr/>
        </p:nvSpPr>
        <p:spPr bwMode="auto">
          <a:xfrm>
            <a:off x="1979712" y="764704"/>
            <a:ext cx="55626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 dirty="0">
                <a:ea typeface="楷体_GB2312" pitchFamily="1" charset="-122"/>
              </a:rPr>
              <a:t>     </a:t>
            </a:r>
            <a:r>
              <a:rPr lang="en-US" altLang="zh-CN" sz="5400" b="1" dirty="0" smtClean="0">
                <a:ea typeface="楷体_GB2312" pitchFamily="1" charset="-122"/>
              </a:rPr>
              <a:t>    </a:t>
            </a:r>
            <a:r>
              <a:rPr lang="zh-CN" altLang="en-US" sz="5400" b="1" dirty="0" smtClean="0">
                <a:ea typeface="楷体_GB2312" pitchFamily="1" charset="-122"/>
              </a:rPr>
              <a:t>所</a:t>
            </a:r>
            <a:r>
              <a:rPr lang="zh-CN" altLang="en-US" sz="5400" b="1" dirty="0">
                <a:ea typeface="楷体_GB2312" pitchFamily="1" charset="-122"/>
              </a:rPr>
              <a:t>　见</a:t>
            </a:r>
          </a:p>
          <a:p>
            <a:r>
              <a:rPr lang="zh-CN" altLang="en-US" sz="5400" b="1" dirty="0">
                <a:ea typeface="楷体_GB2312" pitchFamily="1" charset="-122"/>
              </a:rPr>
              <a:t>　　</a:t>
            </a:r>
            <a:r>
              <a:rPr lang="zh-CN" altLang="en-US" sz="5400" b="1" dirty="0" smtClean="0">
                <a:ea typeface="楷体_GB2312" pitchFamily="1" charset="-122"/>
              </a:rPr>
              <a:t>  </a:t>
            </a:r>
            <a:r>
              <a:rPr lang="zh-CN" altLang="en-US" sz="4000" b="1" dirty="0" smtClean="0"/>
              <a:t>袁</a:t>
            </a:r>
            <a:r>
              <a:rPr lang="zh-CN" altLang="en-US" sz="4000" b="1" dirty="0"/>
              <a:t>　枚</a:t>
            </a:r>
          </a:p>
          <a:p>
            <a:r>
              <a:rPr lang="zh-CN" altLang="en-US" sz="5400" b="1" dirty="0">
                <a:ea typeface="楷体_GB2312" pitchFamily="1" charset="-122"/>
              </a:rPr>
              <a:t>牧童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1" charset="-122"/>
              </a:rPr>
              <a:t>／</a:t>
            </a:r>
            <a:r>
              <a:rPr lang="zh-CN" altLang="en-US" sz="5400" b="1" dirty="0" smtClean="0">
                <a:ea typeface="楷体_GB2312" pitchFamily="1" charset="-122"/>
              </a:rPr>
              <a:t>骑</a:t>
            </a:r>
            <a:r>
              <a:rPr lang="en-US" altLang="zh-CN" sz="5400" b="1" dirty="0" smtClean="0">
                <a:solidFill>
                  <a:srgbClr val="FF0000"/>
                </a:solidFill>
                <a:ea typeface="楷体_GB2312" pitchFamily="1" charset="-122"/>
              </a:rPr>
              <a:t>/</a:t>
            </a:r>
            <a:r>
              <a:rPr lang="zh-CN" altLang="en-US" sz="5400" b="1" dirty="0" smtClean="0">
                <a:ea typeface="楷体_GB2312" pitchFamily="1" charset="-122"/>
              </a:rPr>
              <a:t>黄</a:t>
            </a:r>
            <a:r>
              <a:rPr lang="zh-CN" altLang="en-US" sz="5400" b="1" dirty="0">
                <a:ea typeface="楷体_GB2312" pitchFamily="1" charset="-122"/>
              </a:rPr>
              <a:t>牛，</a:t>
            </a:r>
          </a:p>
          <a:p>
            <a:r>
              <a:rPr lang="zh-CN" altLang="en-US" sz="5400" b="1" dirty="0">
                <a:ea typeface="楷体_GB2312" pitchFamily="1" charset="-122"/>
              </a:rPr>
              <a:t>歌声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1" charset="-122"/>
              </a:rPr>
              <a:t>／</a:t>
            </a:r>
            <a:r>
              <a:rPr lang="zh-CN" altLang="en-US" sz="5400" b="1" dirty="0" smtClean="0">
                <a:ea typeface="楷体_GB2312" pitchFamily="1" charset="-122"/>
              </a:rPr>
              <a:t>振</a:t>
            </a:r>
            <a:r>
              <a:rPr lang="en-US" altLang="zh-CN" sz="5400" b="1" dirty="0" smtClean="0">
                <a:solidFill>
                  <a:srgbClr val="FF0000"/>
                </a:solidFill>
                <a:ea typeface="楷体_GB2312" pitchFamily="1" charset="-122"/>
              </a:rPr>
              <a:t>/</a:t>
            </a:r>
            <a:r>
              <a:rPr lang="zh-CN" altLang="en-US" sz="5400" b="1" dirty="0" smtClean="0">
                <a:ea typeface="楷体_GB2312" pitchFamily="1" charset="-122"/>
              </a:rPr>
              <a:t>林</a:t>
            </a:r>
            <a:r>
              <a:rPr lang="zh-CN" altLang="en-US" sz="5400" b="1" dirty="0">
                <a:ea typeface="楷体_GB2312" pitchFamily="1" charset="-122"/>
              </a:rPr>
              <a:t>樾。</a:t>
            </a:r>
          </a:p>
          <a:p>
            <a:r>
              <a:rPr lang="zh-CN" altLang="en-US" sz="5400" b="1" dirty="0">
                <a:ea typeface="楷体_GB2312" pitchFamily="1" charset="-122"/>
              </a:rPr>
              <a:t>意欲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1" charset="-122"/>
              </a:rPr>
              <a:t>／</a:t>
            </a:r>
            <a:r>
              <a:rPr lang="zh-CN" altLang="en-US" sz="5400" b="1" dirty="0" smtClean="0">
                <a:ea typeface="楷体_GB2312" pitchFamily="1" charset="-122"/>
              </a:rPr>
              <a:t>捕</a:t>
            </a:r>
            <a:r>
              <a:rPr lang="en-US" altLang="zh-CN" sz="5400" b="1" dirty="0" smtClean="0">
                <a:solidFill>
                  <a:srgbClr val="FF0000"/>
                </a:solidFill>
                <a:ea typeface="楷体_GB2312" pitchFamily="1" charset="-122"/>
              </a:rPr>
              <a:t>/</a:t>
            </a:r>
            <a:r>
              <a:rPr lang="zh-CN" altLang="en-US" sz="5400" b="1" dirty="0" smtClean="0">
                <a:ea typeface="楷体_GB2312" pitchFamily="1" charset="-122"/>
              </a:rPr>
              <a:t>鸣</a:t>
            </a:r>
            <a:r>
              <a:rPr lang="zh-CN" altLang="en-US" sz="5400" b="1" dirty="0">
                <a:ea typeface="楷体_GB2312" pitchFamily="1" charset="-122"/>
              </a:rPr>
              <a:t>蝉，</a:t>
            </a:r>
          </a:p>
          <a:p>
            <a:r>
              <a:rPr lang="zh-CN" altLang="en-US" sz="5400" b="1" dirty="0">
                <a:ea typeface="楷体_GB2312" pitchFamily="1" charset="-122"/>
              </a:rPr>
              <a:t>忽然</a:t>
            </a:r>
            <a:r>
              <a:rPr lang="zh-CN" altLang="en-US" sz="5400" b="1" dirty="0">
                <a:solidFill>
                  <a:srgbClr val="FF0000"/>
                </a:solidFill>
                <a:ea typeface="楷体_GB2312" pitchFamily="1" charset="-122"/>
              </a:rPr>
              <a:t>／</a:t>
            </a:r>
            <a:r>
              <a:rPr lang="zh-CN" altLang="en-US" sz="5400" b="1" dirty="0" smtClean="0">
                <a:ea typeface="楷体_GB2312" pitchFamily="1" charset="-122"/>
              </a:rPr>
              <a:t>闭</a:t>
            </a:r>
            <a:r>
              <a:rPr lang="en-US" altLang="zh-CN" sz="5400" b="1" dirty="0" smtClean="0">
                <a:solidFill>
                  <a:srgbClr val="FF0000"/>
                </a:solidFill>
                <a:ea typeface="楷体_GB2312" pitchFamily="1" charset="-122"/>
              </a:rPr>
              <a:t>/</a:t>
            </a:r>
            <a:r>
              <a:rPr lang="zh-CN" altLang="en-US" sz="5400" b="1" dirty="0" smtClean="0">
                <a:ea typeface="楷体_GB2312" pitchFamily="1" charset="-122"/>
              </a:rPr>
              <a:t>口</a:t>
            </a:r>
            <a:r>
              <a:rPr lang="zh-CN" altLang="en-US" sz="5400" b="1" dirty="0">
                <a:ea typeface="楷体_GB2312" pitchFamily="1" charset="-122"/>
              </a:rPr>
              <a:t>立。</a:t>
            </a:r>
            <a:endParaRPr lang="en-US" altLang="zh-CN" sz="5400" b="1" dirty="0">
              <a:ea typeface="楷体_GB2312" pitchFamily="1" charset="-122"/>
            </a:endParaRPr>
          </a:p>
        </p:txBody>
      </p:sp>
      <p:pic>
        <p:nvPicPr>
          <p:cNvPr id="5" name="13.古典音乐-渔舟晚唱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1124744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678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440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332657"/>
            <a:ext cx="2016223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课</a:t>
            </a:r>
            <a:r>
              <a:rPr lang="zh-CN" altLang="en-US" sz="3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外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拓</a:t>
            </a:r>
            <a:r>
              <a:rPr lang="zh-CN" altLang="en-US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展：</a:t>
            </a:r>
            <a:endParaRPr lang="zh-CN" altLang="en-US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75301" y="1124744"/>
            <a:ext cx="5134739" cy="40934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晓出净慈寺送林子方</a:t>
            </a:r>
            <a:endParaRPr lang="en-US" altLang="zh-CN" sz="36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（宋）杨</a:t>
            </a:r>
            <a:r>
              <a:rPr lang="zh-CN" altLang="en-US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万里</a:t>
            </a:r>
            <a:endParaRPr lang="en-US" altLang="zh-CN" sz="32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毕竟西湖六月中，</a:t>
            </a:r>
            <a:endParaRPr lang="en-US" altLang="zh-CN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风光不与四时同。</a:t>
            </a:r>
            <a:endParaRPr lang="en-US" altLang="zh-CN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接天莲叶无穷碧，</a:t>
            </a:r>
            <a:endParaRPr lang="en-US" altLang="zh-CN" sz="4800" b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zh-CN" altLang="en-US" sz="4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映日荷花别样红。</a:t>
            </a:r>
            <a:endParaRPr lang="zh-CN" altLang="en-US" sz="4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2348880"/>
            <a:ext cx="741682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再</a:t>
            </a:r>
            <a:r>
              <a:rPr lang="zh-CN" altLang="en-US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见</a:t>
            </a:r>
            <a:r>
              <a:rPr lang="en-US" altLang="zh-CN" sz="96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!</a:t>
            </a:r>
            <a:endParaRPr lang="zh-CN" altLang="en-US" sz="96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00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 noChangeAspect="1"/>
          </p:cNvGrpSpPr>
          <p:nvPr/>
        </p:nvGrpSpPr>
        <p:grpSpPr bwMode="auto">
          <a:xfrm>
            <a:off x="395288" y="404813"/>
            <a:ext cx="8748712" cy="6480175"/>
            <a:chOff x="0" y="0"/>
            <a:chExt cx="5511" cy="4082"/>
          </a:xfrm>
        </p:grpSpPr>
        <p:pic>
          <p:nvPicPr>
            <p:cNvPr id="5123" name="Picture 3" descr="Image29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l="1651" t="39894" b="14552"/>
            <a:stretch>
              <a:fillRect/>
            </a:stretch>
          </p:blipFill>
          <p:spPr bwMode="auto">
            <a:xfrm>
              <a:off x="0" y="8"/>
              <a:ext cx="5511" cy="4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124" name="Picture 4" descr="Image29"/>
            <p:cNvPicPr>
              <a:picLocks noChangeAspect="1" noChangeArrowheads="1"/>
            </p:cNvPicPr>
            <p:nvPr/>
          </p:nvPicPr>
          <p:blipFill>
            <a:blip r:embed="rId3" cstate="print">
              <a:lum contrast="12000"/>
            </a:blip>
            <a:srcRect l="29170" t="48515" r="33586" b="49963"/>
            <a:stretch>
              <a:fillRect/>
            </a:stretch>
          </p:blipFill>
          <p:spPr bwMode="auto">
            <a:xfrm>
              <a:off x="1542" y="0"/>
              <a:ext cx="2087" cy="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563938" y="692150"/>
            <a:ext cx="27320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000" b="1">
                <a:solidFill>
                  <a:srgbClr val="FF3300"/>
                </a:solidFill>
              </a:rPr>
              <a:t>看图讲故事</a:t>
            </a:r>
          </a:p>
        </p:txBody>
      </p:sp>
    </p:spTree>
  </p:cSld>
  <p:clrMapOvr>
    <a:masterClrMapping/>
  </p:clrMapOvr>
  <p:transition spd="slow">
    <p:checker dir="vert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4211638" y="692150"/>
            <a:ext cx="22320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eaLnBrk="0" hangingPunct="0"/>
            <a:r>
              <a:rPr lang="zh-CN" altLang="en-US" sz="4800" b="1">
                <a:solidFill>
                  <a:srgbClr val="FF3300"/>
                </a:solidFill>
                <a:latin typeface="楷体_GB2312" pitchFamily="1" charset="-122"/>
                <a:ea typeface="楷体_GB2312" pitchFamily="1" charset="-122"/>
              </a:rPr>
              <a:t>所</a:t>
            </a:r>
            <a:r>
              <a:rPr lang="zh-CN" altLang="en-US" sz="4800" b="1">
                <a:solidFill>
                  <a:srgbClr val="06561F"/>
                </a:solidFill>
                <a:latin typeface="楷体_GB2312" pitchFamily="1" charset="-122"/>
                <a:ea typeface="楷体_GB2312" pitchFamily="1" charset="-122"/>
              </a:rPr>
              <a:t>  见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3276600" y="2486025"/>
            <a:ext cx="4175125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 algn="dist" eaLnBrk="0" hangingPunct="0">
              <a:lnSpc>
                <a:spcPct val="150000"/>
              </a:lnSpc>
            </a:pPr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牧</a:t>
            </a: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童骑黄牛，</a:t>
            </a:r>
          </a:p>
          <a:p>
            <a:pPr algn="dist" eaLnBrk="0" hangingPunct="0">
              <a:lnSpc>
                <a:spcPct val="150000"/>
              </a:lnSpc>
            </a:pP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歌声振林越。</a:t>
            </a:r>
          </a:p>
          <a:p>
            <a:pPr algn="dist" eaLnBrk="0" hangingPunct="0">
              <a:lnSpc>
                <a:spcPct val="150000"/>
              </a:lnSpc>
            </a:pP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意欲</a:t>
            </a:r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捕</a:t>
            </a: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鸣</a:t>
            </a:r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蝉</a:t>
            </a: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，</a:t>
            </a:r>
          </a:p>
          <a:p>
            <a:pPr algn="dist" eaLnBrk="0" hangingPunct="0">
              <a:lnSpc>
                <a:spcPct val="150000"/>
              </a:lnSpc>
            </a:pP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忽然</a:t>
            </a:r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闭</a:t>
            </a: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口</a:t>
            </a:r>
            <a:r>
              <a:rPr lang="zh-CN" altLang="en-US" sz="4400" b="1">
                <a:solidFill>
                  <a:srgbClr val="FF3300"/>
                </a:solidFill>
                <a:ea typeface="楷体_GB2312" pitchFamily="1" charset="-122"/>
              </a:rPr>
              <a:t>立</a:t>
            </a:r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。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5508625" y="1844675"/>
            <a:ext cx="10001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6561F"/>
                </a:solidFill>
                <a:ea typeface="楷体_GB2312" pitchFamily="1" charset="-122"/>
              </a:rPr>
              <a:t>袁枚</a:t>
            </a:r>
          </a:p>
        </p:txBody>
      </p:sp>
      <p:pic>
        <p:nvPicPr>
          <p:cNvPr id="5" name="一年级语文第十三课 所见朗读mp3课件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 flipV="1">
            <a:off x="8388424" y="5949277"/>
            <a:ext cx="360040" cy="3600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24737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7170" grpId="0" autoUpdateAnimBg="0"/>
      <p:bldP spid="7171" grpId="0" autoUpdateAnimBg="0"/>
      <p:bldP spid="7172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3779838" y="765175"/>
            <a:ext cx="24257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4400" b="1">
                <a:solidFill>
                  <a:srgbClr val="06561F"/>
                </a:solidFill>
                <a:ea typeface="楷体_GB2312" pitchFamily="1" charset="-122"/>
              </a:rPr>
              <a:t>会认的字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331913" y="2640013"/>
            <a:ext cx="7488237" cy="195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b="1">
                <a:solidFill>
                  <a:srgbClr val="06561F"/>
                </a:solidFill>
                <a:ea typeface="楷体_GB2312" pitchFamily="1" charset="-122"/>
              </a:rPr>
              <a:t>su</a:t>
            </a:r>
            <a:r>
              <a:rPr lang="en-US" altLang="zh-CN" sz="4000" b="1">
                <a:solidFill>
                  <a:srgbClr val="06561F"/>
                </a:solidFill>
              </a:rPr>
              <a:t>ǒ</a:t>
            </a:r>
            <a:r>
              <a:rPr lang="en-US" altLang="zh-CN" sz="4000" b="1">
                <a:solidFill>
                  <a:srgbClr val="06561F"/>
                </a:solidFill>
                <a:ea typeface="楷体_GB2312" pitchFamily="1" charset="-122"/>
              </a:rPr>
              <a:t>   mù    b</a:t>
            </a:r>
            <a:r>
              <a:rPr lang="en-US" altLang="zh-CN" sz="4000" b="1">
                <a:solidFill>
                  <a:srgbClr val="06561F"/>
                </a:solidFill>
              </a:rPr>
              <a:t>ǔ </a:t>
            </a:r>
            <a:r>
              <a:rPr lang="en-US" altLang="zh-CN" sz="4000" b="1">
                <a:solidFill>
                  <a:srgbClr val="06561F"/>
                </a:solidFill>
                <a:ea typeface="楷体_GB2312" pitchFamily="1" charset="-122"/>
              </a:rPr>
              <a:t>  ch</a:t>
            </a:r>
            <a:r>
              <a:rPr lang="en-US" altLang="zh-CN" sz="4000" b="1">
                <a:solidFill>
                  <a:srgbClr val="06561F"/>
                </a:solidFill>
                <a:latin typeface="宋体"/>
              </a:rPr>
              <a:t>á</a:t>
            </a:r>
            <a:r>
              <a:rPr lang="en-US" altLang="zh-CN" sz="4000" b="1">
                <a:solidFill>
                  <a:srgbClr val="06561F"/>
                </a:solidFill>
                <a:ea typeface="楷体_GB2312" pitchFamily="1" charset="-122"/>
              </a:rPr>
              <a:t>n   bì      lì</a:t>
            </a:r>
          </a:p>
          <a:p>
            <a:pPr>
              <a:lnSpc>
                <a:spcPct val="130000"/>
              </a:lnSpc>
            </a:pPr>
            <a:r>
              <a:rPr lang="zh-CN" altLang="en-US" sz="5400" b="1">
                <a:solidFill>
                  <a:srgbClr val="FF3300"/>
                </a:solidFill>
                <a:ea typeface="楷体_GB2312" pitchFamily="1" charset="-122"/>
              </a:rPr>
              <a:t>所   牧   捕   蝉   闭   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utoUpdateAnimBg="0"/>
      <p:bldP spid="819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07950" y="115888"/>
            <a:ext cx="2879725" cy="12588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0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ACE719"/>
                    </a:gs>
                    <a:gs pos="100000">
                      <a:srgbClr val="00CC00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827088" y="1268413"/>
            <a:ext cx="2868612" cy="4103687"/>
            <a:chOff x="521" y="799"/>
            <a:chExt cx="1807" cy="2585"/>
          </a:xfrm>
        </p:grpSpPr>
        <p:pic>
          <p:nvPicPr>
            <p:cNvPr id="8205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21" y="1578"/>
              <a:ext cx="1807" cy="1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06" name="Text Box 5"/>
            <p:cNvSpPr txBox="1">
              <a:spLocks noChangeArrowheads="1"/>
            </p:cNvSpPr>
            <p:nvPr/>
          </p:nvSpPr>
          <p:spPr bwMode="auto">
            <a:xfrm>
              <a:off x="612" y="1429"/>
              <a:ext cx="1548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诗</a:t>
              </a:r>
            </a:p>
          </p:txBody>
        </p:sp>
        <p:sp>
          <p:nvSpPr>
            <p:cNvPr id="8207" name="Text Box 6"/>
            <p:cNvSpPr txBox="1">
              <a:spLocks noChangeArrowheads="1"/>
            </p:cNvSpPr>
            <p:nvPr/>
          </p:nvSpPr>
          <p:spPr bwMode="auto">
            <a:xfrm>
              <a:off x="658" y="799"/>
              <a:ext cx="1593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shī</a:t>
              </a:r>
              <a:r>
                <a:rPr lang="en-US" altLang="zh-CN" sz="8000"/>
                <a:t>  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 sz="8000">
                  <a:latin typeface="宋体" pitchFamily="2" charset="-122"/>
                </a:rPr>
                <a:t>  </a:t>
              </a:r>
              <a:r>
                <a:rPr lang="en-US" altLang="zh-CN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3923928" y="4077072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07" name="Text Box 11"/>
          <p:cNvSpPr txBox="1">
            <a:spLocks noChangeArrowheads="1"/>
          </p:cNvSpPr>
          <p:nvPr/>
        </p:nvSpPr>
        <p:spPr bwMode="auto">
          <a:xfrm>
            <a:off x="3923928" y="2492896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109" name="Text Box 13"/>
          <p:cNvSpPr txBox="1">
            <a:spLocks noChangeArrowheads="1"/>
          </p:cNvSpPr>
          <p:nvPr/>
        </p:nvSpPr>
        <p:spPr bwMode="auto">
          <a:xfrm>
            <a:off x="5724128" y="2492896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讠</a:t>
            </a:r>
          </a:p>
        </p:txBody>
      </p:sp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5652120" y="3717032"/>
            <a:ext cx="2808287" cy="163121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诗人 　</a:t>
            </a:r>
            <a:r>
              <a:rPr lang="zh-CN" altLang="en-US" sz="5000" dirty="0" smtClean="0">
                <a:latin typeface="黑体" pitchFamily="49" charset="-122"/>
                <a:ea typeface="黑体" pitchFamily="49" charset="-122"/>
              </a:rPr>
              <a:t>古诗</a:t>
            </a:r>
            <a:endParaRPr lang="zh-CN" altLang="en-US" sz="5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6" grpId="0"/>
      <p:bldP spid="4107" grpId="0"/>
      <p:bldP spid="4109" grpId="0"/>
      <p:bldP spid="41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84213" y="766763"/>
            <a:ext cx="2868612" cy="4114800"/>
            <a:chOff x="431" y="483"/>
            <a:chExt cx="1807" cy="2592"/>
          </a:xfrm>
        </p:grpSpPr>
        <p:pic>
          <p:nvPicPr>
            <p:cNvPr id="9225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1" y="1262"/>
              <a:ext cx="1807" cy="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26" name="Text Box 4"/>
            <p:cNvSpPr txBox="1">
              <a:spLocks noChangeArrowheads="1"/>
            </p:cNvSpPr>
            <p:nvPr/>
          </p:nvSpPr>
          <p:spPr bwMode="auto">
            <a:xfrm>
              <a:off x="567" y="1113"/>
              <a:ext cx="1542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林</a:t>
              </a:r>
            </a:p>
          </p:txBody>
        </p:sp>
        <p:sp>
          <p:nvSpPr>
            <p:cNvPr id="9227" name="Text Box 5"/>
            <p:cNvSpPr txBox="1">
              <a:spLocks noChangeArrowheads="1"/>
            </p:cNvSpPr>
            <p:nvPr/>
          </p:nvSpPr>
          <p:spPr bwMode="auto">
            <a:xfrm>
              <a:off x="567" y="483"/>
              <a:ext cx="1587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lín</a:t>
              </a:r>
              <a:r>
                <a:rPr lang="en-US" altLang="zh-CN" sz="8000"/>
                <a:t>  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/>
                <a:t>    </a:t>
              </a:r>
              <a:r>
                <a:rPr lang="en-US" altLang="zh-CN" sz="3600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3851920" y="3789040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3851920" y="1988840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5652120" y="2060848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木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580112" y="3429000"/>
            <a:ext cx="29876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树林      竹林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30" grpId="0"/>
      <p:bldP spid="5132" grpId="0"/>
      <p:bldP spid="51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1188" y="766763"/>
            <a:ext cx="2952750" cy="4114800"/>
            <a:chOff x="385" y="483"/>
            <a:chExt cx="1860" cy="2592"/>
          </a:xfrm>
        </p:grpSpPr>
        <p:pic>
          <p:nvPicPr>
            <p:cNvPr id="1025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1" y="1262"/>
              <a:ext cx="1807" cy="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53" name="Text Box 4"/>
            <p:cNvSpPr txBox="1">
              <a:spLocks noChangeArrowheads="1"/>
            </p:cNvSpPr>
            <p:nvPr/>
          </p:nvSpPr>
          <p:spPr bwMode="auto">
            <a:xfrm>
              <a:off x="567" y="1113"/>
              <a:ext cx="1542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童</a:t>
              </a:r>
            </a:p>
          </p:txBody>
        </p:sp>
        <p:sp>
          <p:nvSpPr>
            <p:cNvPr id="10254" name="Text Box 5"/>
            <p:cNvSpPr txBox="1">
              <a:spLocks noChangeArrowheads="1"/>
            </p:cNvSpPr>
            <p:nvPr/>
          </p:nvSpPr>
          <p:spPr bwMode="auto">
            <a:xfrm>
              <a:off x="385" y="483"/>
              <a:ext cx="186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tónɡ</a:t>
              </a:r>
              <a:r>
                <a:rPr lang="en-US" altLang="zh-CN" sz="8000"/>
                <a:t>  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/>
                <a:t>    </a:t>
              </a:r>
              <a:r>
                <a:rPr lang="en-US" altLang="zh-CN" sz="3600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28681" name="Text Box 9"/>
          <p:cNvSpPr txBox="1">
            <a:spLocks noChangeArrowheads="1"/>
          </p:cNvSpPr>
          <p:nvPr/>
        </p:nvSpPr>
        <p:spPr bwMode="auto">
          <a:xfrm>
            <a:off x="3851920" y="3861048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82" name="Text Box 10"/>
          <p:cNvSpPr txBox="1">
            <a:spLocks noChangeArrowheads="1"/>
          </p:cNvSpPr>
          <p:nvPr/>
        </p:nvSpPr>
        <p:spPr bwMode="auto">
          <a:xfrm>
            <a:off x="3779912" y="2132856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8684" name="Text Box 12"/>
          <p:cNvSpPr txBox="1">
            <a:spLocks noChangeArrowheads="1"/>
          </p:cNvSpPr>
          <p:nvPr/>
        </p:nvSpPr>
        <p:spPr bwMode="auto">
          <a:xfrm>
            <a:off x="5580112" y="2132856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立</a:t>
            </a:r>
          </a:p>
        </p:txBody>
      </p:sp>
      <p:sp>
        <p:nvSpPr>
          <p:cNvPr id="28685" name="Text Box 13"/>
          <p:cNvSpPr txBox="1">
            <a:spLocks noChangeArrowheads="1"/>
          </p:cNvSpPr>
          <p:nvPr/>
        </p:nvSpPr>
        <p:spPr bwMode="auto">
          <a:xfrm>
            <a:off x="5580112" y="3501008"/>
            <a:ext cx="29876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儿童      童话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86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1" grpId="0"/>
      <p:bldP spid="28682" grpId="0"/>
      <p:bldP spid="28684" grpId="0"/>
      <p:bldP spid="2868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1188" y="766763"/>
            <a:ext cx="2952750" cy="4114800"/>
            <a:chOff x="385" y="483"/>
            <a:chExt cx="1860" cy="2592"/>
          </a:xfrm>
        </p:grpSpPr>
        <p:pic>
          <p:nvPicPr>
            <p:cNvPr id="11276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1" y="1262"/>
              <a:ext cx="1807" cy="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7" name="Text Box 4"/>
            <p:cNvSpPr txBox="1">
              <a:spLocks noChangeArrowheads="1"/>
            </p:cNvSpPr>
            <p:nvPr/>
          </p:nvSpPr>
          <p:spPr bwMode="auto">
            <a:xfrm>
              <a:off x="567" y="1113"/>
              <a:ext cx="1542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黄</a:t>
              </a:r>
            </a:p>
          </p:txBody>
        </p:sp>
        <p:sp>
          <p:nvSpPr>
            <p:cNvPr id="11278" name="Text Box 5"/>
            <p:cNvSpPr txBox="1">
              <a:spLocks noChangeArrowheads="1"/>
            </p:cNvSpPr>
            <p:nvPr/>
          </p:nvSpPr>
          <p:spPr bwMode="auto">
            <a:xfrm>
              <a:off x="385" y="483"/>
              <a:ext cx="1860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huánɡ</a:t>
              </a:r>
              <a:r>
                <a:rPr lang="en-US" altLang="zh-CN" sz="8000"/>
                <a:t>   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/>
                <a:t>    </a:t>
              </a:r>
              <a:r>
                <a:rPr lang="en-US" altLang="zh-CN" sz="3600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29705" name="Text Box 9"/>
          <p:cNvSpPr txBox="1">
            <a:spLocks noChangeArrowheads="1"/>
          </p:cNvSpPr>
          <p:nvPr/>
        </p:nvSpPr>
        <p:spPr bwMode="auto">
          <a:xfrm>
            <a:off x="3851920" y="3861048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706" name="Text Box 10"/>
          <p:cNvSpPr txBox="1">
            <a:spLocks noChangeArrowheads="1"/>
          </p:cNvSpPr>
          <p:nvPr/>
        </p:nvSpPr>
        <p:spPr bwMode="auto">
          <a:xfrm>
            <a:off x="3707904" y="1988840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9708" name="Text Box 12"/>
          <p:cNvSpPr txBox="1">
            <a:spLocks noChangeArrowheads="1"/>
          </p:cNvSpPr>
          <p:nvPr/>
        </p:nvSpPr>
        <p:spPr bwMode="auto">
          <a:xfrm>
            <a:off x="5652120" y="2060848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八</a:t>
            </a:r>
          </a:p>
        </p:txBody>
      </p:sp>
      <p:sp>
        <p:nvSpPr>
          <p:cNvPr id="29709" name="Text Box 13"/>
          <p:cNvSpPr txBox="1">
            <a:spLocks noChangeArrowheads="1"/>
          </p:cNvSpPr>
          <p:nvPr/>
        </p:nvSpPr>
        <p:spPr bwMode="auto">
          <a:xfrm>
            <a:off x="5652120" y="3501008"/>
            <a:ext cx="29876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金黄      黄色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5" grpId="0"/>
      <p:bldP spid="29706" grpId="0"/>
      <p:bldP spid="29708" grpId="0"/>
      <p:bldP spid="2970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684213" y="766763"/>
            <a:ext cx="2868612" cy="4114800"/>
            <a:chOff x="431" y="483"/>
            <a:chExt cx="1807" cy="2592"/>
          </a:xfrm>
        </p:grpSpPr>
        <p:pic>
          <p:nvPicPr>
            <p:cNvPr id="2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1" y="1262"/>
              <a:ext cx="1807" cy="18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" name="Text Box 4"/>
            <p:cNvSpPr txBox="1">
              <a:spLocks noChangeArrowheads="1"/>
            </p:cNvSpPr>
            <p:nvPr/>
          </p:nvSpPr>
          <p:spPr bwMode="auto">
            <a:xfrm>
              <a:off x="567" y="1113"/>
              <a:ext cx="1542" cy="188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9000">
                  <a:ea typeface="楷体_GB2312" pitchFamily="1" charset="-122"/>
                </a:rPr>
                <a:t>闭</a:t>
              </a:r>
            </a:p>
          </p:txBody>
        </p:sp>
        <p:sp>
          <p:nvSpPr>
            <p:cNvPr id="4" name="Text Box 5"/>
            <p:cNvSpPr txBox="1">
              <a:spLocks noChangeArrowheads="1"/>
            </p:cNvSpPr>
            <p:nvPr/>
          </p:nvSpPr>
          <p:spPr bwMode="auto">
            <a:xfrm>
              <a:off x="567" y="483"/>
              <a:ext cx="1587" cy="6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 anchorCtr="1"/>
            <a:lstStyle/>
            <a:p>
              <a:pPr>
                <a:spcBef>
                  <a:spcPct val="50000"/>
                </a:spcBef>
              </a:pPr>
              <a:r>
                <a:rPr lang="en-US" altLang="zh-CN" sz="8000">
                  <a:latin typeface="宋体" pitchFamily="2" charset="-122"/>
                </a:rPr>
                <a:t>bì</a:t>
              </a:r>
              <a:r>
                <a:rPr lang="en-US" altLang="zh-CN" sz="8000"/>
                <a:t>  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>
                  <a:latin typeface="宋体" pitchFamily="2" charset="-122"/>
                </a:rPr>
                <a:t> </a:t>
              </a:r>
              <a:r>
                <a:rPr lang="en-US" altLang="zh-CN" sz="8000">
                  <a:latin typeface="宋体" pitchFamily="2" charset="-122"/>
                </a:rPr>
                <a:t> </a:t>
              </a:r>
              <a:r>
                <a:rPr lang="en-US" altLang="zh-CN"/>
                <a:t>    </a:t>
              </a:r>
              <a:r>
                <a:rPr lang="en-US" altLang="zh-CN" sz="3600"/>
                <a:t> </a:t>
              </a:r>
              <a:r>
                <a:rPr lang="en-US" altLang="zh-CN" sz="5000">
                  <a:latin typeface="宋体" pitchFamily="2" charset="-122"/>
                </a:rPr>
                <a:t> </a:t>
              </a:r>
            </a:p>
          </p:txBody>
        </p:sp>
      </p:grp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851920" y="3933056"/>
            <a:ext cx="18002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组词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3779912" y="2060848"/>
            <a:ext cx="1873250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部首</a:t>
            </a:r>
            <a:r>
              <a:rPr lang="en-US" altLang="zh-CN" sz="50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:</a:t>
            </a:r>
            <a:endParaRPr lang="en-US" altLang="zh-CN" sz="50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5508104" y="2060848"/>
            <a:ext cx="1584325" cy="854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ea typeface="黑体" pitchFamily="49" charset="-122"/>
              </a:rPr>
              <a:t>门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5580112" y="3645024"/>
            <a:ext cx="2987675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000" dirty="0">
                <a:latin typeface="黑体" pitchFamily="49" charset="-122"/>
                <a:ea typeface="黑体" pitchFamily="49" charset="-122"/>
              </a:rPr>
              <a:t>关闭      </a:t>
            </a:r>
            <a:r>
              <a:rPr lang="zh-CN" altLang="en-US" sz="5000" dirty="0" smtClean="0">
                <a:latin typeface="黑体" pitchFamily="49" charset="-122"/>
                <a:ea typeface="黑体" pitchFamily="49" charset="-122"/>
              </a:rPr>
              <a:t>闭口</a:t>
            </a:r>
            <a:endParaRPr lang="zh-CN" altLang="en-US" sz="50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7" grpId="0"/>
      <p:bldP spid="12298" grpId="0"/>
      <p:bldP spid="12300" grpId="0"/>
      <p:bldP spid="1230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329</Words>
  <Application>Microsoft Office PowerPoint</Application>
  <PresentationFormat>全屏显示(4:3)</PresentationFormat>
  <Paragraphs>90</Paragraphs>
  <Slides>18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14</cp:revision>
  <dcterms:created xsi:type="dcterms:W3CDTF">2015-04-13T13:03:15Z</dcterms:created>
  <dcterms:modified xsi:type="dcterms:W3CDTF">2015-04-13T15:23:57Z</dcterms:modified>
</cp:coreProperties>
</file>