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8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9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0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8" r:id="rId2"/>
    <p:sldId id="259" r:id="rId3"/>
    <p:sldId id="261" r:id="rId4"/>
    <p:sldId id="262" r:id="rId5"/>
    <p:sldId id="264" r:id="rId6"/>
    <p:sldId id="263" r:id="rId7"/>
    <p:sldId id="265" r:id="rId8"/>
    <p:sldId id="266" r:id="rId9"/>
    <p:sldId id="272" r:id="rId10"/>
    <p:sldId id="270" r:id="rId11"/>
    <p:sldId id="271" r:id="rId1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8" d="100"/>
          <a:sy n="78" d="100"/>
        </p:scale>
        <p:origin x="-252" y="-6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134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8BE9C-5C4F-484E-9D47-0FB1AD35292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29.xml"/><Relationship Id="rId7" Type="http://schemas.openxmlformats.org/officeDocument/2006/relationships/image" Target="../media/image2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2.xml"/><Relationship Id="rId7" Type="http://schemas.openxmlformats.org/officeDocument/2006/relationships/image" Target="../media/image2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.png"/><Relationship Id="rId4" Type="http://schemas.openxmlformats.org/officeDocument/2006/relationships/tags" Target="../tags/tag33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.xml"/><Relationship Id="rId7" Type="http://schemas.openxmlformats.org/officeDocument/2006/relationships/image" Target="../media/image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2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2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7.xml"/><Relationship Id="rId7" Type="http://schemas.openxmlformats.org/officeDocument/2006/relationships/image" Target="../media/image2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0.xml"/><Relationship Id="rId7" Type="http://schemas.openxmlformats.org/officeDocument/2006/relationships/image" Target="../media/image2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2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2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 t="34350"/>
          <a:stretch>
            <a:fillRect/>
          </a:stretch>
        </p:blipFill>
        <p:spPr>
          <a:xfrm rot="5400000">
            <a:off x="-318556" y="266805"/>
            <a:ext cx="5209111" cy="4572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" y="-51750"/>
            <a:ext cx="2179865" cy="31500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6964134" y="2226086"/>
            <a:ext cx="2179865" cy="31500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 t="34350"/>
          <a:stretch>
            <a:fillRect/>
          </a:stretch>
        </p:blipFill>
        <p:spPr>
          <a:xfrm rot="5400000" flipH="1" flipV="1">
            <a:off x="4253445" y="268269"/>
            <a:ext cx="5209111" cy="457200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" y="1614787"/>
            <a:ext cx="2434859" cy="354950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7098666" y="431960"/>
            <a:ext cx="1707235" cy="877853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613772" y="557869"/>
            <a:ext cx="3916454" cy="3916454"/>
            <a:chOff x="3485029" y="743825"/>
            <a:chExt cx="5221939" cy="5221939"/>
          </a:xfrm>
        </p:grpSpPr>
        <p:sp>
          <p:nvSpPr>
            <p:cNvPr id="2" name="椭圆 1"/>
            <p:cNvSpPr/>
            <p:nvPr/>
          </p:nvSpPr>
          <p:spPr>
            <a:xfrm>
              <a:off x="3485029" y="743825"/>
              <a:ext cx="5221939" cy="5221939"/>
            </a:xfrm>
            <a:prstGeom prst="ellipse">
              <a:avLst/>
            </a:prstGeom>
            <a:solidFill>
              <a:srgbClr val="EDE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827927" y="1012520"/>
              <a:ext cx="4607270" cy="4607270"/>
            </a:xfrm>
            <a:prstGeom prst="ellipse">
              <a:avLst/>
            </a:prstGeom>
            <a:noFill/>
            <a:ln w="19050">
              <a:solidFill>
                <a:srgbClr val="2223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049841" y="1155501"/>
              <a:ext cx="598761" cy="4329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100" b="1" dirty="0"/>
                <a:t>月是故乡明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467447" y="3725003"/>
              <a:ext cx="584153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00" dirty="0"/>
                <a:t>季羡林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6095998" y="1634312"/>
              <a:ext cx="0" cy="3363685"/>
            </a:xfrm>
            <a:prstGeom prst="line">
              <a:avLst/>
            </a:prstGeom>
            <a:ln w="19050">
              <a:solidFill>
                <a:srgbClr val="2223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059613">
            <a:off x="5936173" y="1212517"/>
            <a:ext cx="2707417" cy="2027138"/>
          </a:xfrm>
          <a:prstGeom prst="rect">
            <a:avLst/>
          </a:prstGeom>
        </p:spPr>
      </p:pic>
      <p:sp>
        <p:nvSpPr>
          <p:cNvPr id="36" name="流程图: 过程 35"/>
          <p:cNvSpPr/>
          <p:nvPr/>
        </p:nvSpPr>
        <p:spPr>
          <a:xfrm>
            <a:off x="451009" y="165735"/>
            <a:ext cx="3247549" cy="218123"/>
          </a:xfrm>
          <a:prstGeom prst="flowChartProcess">
            <a:avLst/>
          </a:prstGeom>
          <a:gradFill flip="none">
            <a:gsLst>
              <a:gs pos="45000">
                <a:srgbClr val="F2F2F2">
                  <a:alpha val="100000"/>
                </a:srgbClr>
              </a:gs>
              <a:gs pos="41000">
                <a:schemeClr val="bg1">
                  <a:lumMod val="95000"/>
                </a:schemeClr>
              </a:gs>
              <a:gs pos="100000">
                <a:srgbClr val="034373"/>
              </a:gs>
            </a:gsLst>
            <a:lin ang="8100000" scaled="0"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3.</a:t>
            </a:r>
            <a:r>
              <a:rPr lang="zh-CN" altLang="en-US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月是故乡明</a:t>
            </a:r>
            <a:r>
              <a:rPr lang="zh-CN" altLang="en-US" sz="1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b="1"/>
              <a:t> </a:t>
            </a:r>
            <a:r>
              <a:rPr lang="zh-CN" altLang="en-US"/>
              <a:t>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>
            <a:off x="-318556" y="266805"/>
            <a:ext cx="5209111" cy="4572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6964134" y="2226086"/>
            <a:ext cx="2179865" cy="31500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 flipH="1" flipV="1">
            <a:off x="4253445" y="266841"/>
            <a:ext cx="5209111" cy="45720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9634" y="1734503"/>
            <a:ext cx="7065169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月亮是故乡的代表，之所以哪里的月亮都比不上故乡的月亮明亮，是因为作者无论走到哪里，都在深深地思念着自己的故乡</a:t>
            </a:r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。作者</a:t>
            </a:r>
            <a:r>
              <a:rPr lang="en-US" altLang="zh-CN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借月抒怀</a:t>
            </a:r>
            <a:r>
              <a:rPr lang="en-US" altLang="zh-CN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，表达自己深切的思乡之情。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81050" y="1032034"/>
            <a:ext cx="7901940" cy="552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作者为什么要用《月是故乡明》作为题目呢？</a:t>
            </a:r>
          </a:p>
        </p:txBody>
      </p:sp>
      <p:sp>
        <p:nvSpPr>
          <p:cNvPr id="36" name="流程图: 过程 35"/>
          <p:cNvSpPr/>
          <p:nvPr/>
        </p:nvSpPr>
        <p:spPr>
          <a:xfrm>
            <a:off x="451009" y="165735"/>
            <a:ext cx="3247549" cy="218123"/>
          </a:xfrm>
          <a:prstGeom prst="flowChartProcess">
            <a:avLst/>
          </a:prstGeom>
          <a:gradFill flip="none">
            <a:gsLst>
              <a:gs pos="45000">
                <a:srgbClr val="F2F2F2">
                  <a:alpha val="100000"/>
                </a:srgbClr>
              </a:gs>
              <a:gs pos="41000">
                <a:schemeClr val="bg1">
                  <a:lumMod val="95000"/>
                </a:schemeClr>
              </a:gs>
              <a:gs pos="100000">
                <a:srgbClr val="034373"/>
              </a:gs>
            </a:gsLst>
            <a:lin ang="8100000" scaled="0"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3.</a:t>
            </a:r>
            <a:r>
              <a:rPr lang="zh-CN" altLang="en-US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月是故乡明</a:t>
            </a:r>
            <a:r>
              <a:rPr lang="zh-CN" altLang="en-US" sz="1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b="1"/>
              <a:t> </a:t>
            </a:r>
            <a:r>
              <a:rPr lang="zh-CN" altLang="en-US"/>
              <a:t>      </a:t>
            </a:r>
          </a:p>
        </p:txBody>
      </p:sp>
      <p:pic>
        <p:nvPicPr>
          <p:cNvPr id="11" name="图片 10" descr="图片u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3598" y="383966"/>
            <a:ext cx="1805791" cy="4983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1" y="-51750"/>
            <a:ext cx="2179865" cy="31500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screen"/>
          <a:srcRect t="34350"/>
          <a:stretch>
            <a:fillRect/>
          </a:stretch>
        </p:blipFill>
        <p:spPr>
          <a:xfrm rot="5400000">
            <a:off x="-318556" y="266805"/>
            <a:ext cx="5209111" cy="4572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6964134" y="2226086"/>
            <a:ext cx="2179865" cy="31500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8" cstate="screen"/>
          <a:srcRect t="34350"/>
          <a:stretch>
            <a:fillRect/>
          </a:stretch>
        </p:blipFill>
        <p:spPr>
          <a:xfrm rot="5400000" flipH="1" flipV="1">
            <a:off x="4253445" y="266841"/>
            <a:ext cx="5209111" cy="45720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13573" y="1734026"/>
            <a:ext cx="5977890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搜集表达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思乡之情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的古诗，并绘制成一张图文并茂的手抄报。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21581" y="943451"/>
            <a:ext cx="1999298" cy="691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作业：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 rot="21059613">
            <a:off x="5588987" y="2665556"/>
            <a:ext cx="2707417" cy="202713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7098666" y="431960"/>
            <a:ext cx="1707235" cy="877853"/>
          </a:xfrm>
          <a:prstGeom prst="rect">
            <a:avLst/>
          </a:prstGeom>
        </p:spPr>
      </p:pic>
      <p:sp>
        <p:nvSpPr>
          <p:cNvPr id="36" name="流程图: 过程 35"/>
          <p:cNvSpPr/>
          <p:nvPr/>
        </p:nvSpPr>
        <p:spPr>
          <a:xfrm>
            <a:off x="451009" y="165735"/>
            <a:ext cx="3247549" cy="218123"/>
          </a:xfrm>
          <a:prstGeom prst="flowChartProcess">
            <a:avLst/>
          </a:prstGeom>
          <a:gradFill flip="none">
            <a:gsLst>
              <a:gs pos="45000">
                <a:srgbClr val="F2F2F2">
                  <a:alpha val="100000"/>
                </a:srgbClr>
              </a:gs>
              <a:gs pos="41000">
                <a:schemeClr val="bg1">
                  <a:lumMod val="95000"/>
                </a:schemeClr>
              </a:gs>
              <a:gs pos="100000">
                <a:srgbClr val="034373"/>
              </a:gs>
            </a:gsLst>
            <a:lin ang="8100000" scaled="0"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3.</a:t>
            </a:r>
            <a:r>
              <a:rPr lang="zh-CN" altLang="en-US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月是故乡明</a:t>
            </a:r>
            <a:r>
              <a:rPr lang="zh-CN" altLang="en-US" sz="1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b="1"/>
              <a:t> </a:t>
            </a:r>
            <a:r>
              <a:rPr lang="zh-CN" altLang="en-US"/>
              <a:t>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screen"/>
          <a:srcRect t="34350"/>
          <a:stretch>
            <a:fillRect/>
          </a:stretch>
        </p:blipFill>
        <p:spPr>
          <a:xfrm rot="5400000">
            <a:off x="-318556" y="266805"/>
            <a:ext cx="5209111" cy="4572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 cstate="screen"/>
          <a:srcRect/>
          <a:stretch>
            <a:fillRect/>
          </a:stretch>
        </p:blipFill>
        <p:spPr>
          <a:xfrm flipH="1">
            <a:off x="6964134" y="2226086"/>
            <a:ext cx="2179865" cy="31500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 cstate="screen"/>
          <a:srcRect t="34350"/>
          <a:stretch>
            <a:fillRect/>
          </a:stretch>
        </p:blipFill>
        <p:spPr>
          <a:xfrm rot="5400000" flipH="1" flipV="1">
            <a:off x="4253445" y="268269"/>
            <a:ext cx="5209111" cy="45720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6519" y="460058"/>
            <a:ext cx="6011228" cy="42233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季羡林先生 (1911年8月6日—2009年7月11日)，中国山东省聊城市临清人。早年留学国外，通英、德、梵、巴利文，能阅俄、法文，尤精于吐火罗文(当代世界上分布区域最广的语系印欧语系中的一种独立语言)，是世界上仅有的精于此语言的几位学者之一。为"梵学、佛学、吐火罗文研究并举，中国文学、比较文学、文艺理论研究齐飞"，其著作汇编成《季羡林文集》，共24卷。</a:t>
            </a:r>
          </a:p>
          <a:p>
            <a:pPr algn="l">
              <a:lnSpc>
                <a:spcPct val="150000"/>
              </a:lnSpc>
            </a:pP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生前曾撰文三辞桂冠:</a:t>
            </a:r>
            <a:r>
              <a:rPr lang="zh-CN" altLang="en-US" sz="1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国学大师、学界泰斗、国宝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。他博古通今，学贯中西，</a:t>
            </a:r>
            <a:r>
              <a:rPr lang="zh-CN" altLang="en-US" sz="1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他的散文，质朴而不失典雅，率真而不乏睿智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61010" y="788670"/>
            <a:ext cx="2067878" cy="1365409"/>
          </a:xfrm>
          <a:prstGeom prst="rect">
            <a:avLst/>
          </a:prstGeom>
        </p:spPr>
      </p:pic>
      <p:sp>
        <p:nvSpPr>
          <p:cNvPr id="36" name="流程图: 过程 35"/>
          <p:cNvSpPr/>
          <p:nvPr/>
        </p:nvSpPr>
        <p:spPr>
          <a:xfrm>
            <a:off x="451009" y="165735"/>
            <a:ext cx="3247549" cy="218123"/>
          </a:xfrm>
          <a:prstGeom prst="flowChartProcess">
            <a:avLst/>
          </a:prstGeom>
          <a:gradFill flip="none">
            <a:gsLst>
              <a:gs pos="45000">
                <a:srgbClr val="F2F2F2">
                  <a:alpha val="100000"/>
                </a:srgbClr>
              </a:gs>
              <a:gs pos="41000">
                <a:schemeClr val="bg1">
                  <a:lumMod val="95000"/>
                </a:schemeClr>
              </a:gs>
              <a:gs pos="100000">
                <a:srgbClr val="034373"/>
              </a:gs>
            </a:gsLst>
            <a:lin ang="8100000" scaled="0"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3.</a:t>
            </a:r>
            <a:r>
              <a:rPr lang="zh-CN" altLang="en-US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月是故乡明</a:t>
            </a:r>
            <a:r>
              <a:rPr lang="zh-CN" altLang="en-US" sz="1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b="1"/>
              <a:t> </a:t>
            </a:r>
            <a:r>
              <a:rPr lang="zh-CN" altLang="en-US"/>
              <a:t>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screen"/>
          <a:srcRect t="34350"/>
          <a:stretch>
            <a:fillRect/>
          </a:stretch>
        </p:blipFill>
        <p:spPr>
          <a:xfrm rot="5400000">
            <a:off x="-318556" y="266805"/>
            <a:ext cx="5209111" cy="4572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1" y="-51750"/>
            <a:ext cx="2179865" cy="31500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8" cstate="screen"/>
          <a:srcRect/>
          <a:stretch>
            <a:fillRect/>
          </a:stretch>
        </p:blipFill>
        <p:spPr>
          <a:xfrm flipH="1">
            <a:off x="6964134" y="2226086"/>
            <a:ext cx="2179865" cy="31500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 cstate="screen"/>
          <a:srcRect t="34350"/>
          <a:stretch>
            <a:fillRect/>
          </a:stretch>
        </p:blipFill>
        <p:spPr>
          <a:xfrm rot="5400000" flipH="1" flipV="1">
            <a:off x="4253445" y="266841"/>
            <a:ext cx="5209111" cy="45720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97355" y="969645"/>
            <a:ext cx="6011228" cy="24226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阅读要求：</a:t>
            </a:r>
          </a:p>
          <a:p>
            <a:pPr algn="l">
              <a:lnSpc>
                <a:spcPct val="15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（1）默读课文，读准字音，读通句子。</a:t>
            </a:r>
          </a:p>
          <a:p>
            <a:pPr algn="l">
              <a:lnSpc>
                <a:spcPct val="15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（2）遇到自己喜欢的语句，多读几遍。</a:t>
            </a:r>
          </a:p>
          <a:p>
            <a:pPr algn="l">
              <a:lnSpc>
                <a:spcPct val="150000"/>
              </a:lnSpc>
            </a:pPr>
            <a:r>
              <a:rPr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（3）遇到不理解的词在文中圈画出来。</a:t>
            </a:r>
          </a:p>
        </p:txBody>
      </p:sp>
      <p:sp>
        <p:nvSpPr>
          <p:cNvPr id="36" name="流程图: 过程 35"/>
          <p:cNvSpPr/>
          <p:nvPr/>
        </p:nvSpPr>
        <p:spPr>
          <a:xfrm>
            <a:off x="451009" y="165735"/>
            <a:ext cx="3247549" cy="218123"/>
          </a:xfrm>
          <a:prstGeom prst="flowChartProcess">
            <a:avLst/>
          </a:prstGeom>
          <a:gradFill flip="none">
            <a:gsLst>
              <a:gs pos="45000">
                <a:srgbClr val="F2F2F2">
                  <a:alpha val="100000"/>
                </a:srgbClr>
              </a:gs>
              <a:gs pos="41000">
                <a:schemeClr val="bg1">
                  <a:lumMod val="95000"/>
                </a:schemeClr>
              </a:gs>
              <a:gs pos="100000">
                <a:srgbClr val="034373"/>
              </a:gs>
            </a:gsLst>
            <a:lin ang="8100000" scaled="0"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3.</a:t>
            </a:r>
            <a:r>
              <a:rPr lang="zh-CN" altLang="en-US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月是故乡明</a:t>
            </a:r>
            <a:r>
              <a:rPr lang="zh-CN" altLang="en-US" sz="1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b="1"/>
              <a:t> </a:t>
            </a:r>
            <a:r>
              <a:rPr lang="zh-CN" altLang="en-US"/>
              <a:t>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>
            <a:off x="-318556" y="266805"/>
            <a:ext cx="5209111" cy="4572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6964134" y="2226086"/>
            <a:ext cx="2179865" cy="31500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 flipH="1" flipV="1">
            <a:off x="4253445" y="266841"/>
            <a:ext cx="5209111" cy="45720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7239" y="1196340"/>
            <a:ext cx="7646670" cy="2561273"/>
          </a:xfrm>
          <a:prstGeom prst="rect">
            <a:avLst/>
          </a:prstGeom>
          <a:noFill/>
          <a:ln w="28575" cmpd="thinThick">
            <a:solidFill>
              <a:schemeClr val="accent3"/>
            </a:solidFill>
            <a:prstDash val="solid"/>
          </a:ln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徘徊       烟波浩渺       篝火      萌动    </a:t>
            </a:r>
          </a:p>
          <a:p>
            <a:pPr algn="l">
              <a:lnSpc>
                <a:spcPct val="150000"/>
              </a:lnSpc>
            </a:pP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澄澈       风光旖旎       瑞士      莱蒙湖  无边无垠   碧波万顷       巍峨雄奇  耄耋 </a:t>
            </a:r>
          </a:p>
          <a:p>
            <a:pPr algn="l">
              <a:lnSpc>
                <a:spcPct val="150000"/>
              </a:lnSpc>
            </a:pPr>
            <a:r>
              <a:rPr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燕园圣地   点缀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1039" y="500539"/>
            <a:ext cx="1668780" cy="530066"/>
          </a:xfrm>
          <a:prstGeom prst="rect">
            <a:avLst/>
          </a:prstGeom>
          <a:noFill/>
          <a:ln w="28575" cmpd="thickThin">
            <a:solidFill>
              <a:schemeClr val="bg2">
                <a:lumMod val="75000"/>
              </a:schemeClr>
            </a:solidFill>
            <a:prstDash val="dashDot"/>
          </a:ln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>
                <a:solidFill>
                  <a:schemeClr val="bg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重点词语</a:t>
            </a:r>
          </a:p>
        </p:txBody>
      </p:sp>
      <p:sp>
        <p:nvSpPr>
          <p:cNvPr id="36" name="流程图: 过程 35"/>
          <p:cNvSpPr/>
          <p:nvPr/>
        </p:nvSpPr>
        <p:spPr>
          <a:xfrm>
            <a:off x="451009" y="165735"/>
            <a:ext cx="3247549" cy="218123"/>
          </a:xfrm>
          <a:prstGeom prst="flowChartProcess">
            <a:avLst/>
          </a:prstGeom>
          <a:gradFill flip="none">
            <a:gsLst>
              <a:gs pos="45000">
                <a:srgbClr val="F2F2F2">
                  <a:alpha val="100000"/>
                </a:srgbClr>
              </a:gs>
              <a:gs pos="41000">
                <a:schemeClr val="bg1">
                  <a:lumMod val="95000"/>
                </a:schemeClr>
              </a:gs>
              <a:gs pos="100000">
                <a:srgbClr val="034373"/>
              </a:gs>
            </a:gsLst>
            <a:lin ang="8100000" scaled="0"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3.</a:t>
            </a:r>
            <a:r>
              <a:rPr lang="zh-CN" altLang="en-US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月是故乡明</a:t>
            </a:r>
            <a:r>
              <a:rPr lang="zh-CN" altLang="en-US" sz="1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b="1"/>
              <a:t> </a:t>
            </a:r>
            <a:r>
              <a:rPr lang="zh-CN" altLang="en-US"/>
              <a:t>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>
            <a:off x="-318556" y="266805"/>
            <a:ext cx="5209111" cy="4572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6964134" y="2226086"/>
            <a:ext cx="2179865" cy="31500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 flipH="1" flipV="1">
            <a:off x="4253445" y="266841"/>
            <a:ext cx="5209111" cy="45720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3418" y="383858"/>
            <a:ext cx="7996714" cy="4985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5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燕</a:t>
            </a:r>
          </a:p>
          <a:p>
            <a:pPr algn="l">
              <a:lnSpc>
                <a:spcPct val="15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①yàn 鸟类的一科，候鸟，常在人家屋内或屋檐下用泥做巢居住，捕食昆虫，对农作物有益。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例：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燕子、海燕、燕窝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②yān 中国周代诸侯国名，在今河北省北部和辽宁省南部。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例：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燕山、燕京、燕赵</a:t>
            </a:r>
            <a:endParaRPr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endParaRPr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流程图: 过程 35"/>
          <p:cNvSpPr/>
          <p:nvPr/>
        </p:nvSpPr>
        <p:spPr>
          <a:xfrm>
            <a:off x="451009" y="165735"/>
            <a:ext cx="3247549" cy="218123"/>
          </a:xfrm>
          <a:prstGeom prst="flowChartProcess">
            <a:avLst/>
          </a:prstGeom>
          <a:gradFill flip="none">
            <a:gsLst>
              <a:gs pos="45000">
                <a:srgbClr val="F2F2F2">
                  <a:alpha val="100000"/>
                </a:srgbClr>
              </a:gs>
              <a:gs pos="41000">
                <a:schemeClr val="bg1">
                  <a:lumMod val="95000"/>
                </a:schemeClr>
              </a:gs>
              <a:gs pos="100000">
                <a:srgbClr val="034373"/>
              </a:gs>
            </a:gsLst>
            <a:lin ang="8100000" scaled="0"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3.</a:t>
            </a:r>
            <a:r>
              <a:rPr lang="zh-CN" altLang="en-US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月是故乡明</a:t>
            </a:r>
            <a:r>
              <a:rPr lang="zh-CN" altLang="en-US" sz="1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b="1"/>
              <a:t> </a:t>
            </a:r>
            <a:r>
              <a:rPr lang="zh-CN" altLang="en-US"/>
              <a:t>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>
            <a:off x="-318556" y="266805"/>
            <a:ext cx="5209111" cy="4572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6964134" y="2226086"/>
            <a:ext cx="2179865" cy="31500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 flipH="1" flipV="1">
            <a:off x="4253445" y="266841"/>
            <a:ext cx="5209111" cy="45720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0085" y="555307"/>
            <a:ext cx="7901940" cy="353091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第一部分（第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自然段）：   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将故乡和月亮联系在一起，引出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月是故乡明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</a:p>
          <a:p>
            <a:pPr algn="l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的主题。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第二部分（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2-6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自然段）：   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写了月下故乡的山、水，以及离开故乡后在</a:t>
            </a:r>
          </a:p>
          <a:p>
            <a:pPr algn="l">
              <a:lnSpc>
                <a:spcPct val="150000"/>
              </a:lnSpc>
            </a:pP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各地看到的月亮。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</a:p>
          <a:p>
            <a:pPr algn="l">
              <a:lnSpc>
                <a:spcPct val="150000"/>
              </a:lnSpc>
            </a:pP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第一层（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2-4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自然段）：   </a:t>
            </a:r>
            <a:r>
              <a:rPr lang="zh-CN" altLang="en-US" sz="1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童年趣事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第二层（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自然段）：  </a:t>
            </a:r>
            <a:r>
              <a:rPr lang="zh-CN" altLang="en-US" sz="1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成年经历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第三部分（第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自然段）：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抒发了强烈的思乡之情。</a:t>
            </a:r>
          </a:p>
        </p:txBody>
      </p:sp>
      <p:sp>
        <p:nvSpPr>
          <p:cNvPr id="36" name="流程图: 过程 35"/>
          <p:cNvSpPr/>
          <p:nvPr/>
        </p:nvSpPr>
        <p:spPr>
          <a:xfrm>
            <a:off x="451009" y="165735"/>
            <a:ext cx="3247549" cy="218123"/>
          </a:xfrm>
          <a:prstGeom prst="flowChartProcess">
            <a:avLst/>
          </a:prstGeom>
          <a:gradFill flip="none">
            <a:gsLst>
              <a:gs pos="45000">
                <a:srgbClr val="F2F2F2">
                  <a:alpha val="100000"/>
                </a:srgbClr>
              </a:gs>
              <a:gs pos="41000">
                <a:schemeClr val="bg1">
                  <a:lumMod val="95000"/>
                </a:schemeClr>
              </a:gs>
              <a:gs pos="100000">
                <a:srgbClr val="034373"/>
              </a:gs>
            </a:gsLst>
            <a:lin ang="8100000" scaled="0"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3.</a:t>
            </a:r>
            <a:r>
              <a:rPr lang="zh-CN" altLang="en-US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月是故乡明</a:t>
            </a:r>
            <a:r>
              <a:rPr lang="zh-CN" altLang="en-US" sz="1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b="1"/>
              <a:t> </a:t>
            </a:r>
            <a:r>
              <a:rPr lang="zh-CN" altLang="en-US"/>
              <a:t>      </a:t>
            </a:r>
          </a:p>
        </p:txBody>
      </p:sp>
      <p:pic>
        <p:nvPicPr>
          <p:cNvPr id="11" name="图片 10" descr="图片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0845" y="497797"/>
            <a:ext cx="1632069" cy="4251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>
            <a:off x="-318556" y="266805"/>
            <a:ext cx="5209111" cy="4572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6964134" y="2226086"/>
            <a:ext cx="2179865" cy="31500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 flipH="1" flipV="1">
            <a:off x="4253445" y="266841"/>
            <a:ext cx="5209111" cy="45720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0085" y="636747"/>
            <a:ext cx="7901940" cy="103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请你默读课文的第</a:t>
            </a: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2-4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自然段，想一想作者在回忆这些往事时，内心可能产生了哪些感受？画出相关语句并做好批注。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0085" y="1669733"/>
            <a:ext cx="7901940" cy="2492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至于水，我故乡的小村子到处都是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虽不能像洞庭湖“八月湖水平”那样有气派，但也颇有一点儿烟波浩渺之势。到了夏天，黄昏以后，我躺在坑边场院的地上，数天上的星星。有时候在古柳下面点起篝火，然后上树一摇，成群的知了飞落下来，比白天用嚼烂的麦粒去粘要容易得多。</a:t>
            </a:r>
            <a:endParaRPr lang="zh-CN" altLang="en-US" sz="2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82542" y="3241357"/>
            <a:ext cx="1065371" cy="397193"/>
          </a:xfrm>
          <a:prstGeom prst="roundRect">
            <a:avLst/>
          </a:prstGeom>
          <a:noFill/>
          <a:ln w="1270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142774" y="3241357"/>
            <a:ext cx="1065371" cy="397193"/>
          </a:xfrm>
          <a:prstGeom prst="roundRect">
            <a:avLst/>
          </a:prstGeom>
          <a:noFill/>
          <a:ln w="1270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432459" y="3241357"/>
            <a:ext cx="2441734" cy="397193"/>
          </a:xfrm>
          <a:prstGeom prst="roundRect">
            <a:avLst/>
          </a:prstGeom>
          <a:noFill/>
          <a:ln w="1270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6425089" y="3804762"/>
            <a:ext cx="1666875" cy="846296"/>
          </a:xfrm>
          <a:prstGeom prst="wedgeRoundRectCallout">
            <a:avLst>
              <a:gd name="adj1" fmla="val -149600"/>
              <a:gd name="adj2" fmla="val -55064"/>
              <a:gd name="adj3" fmla="val 16667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童年乐事给予我无穷快乐</a:t>
            </a:r>
          </a:p>
        </p:txBody>
      </p:sp>
      <p:sp>
        <p:nvSpPr>
          <p:cNvPr id="36" name="流程图: 过程 35"/>
          <p:cNvSpPr/>
          <p:nvPr/>
        </p:nvSpPr>
        <p:spPr>
          <a:xfrm>
            <a:off x="451009" y="165735"/>
            <a:ext cx="3247549" cy="218123"/>
          </a:xfrm>
          <a:prstGeom prst="flowChartProcess">
            <a:avLst/>
          </a:prstGeom>
          <a:gradFill flip="none">
            <a:gsLst>
              <a:gs pos="45000">
                <a:srgbClr val="F2F2F2">
                  <a:alpha val="100000"/>
                </a:srgbClr>
              </a:gs>
              <a:gs pos="41000">
                <a:schemeClr val="bg1">
                  <a:lumMod val="95000"/>
                </a:schemeClr>
              </a:gs>
              <a:gs pos="100000">
                <a:srgbClr val="034373"/>
              </a:gs>
            </a:gsLst>
            <a:lin ang="8100000" scaled="0"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3.</a:t>
            </a:r>
            <a:r>
              <a:rPr lang="zh-CN" altLang="en-US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月是故乡明</a:t>
            </a:r>
            <a:r>
              <a:rPr lang="zh-CN" altLang="en-US" sz="1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b="1"/>
              <a:t> </a:t>
            </a:r>
            <a:r>
              <a:rPr lang="zh-CN" altLang="en-US"/>
              <a:t>      </a:t>
            </a:r>
          </a:p>
        </p:txBody>
      </p:sp>
      <p:pic>
        <p:nvPicPr>
          <p:cNvPr id="11" name="图片 10" descr="图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0930" y="315114"/>
            <a:ext cx="1741788" cy="4983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>
            <a:off x="-318556" y="266805"/>
            <a:ext cx="5209111" cy="4572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6964134" y="2226086"/>
            <a:ext cx="2179865" cy="31500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 flipH="1" flipV="1">
            <a:off x="4253445" y="266841"/>
            <a:ext cx="5209111" cy="45720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0085" y="555308"/>
            <a:ext cx="7901940" cy="103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请你默读课文的第</a:t>
            </a: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2-4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自然段，想一想作者在回忆这些往事时，内心可能产生了哪些感受？画出相关语句并做好批注。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0085" y="1669733"/>
            <a:ext cx="7901940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了更晚的时候，我走到坑边，抬头看到晴空一轮明月，清光四溢，与水里的那个月亮相映成趣。我当时虽然还不懂什么叫诗兴，可觉得心中油然有什么东西在萌动。有时候在坑边玩很久，才回家睡觉。在梦中见到两个月亮叠在一起，清光更加晶莹澄澈。</a:t>
            </a:r>
            <a:endParaRPr lang="zh-CN" altLang="en-US" sz="2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824061" y="2763679"/>
            <a:ext cx="2685098" cy="397193"/>
          </a:xfrm>
          <a:prstGeom prst="roundRect">
            <a:avLst/>
          </a:prstGeom>
          <a:noFill/>
          <a:ln w="1270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80085" y="3265646"/>
            <a:ext cx="761048" cy="397193"/>
          </a:xfrm>
          <a:prstGeom prst="roundRect">
            <a:avLst/>
          </a:prstGeom>
          <a:noFill/>
          <a:ln w="1270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6828472" y="4029552"/>
            <a:ext cx="1263968" cy="571976"/>
          </a:xfrm>
          <a:prstGeom prst="wedgeRoundRectCallout">
            <a:avLst>
              <a:gd name="adj1" fmla="val -47889"/>
              <a:gd name="adj2" fmla="val -173480"/>
              <a:gd name="adj3" fmla="val 16667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乐此不疲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20127" y="2763679"/>
            <a:ext cx="3765233" cy="397193"/>
          </a:xfrm>
          <a:prstGeom prst="roundRect">
            <a:avLst/>
          </a:prstGeom>
          <a:noFill/>
          <a:ln w="12700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680085" y="3953352"/>
            <a:ext cx="1263968" cy="571976"/>
          </a:xfrm>
          <a:prstGeom prst="wedgeRoundRectCallout">
            <a:avLst>
              <a:gd name="adj1" fmla="val 63489"/>
              <a:gd name="adj2" fmla="val -162822"/>
              <a:gd name="adj3" fmla="val 16667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诗性萌动</a:t>
            </a:r>
          </a:p>
        </p:txBody>
      </p:sp>
      <p:sp>
        <p:nvSpPr>
          <p:cNvPr id="36" name="流程图: 过程 35"/>
          <p:cNvSpPr/>
          <p:nvPr/>
        </p:nvSpPr>
        <p:spPr>
          <a:xfrm>
            <a:off x="451009" y="165735"/>
            <a:ext cx="3247549" cy="218123"/>
          </a:xfrm>
          <a:prstGeom prst="flowChartProcess">
            <a:avLst/>
          </a:prstGeom>
          <a:gradFill flip="none">
            <a:gsLst>
              <a:gs pos="45000">
                <a:srgbClr val="F2F2F2">
                  <a:alpha val="100000"/>
                </a:srgbClr>
              </a:gs>
              <a:gs pos="41000">
                <a:schemeClr val="bg1">
                  <a:lumMod val="95000"/>
                </a:schemeClr>
              </a:gs>
              <a:gs pos="100000">
                <a:srgbClr val="034373"/>
              </a:gs>
            </a:gsLst>
            <a:lin ang="8100000" scaled="0"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3.</a:t>
            </a:r>
            <a:r>
              <a:rPr lang="zh-CN" altLang="en-US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月是故乡明</a:t>
            </a:r>
            <a:r>
              <a:rPr lang="zh-CN" altLang="en-US" sz="1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b="1"/>
              <a:t> </a:t>
            </a:r>
            <a:r>
              <a:rPr lang="zh-CN" altLang="en-US"/>
              <a:t>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  <p:bldP spid="9" grpId="0" bldLvl="0" animBg="1"/>
      <p:bldP spid="9" grpId="1" animBg="1"/>
      <p:bldP spid="8" grpId="0" bldLvl="0" animBg="1"/>
      <p:bldP spid="8" grpId="1" animBg="1"/>
      <p:bldP spid="10" grpId="0" bldLvl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>
            <a:off x="-318556" y="266805"/>
            <a:ext cx="5209111" cy="4572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>
            <a:off x="6964134" y="2226086"/>
            <a:ext cx="2179865" cy="31500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 cstate="screen"/>
          <a:srcRect t="34350"/>
          <a:stretch>
            <a:fillRect/>
          </a:stretch>
        </p:blipFill>
        <p:spPr>
          <a:xfrm rot="5400000" flipH="1" flipV="1">
            <a:off x="4253445" y="266841"/>
            <a:ext cx="5209111" cy="45720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7668" y="270034"/>
            <a:ext cx="8267224" cy="968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请默读课文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段，并思考每次望月的经历给作者带来了哪些感受？作者为什么要写这些经历？边读边圈画关键词或进行批注。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0071" y="1114425"/>
            <a:ext cx="7901940" cy="45005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1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2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en-US" altLang="zh-CN" sz="15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sz="15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这期间，我曾到过将近三十个国家，看到过许许多多的月亮。在风光旖旎的瑞士莱蒙湖上，在无边无垠的非洲大沙漠中，在碧波万顷的大海中，在巍峨雄奇的高山上，我都看到过月亮。这些月亮应该说都是美妙绝伦的，我都非常喜欢。</a:t>
            </a:r>
            <a:r>
              <a:rPr lang="zh-CN" altLang="en-US" sz="1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是，看到它们，我立刻就会想到故乡苇坑上面和水中的那个小月亮。对比之下，我感到这些广阔世界的大月亮，无论如何比不上我那心爱的小月亮。不管我离开我的故乡多远，我的心立刻就飞回去了。我的小月亮，我永远忘不掉你！</a:t>
            </a:r>
          </a:p>
          <a:p>
            <a:pPr algn="l">
              <a:lnSpc>
                <a:spcPct val="150000"/>
              </a:lnSpc>
            </a:pPr>
            <a:r>
              <a:rPr lang="zh-CN" altLang="en-US" sz="1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我现在已经年近耄耋，住的朗润园是燕园胜地。</a:t>
            </a:r>
            <a:r>
              <a:rPr lang="en-US" altLang="zh-CN" sz="1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15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逢望夜，一轮当空，月光闪耀于碧波之上，上下空蒙，一碧数顷，而且荷香远溢，宿鸟幽鸣，真不能不说是赏月胜地。荷塘月色的奇景，就在我的窗外。然而，每值这样的良辰美景，我想到的却仍然是故乡苇坑里的那个平凡的小月亮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endParaRPr sz="1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6" name="流程图: 过程 35"/>
          <p:cNvSpPr/>
          <p:nvPr/>
        </p:nvSpPr>
        <p:spPr>
          <a:xfrm>
            <a:off x="451009" y="165735"/>
            <a:ext cx="3247549" cy="218123"/>
          </a:xfrm>
          <a:prstGeom prst="flowChartProcess">
            <a:avLst/>
          </a:prstGeom>
          <a:gradFill flip="none">
            <a:gsLst>
              <a:gs pos="45000">
                <a:srgbClr val="F2F2F2">
                  <a:alpha val="100000"/>
                </a:srgbClr>
              </a:gs>
              <a:gs pos="41000">
                <a:schemeClr val="bg1">
                  <a:lumMod val="95000"/>
                </a:schemeClr>
              </a:gs>
              <a:gs pos="100000">
                <a:srgbClr val="034373"/>
              </a:gs>
            </a:gsLst>
            <a:lin ang="8100000" scaled="0"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3.</a:t>
            </a:r>
            <a:r>
              <a:rPr lang="zh-CN" altLang="en-US" sz="1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月是故乡明</a:t>
            </a:r>
            <a:r>
              <a:rPr lang="zh-CN" altLang="en-US" sz="1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b="1"/>
              <a:t> </a:t>
            </a:r>
            <a:r>
              <a:rPr lang="zh-CN" altLang="en-US"/>
              <a:t>      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655344" y="2286953"/>
            <a:ext cx="79867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122772" y="2286953"/>
            <a:ext cx="79867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65533" y="2286953"/>
            <a:ext cx="2118360" cy="0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23888" y="2648426"/>
            <a:ext cx="7637145" cy="3810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23888" y="2973705"/>
            <a:ext cx="7637145" cy="3810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46748" y="3298984"/>
            <a:ext cx="1474946" cy="4286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920841" y="4358640"/>
            <a:ext cx="5419249" cy="5239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84885" y="4358640"/>
            <a:ext cx="452438" cy="523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36557" y="4021931"/>
            <a:ext cx="79867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圆角矩形标注 22"/>
          <p:cNvSpPr/>
          <p:nvPr/>
        </p:nvSpPr>
        <p:spPr>
          <a:xfrm>
            <a:off x="5686426" y="755332"/>
            <a:ext cx="2884646" cy="359093"/>
          </a:xfrm>
          <a:prstGeom prst="wedgeRoundRectCallout">
            <a:avLst>
              <a:gd name="adj1" fmla="val -28124"/>
              <a:gd name="adj2" fmla="val 120291"/>
              <a:gd name="adj3" fmla="val 16667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500" b="1">
                <a:latin typeface="黑体" panose="02010609060101010101" charset="-122"/>
                <a:ea typeface="黑体" panose="02010609060101010101" charset="-122"/>
              </a:rPr>
              <a:t>对比，突出对家乡的思念之情。</a:t>
            </a: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646747" y="4706303"/>
            <a:ext cx="1368743" cy="11906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角矩形 24"/>
          <p:cNvSpPr/>
          <p:nvPr/>
        </p:nvSpPr>
        <p:spPr>
          <a:xfrm>
            <a:off x="3104674" y="2350294"/>
            <a:ext cx="593884" cy="298133"/>
          </a:xfrm>
          <a:prstGeom prst="round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2180273" y="2679382"/>
            <a:ext cx="593884" cy="298133"/>
          </a:xfrm>
          <a:prstGeom prst="round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7690009" y="2679382"/>
            <a:ext cx="593884" cy="298133"/>
          </a:xfrm>
          <a:prstGeom prst="round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421607" y="4408170"/>
            <a:ext cx="593884" cy="298133"/>
          </a:xfrm>
          <a:prstGeom prst="round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标注 28"/>
          <p:cNvSpPr/>
          <p:nvPr/>
        </p:nvSpPr>
        <p:spPr>
          <a:xfrm>
            <a:off x="2774156" y="4408170"/>
            <a:ext cx="3062288" cy="442913"/>
          </a:xfrm>
          <a:prstGeom prst="wedgeRoundRectCallout">
            <a:avLst>
              <a:gd name="adj1" fmla="val -70777"/>
              <a:gd name="adj2" fmla="val -25698"/>
              <a:gd name="adj3" fmla="val 16667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500" b="1">
                <a:latin typeface="黑体" panose="02010609060101010101" charset="-122"/>
                <a:ea typeface="黑体" panose="02010609060101010101" charset="-122"/>
              </a:rPr>
              <a:t>凝聚了作者对故乡和童年的深情。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3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614.3763779527562,&quot;width&quot;:4577.1448818897634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614.3763779527562,&quot;width&quot;:4577.1448818897634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614.3763779527562,&quot;width&quot;:4577.1448818897634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614.3763779527562,&quot;width&quot;:4577.1448818897634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614.3763779527562,&quot;width&quot;:4577.1448818897634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614.3763779527562,&quot;width&quot;:4577.1448818897634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614.3763779527562,&quot;width&quot;:4577.1448818897634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614.3763779527562,&quot;width&quot;:4577.1448818897634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614.3763779527562,&quot;width&quot;:4577.1448818897634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74351345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500746724"/>
  <p:tag name="KSO_WM_UNIT_PLACING_PICTURE_USER_VIEWPORT" val="{&quot;height&quot;:10140,&quot;width&quot;:1536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614.3763779527562,&quot;width&quot;:4577.1448818897634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614.3763779527562,&quot;width&quot;:4577.1448818897634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600.0015748031492,&quot;width&quot;:10937.765354330708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953</Words>
  <Application>Microsoft Office PowerPoint</Application>
  <PresentationFormat>全屏显示(16:9)</PresentationFormat>
  <Paragraphs>63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hj</cp:lastModifiedBy>
  <cp:revision>8</cp:revision>
  <dcterms:created xsi:type="dcterms:W3CDTF">2020-05-18T07:08:00Z</dcterms:created>
  <dcterms:modified xsi:type="dcterms:W3CDTF">2021-02-24T09:26:46Z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