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54"/>
  </p:notesMasterIdLst>
  <p:sldIdLst>
    <p:sldId id="256" r:id="rId2"/>
    <p:sldId id="418" r:id="rId3"/>
    <p:sldId id="419" r:id="rId4"/>
    <p:sldId id="420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305" r:id="rId22"/>
    <p:sldId id="306" r:id="rId23"/>
    <p:sldId id="379" r:id="rId24"/>
    <p:sldId id="310" r:id="rId25"/>
    <p:sldId id="311" r:id="rId26"/>
    <p:sldId id="312" r:id="rId27"/>
    <p:sldId id="362" r:id="rId28"/>
    <p:sldId id="378" r:id="rId29"/>
    <p:sldId id="313" r:id="rId30"/>
    <p:sldId id="314" r:id="rId31"/>
    <p:sldId id="380" r:id="rId32"/>
    <p:sldId id="382" r:id="rId33"/>
    <p:sldId id="383" r:id="rId34"/>
    <p:sldId id="381" r:id="rId35"/>
    <p:sldId id="363" r:id="rId36"/>
    <p:sldId id="386" r:id="rId37"/>
    <p:sldId id="359" r:id="rId38"/>
    <p:sldId id="403" r:id="rId39"/>
    <p:sldId id="402" r:id="rId40"/>
    <p:sldId id="404" r:id="rId41"/>
    <p:sldId id="405" r:id="rId42"/>
    <p:sldId id="406" r:id="rId43"/>
    <p:sldId id="407" r:id="rId44"/>
    <p:sldId id="408" r:id="rId45"/>
    <p:sldId id="409" r:id="rId46"/>
    <p:sldId id="410" r:id="rId47"/>
    <p:sldId id="411" r:id="rId48"/>
    <p:sldId id="412" r:id="rId49"/>
    <p:sldId id="413" r:id="rId50"/>
    <p:sldId id="414" r:id="rId51"/>
    <p:sldId id="415" r:id="rId52"/>
    <p:sldId id="417" r:id="rId5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>
          <p15:clr>
            <a:srgbClr val="A4A3A4"/>
          </p15:clr>
        </p15:guide>
        <p15:guide id="2" pos="29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EAEAE"/>
    <a:srgbClr val="FFDB6D"/>
    <a:srgbClr val="CC00CC"/>
    <a:srgbClr val="339933"/>
    <a:srgbClr val="00CC00"/>
    <a:srgbClr val="FF99FF"/>
    <a:srgbClr val="CC9900"/>
    <a:srgbClr val="CCCC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104" d="100"/>
          <a:sy n="104" d="100"/>
        </p:scale>
        <p:origin x="1824" y="102"/>
      </p:cViewPr>
      <p:guideLst>
        <p:guide orient="horz" pos="2145"/>
        <p:guide pos="29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259541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4196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97198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34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56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988"/>
            <a:ext cx="9144000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1309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80728"/>
            <a:ext cx="8424936" cy="520996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48831" y="1724432"/>
            <a:ext cx="3535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4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4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古诗词三首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31640" y="2650490"/>
            <a:ext cx="6847795" cy="2578734"/>
          </a:xfrm>
          <a:prstGeom prst="can">
            <a:avLst>
              <a:gd name="adj" fmla="val 13103"/>
            </a:avLst>
          </a:prstGeom>
          <a:solidFill>
            <a:srgbClr val="FFDB6D"/>
          </a:solidFill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借助注释，能把意思说完整了；借助工具书，读懂诗意，是一种学习方法，但在说的时候我们还要有自己的想法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2815" y="1299210"/>
            <a:ext cx="1720215" cy="578444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自学点拨</a:t>
            </a:r>
          </a:p>
        </p:txBody>
      </p:sp>
    </p:spTree>
    <p:extLst>
      <p:ext uri="{BB962C8B-B14F-4D97-AF65-F5344CB8AC3E}">
        <p14:creationId xmlns:p14="http://schemas.microsoft.com/office/powerpoint/2010/main" val="25050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8185" y="1544320"/>
            <a:ext cx="7706995" cy="640716"/>
          </a:xfrm>
          <a:prstGeom prst="snip2DiagRect">
            <a:avLst/>
          </a:prstGeom>
          <a:solidFill>
            <a:srgbClr val="FFDB6D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梅子金黄杏子肥，麦花雪白菜花稀。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5180" y="3255963"/>
            <a:ext cx="5080000" cy="1534131"/>
          </a:xfrm>
          <a:prstGeom prst="wedgeRoundRectCallout">
            <a:avLst>
              <a:gd name="adj1" fmla="val -37612"/>
              <a:gd name="adj2" fmla="val -77047"/>
              <a:gd name="adj3" fmla="val 16667"/>
            </a:avLst>
          </a:prstGeom>
          <a:noFill/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一树树梅子变得金黄，杏子也越长越大了；荞麦花一片雪白，油菜花倒显得稀稀落落。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972435"/>
            <a:ext cx="2409825" cy="257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80180" y="2832100"/>
            <a:ext cx="4387850" cy="2960170"/>
          </a:xfrm>
          <a:prstGeom prst="horizontalScroll">
            <a:avLst/>
          </a:prstGeom>
          <a:solidFill>
            <a:srgbClr val="92D050"/>
          </a:solidFill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天长了，农民忙着在地里干活，中午也不回家，门前没有人走动；只有蜻蜓和蝴蝶绕着篱笆飞来飞去。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1740" y="1703705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赏析“</a:t>
            </a:r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日长篱落无人过，惟有蜻蜓蛱蝶飞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3131820"/>
            <a:ext cx="3181350" cy="266065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6808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07704" y="3106420"/>
            <a:ext cx="6953721" cy="2256487"/>
          </a:xfrm>
          <a:prstGeom prst="wedgeRoundRectCallout">
            <a:avLst>
              <a:gd name="adj1" fmla="val -30468"/>
              <a:gd name="adj2" fmla="val -71629"/>
              <a:gd name="adj3" fmla="val 16667"/>
            </a:avLst>
          </a:prstGeom>
          <a:solidFill>
            <a:srgbClr val="FFC00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这首诗写初夏江南的田园景色。诗中用梅子黄、杏子肥、麦花白、菜花稀，写出了夏季南方农村景物的特点。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380" y="1717675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诗人描绘了什么季节的景物？你是从哪里感受到的？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3510" y="2703830"/>
            <a:ext cx="2105025" cy="243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47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50565" y="2958465"/>
            <a:ext cx="5080000" cy="2875436"/>
          </a:xfrm>
          <a:prstGeom prst="plaque">
            <a:avLst/>
          </a:prstGeom>
          <a:noFill/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indent="152400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宁静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。第三句“日长篱落无人过”写正午时分的幽静的景象。第四句中写“蜻蜓蛱蝶飞”显得田野静悄悄的，以动写静。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8515" y="1527810"/>
            <a:ext cx="7512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整首诗给你留下了什么印象？你最喜欢哪一句？为什么？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3171825"/>
            <a:ext cx="24193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331210" y="1727835"/>
            <a:ext cx="4503420" cy="3320315"/>
          </a:xfrm>
          <a:prstGeom prst="cube">
            <a:avLst>
              <a:gd name="adj" fmla="val 6399"/>
            </a:avLst>
          </a:prstGeom>
          <a:solidFill>
            <a:srgbClr val="FFC00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endParaRPr 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四时田园杂兴</a:t>
            </a:r>
          </a:p>
          <a:p>
            <a:pPr algn="ctr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[宋] 范成大</a:t>
            </a:r>
          </a:p>
          <a:p>
            <a:pPr algn="ctr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昼出耘田夜绩麻，</a:t>
            </a:r>
          </a:p>
          <a:p>
            <a:pPr algn="ctr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村庄儿女各当家。</a:t>
            </a:r>
          </a:p>
          <a:p>
            <a:pPr algn="ctr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童孙未解供耕织，</a:t>
            </a:r>
          </a:p>
          <a:p>
            <a:pPr algn="ctr"/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也傍桑阴学种瓜。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" y="1082675"/>
            <a:ext cx="1728312" cy="645002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拓展延伸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20470" y="3128010"/>
            <a:ext cx="1433830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71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37895" y="5054600"/>
            <a:ext cx="7478395" cy="1270845"/>
          </a:xfrm>
          <a:prstGeom prst="horizontalScroll">
            <a:avLst/>
          </a:prstGeom>
          <a:solidFill>
            <a:srgbClr val="FFC00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indent="189865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搜集范成大《四时田园杂兴》的其他诗篇，阅读欣赏。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0330" y="1765300"/>
            <a:ext cx="5443855" cy="1177795"/>
          </a:xfrm>
          <a:prstGeom prst="plaque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说说这首诗描绘了怎样的景象？</a:t>
            </a:r>
          </a:p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你从中体会到了什么乐趣？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" y="1082675"/>
            <a:ext cx="1766138" cy="682828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拓展阅读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7150" y="3230880"/>
            <a:ext cx="7089140" cy="1709805"/>
          </a:xfrm>
          <a:prstGeom prst="plaque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这首诗描写的是初夏农村的自然景色。让我们从中体会到田园之美，自然之趣，劳动之乐。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611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1835" y="2384425"/>
            <a:ext cx="7620000" cy="2191543"/>
          </a:xfrm>
          <a:prstGeom prst="horizontalScroll">
            <a:avLst/>
          </a:prstGeom>
          <a:solidFill>
            <a:srgbClr val="FFC000"/>
          </a:solidFill>
          <a:ln w="952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四时田园杂兴</a:t>
            </a:r>
          </a:p>
          <a:p>
            <a:pPr algn="ctr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初夏江南景色：梅子黄、杏子肥、麦花白、菜花稀</a:t>
            </a:r>
          </a:p>
          <a:p>
            <a:pPr algn="ctr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清新、田园、宁静、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安逸、闲适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板书设计</a:t>
            </a:r>
          </a:p>
        </p:txBody>
      </p:sp>
    </p:spTree>
    <p:extLst>
      <p:ext uri="{BB962C8B-B14F-4D97-AF65-F5344CB8AC3E}">
        <p14:creationId xmlns:p14="http://schemas.microsoft.com/office/powerpoint/2010/main" val="3521247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2505" y="1963420"/>
            <a:ext cx="7901305" cy="3449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一、拼一拼，写一写。</a:t>
            </a: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傍晚时分，夕阳照在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xī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）疏的篱笆上，几只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qīnɡ tínɡ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）正落在上面休息。</a:t>
            </a: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二、形近字组词。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梅（       ）  麦（     ）   唯（     ）  蛱（     ）  </a:t>
            </a:r>
          </a:p>
          <a:p>
            <a:pPr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海（       ）  青（     ）   惟（     ）  峡（     ）</a:t>
            </a: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1730" y="264604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稀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2740" y="3168015"/>
            <a:ext cx="1104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蜻 蜓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0855" y="425831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梅子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1095" y="425831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小麦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5620" y="478028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惟一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48220" y="425831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蛱蝶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0855" y="492315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大海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81095" y="478028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青草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90210" y="4258310"/>
            <a:ext cx="9994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唯有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220" y="492315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山峡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23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845" y="1980565"/>
            <a:ext cx="8270240" cy="344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三、一字多音，我会判断（对的打“√”，错的打“×”）。 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1.今天得到老师的表扬，我很高兴（xīng）。（    ）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2.刚才听到爸爸说要给我买台电脑,我听后兴（xīng）奋极了。（    ）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3.日长（cháng）篱落无人过。（    ）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30845" y="3168015"/>
            <a:ext cx="446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× 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6485" y="4272915"/>
            <a:ext cx="432435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0255" y="4908550"/>
            <a:ext cx="432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课堂练习</a:t>
            </a:r>
          </a:p>
        </p:txBody>
      </p:sp>
    </p:spTree>
    <p:extLst>
      <p:ext uri="{BB962C8B-B14F-4D97-AF65-F5344CB8AC3E}">
        <p14:creationId xmlns:p14="http://schemas.microsoft.com/office/powerpoint/2010/main" val="153364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547664" y="2132856"/>
            <a:ext cx="5431492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5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《四时田园杂兴》</a:t>
            </a:r>
          </a:p>
        </p:txBody>
      </p:sp>
    </p:spTree>
    <p:extLst>
      <p:ext uri="{BB962C8B-B14F-4D97-AF65-F5344CB8AC3E}">
        <p14:creationId xmlns:p14="http://schemas.microsoft.com/office/powerpoint/2010/main" val="25337492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4500" y="1844040"/>
            <a:ext cx="82543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四、读读诗句，理解词语和句子。</a:t>
            </a:r>
          </a:p>
          <a:p>
            <a:pPr>
              <a:lnSpc>
                <a:spcPct val="150000"/>
              </a:lnSpc>
            </a:pP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日长篱落无人过，惟有蜻蜓蛱蝶飞。</a:t>
            </a:r>
          </a:p>
          <a:p>
            <a:pPr>
              <a:lnSpc>
                <a:spcPct val="150000"/>
              </a:lnSpc>
            </a:pP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1.篱落：</a:t>
            </a:r>
            <a:r>
              <a:rPr lang="en-US" sz="2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蛱蝶：</a:t>
            </a:r>
            <a:r>
              <a:rPr lang="en-US" sz="2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惟有：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</a:t>
            </a:r>
            <a:r>
              <a:rPr lang="en-US" sz="2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endParaRPr 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2.说说读了这两句诗，你眼前浮现出怎样的画面？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1520" y="1082675"/>
            <a:ext cx="1765600" cy="682290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25015" y="3212976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篱笆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04335" y="3140968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蝴蝶的一种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95845" y="3212976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2605" y="4690745"/>
            <a:ext cx="8176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天长了，农民忙着在地里干活，中午也不回家，门前没有人走动；只有蜻蜓和蝴蝶绕着篱笆飞来飞去。</a:t>
            </a:r>
          </a:p>
        </p:txBody>
      </p:sp>
    </p:spTree>
    <p:extLst>
      <p:ext uri="{BB962C8B-B14F-4D97-AF65-F5344CB8AC3E}">
        <p14:creationId xmlns:p14="http://schemas.microsoft.com/office/powerpoint/2010/main" val="405131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936" y="2852936"/>
            <a:ext cx="3744416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995936" y="2586038"/>
            <a:ext cx="4464496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        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</a:rPr>
              <a:t>同学们，课件中展示春景美不美？你会用什么词语来形容这样的美景？你想到了我们以前学过的哪些描写春景的诗句？</a:t>
            </a:r>
            <a:endParaRPr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2276872"/>
            <a:ext cx="3057525" cy="3559810"/>
          </a:xfrm>
          <a:prstGeom prst="rect">
            <a:avLst/>
          </a:prstGeom>
        </p:spPr>
      </p:pic>
      <p:sp>
        <p:nvSpPr>
          <p:cNvPr id="7" name="文本框 2"/>
          <p:cNvSpPr txBox="1"/>
          <p:nvPr/>
        </p:nvSpPr>
        <p:spPr>
          <a:xfrm>
            <a:off x="1763688" y="572186"/>
            <a:ext cx="5431492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5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缺角矩形 7"/>
          <p:cNvSpPr/>
          <p:nvPr/>
        </p:nvSpPr>
        <p:spPr>
          <a:xfrm>
            <a:off x="6372225" y="2708910"/>
            <a:ext cx="720090" cy="720090"/>
          </a:xfrm>
          <a:prstGeom prst="plaqu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72000" y="2636520"/>
            <a:ext cx="504190" cy="746125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539932" y="2586355"/>
            <a:ext cx="3664585" cy="7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sz="2800" dirty="0">
                <a:latin typeface="微软雅黑" panose="020B0503020204020204" charset="-122"/>
                <a:ea typeface="微软雅黑" panose="020B0503020204020204" charset="-122"/>
              </a:rPr>
              <a:t>宿新市徐公店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022475"/>
            <a:ext cx="3811905" cy="3853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96765" y="5178425"/>
            <a:ext cx="3914832" cy="697922"/>
          </a:xfrm>
          <a:prstGeom prst="bevel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投宿在新市徐公的客店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72000" y="1174115"/>
            <a:ext cx="2160240" cy="1346043"/>
          </a:xfrm>
          <a:prstGeom prst="wedgeEllipseCallou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住宿、投宿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9125" y="3573145"/>
            <a:ext cx="2120900" cy="577902"/>
          </a:xfrm>
          <a:prstGeom prst="wedgeRoundRectCallout">
            <a:avLst>
              <a:gd name="adj1" fmla="val -5838"/>
              <a:gd name="adj2" fmla="val -93779"/>
              <a:gd name="adj3" fmla="val 16667"/>
            </a:avLst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住宿的客店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/>
      <p:bldP spid="4" grpId="0" animBg="1"/>
      <p:bldP spid="100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36925" y="1605280"/>
            <a:ext cx="477075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宋体" pitchFamily="2" charset="-122"/>
                <a:cs typeface="微软雅黑" panose="020B0503020204020204" charset="-122"/>
              </a:rPr>
              <a:t>杨万里，字廷秀，号诚斋。吉州吉水（今江西省吉水县黄桥镇湴塘村）人。南宋大臣，著名文学家，与陆游、尤袤、范成大并称</a:t>
            </a:r>
            <a:r>
              <a:rPr lang="zh-CN" altLang="en-US" sz="2800" b="1" dirty="0">
                <a:latin typeface="宋体" pitchFamily="2" charset="-122"/>
                <a:cs typeface="微软雅黑" panose="020B0503020204020204" charset="-122"/>
              </a:rPr>
              <a:t>” </a:t>
            </a:r>
            <a:r>
              <a:rPr lang="zh-CN" altLang="zh-CN" sz="2800" b="1" dirty="0">
                <a:latin typeface="宋体" pitchFamily="2" charset="-122"/>
                <a:cs typeface="微软雅黑" panose="020B0503020204020204" charset="-122"/>
              </a:rPr>
              <a:t>南宋中兴四大诗人”，被誉为一代诗宗。因宋光宗曾为其亲书“诚斋”二字，故学者称其为“诚斋先生”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30" y="1637030"/>
            <a:ext cx="2403475" cy="358394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987098" y="1386524"/>
            <a:ext cx="2200384" cy="7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zh-CN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0135" y="2183130"/>
            <a:ext cx="453644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这首诗作于宋光宗绍熙三年（1192年）。诗人在外出的旅途中，经过新市，住在一间姓徐的人开设的客店里，农村美丽的风光和儿童嬉戏的情景，深深吸引了他，触发了他的诗兴。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" y="2822575"/>
            <a:ext cx="2489835" cy="314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36925" y="2586355"/>
            <a:ext cx="477075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（1）大声、流利地读古诗，读准字音，读通诗句。</a:t>
            </a:r>
          </a:p>
          <a:p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（2）遇到自己喜欢的语句，多读几遍。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2234088" cy="193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44855" y="1443355"/>
            <a:ext cx="2171065" cy="722628"/>
          </a:xfrm>
          <a:prstGeom prst="cube">
            <a:avLst>
              <a:gd name="adj" fmla="val 19064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自读要求：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" y="2586355"/>
            <a:ext cx="183134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棱台 1"/>
          <p:cNvSpPr/>
          <p:nvPr/>
        </p:nvSpPr>
        <p:spPr bwMode="auto">
          <a:xfrm>
            <a:off x="1779270" y="2196465"/>
            <a:ext cx="7128510" cy="3624580"/>
          </a:xfrm>
          <a:prstGeom prst="bevel">
            <a:avLst>
              <a:gd name="adj" fmla="val 56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①注意读准平舌音“宿”，翘舌音“疏”，边音“篱”</a:t>
            </a:r>
          </a:p>
          <a:p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②指导书写“篱、疏”</a:t>
            </a:r>
          </a:p>
          <a:p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注意“篱”上下结构，上窄下宽，倒数第二笔是撇折。</a:t>
            </a:r>
          </a:p>
          <a:p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“疏”左右结构，左窄右宽，第一笔是横撇，下面的“止”最后一笔横要变成提。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8325" y="1140460"/>
            <a:ext cx="1954530" cy="683280"/>
          </a:xfrm>
          <a:prstGeom prst="plaque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指导朗读：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45" y="3599180"/>
            <a:ext cx="314388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终止 1"/>
          <p:cNvSpPr/>
          <p:nvPr/>
        </p:nvSpPr>
        <p:spPr bwMode="auto">
          <a:xfrm>
            <a:off x="1822450" y="1486535"/>
            <a:ext cx="1930400" cy="535940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词语解释</a:t>
            </a:r>
            <a:endParaRPr 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7590" y="2468245"/>
            <a:ext cx="5647778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新市：地名，在今湖南攸县北。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22620" y="3807460"/>
            <a:ext cx="2534828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疏疏：稀疏。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4035" y="5153025"/>
            <a:ext cx="1756592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00CC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阴：树荫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74620" y="2898140"/>
            <a:ext cx="5996940" cy="2937839"/>
          </a:xfrm>
          <a:prstGeom prst="roundRect">
            <a:avLst/>
          </a:prstGeom>
          <a:ln w="38100">
            <a:solidFill>
              <a:srgbClr val="00CC00"/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　　）的篱落   （　　）的小径</a:t>
            </a: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　　）的儿童   （　　）的蝴蝶</a:t>
            </a: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　　）的菜花   （　　）的树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2234088" cy="193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80160" y="1557655"/>
            <a:ext cx="66706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看看图，说一说这些景物分别是怎样的？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十边形 5"/>
          <p:cNvSpPr/>
          <p:nvPr/>
        </p:nvSpPr>
        <p:spPr>
          <a:xfrm>
            <a:off x="1192530" y="1388745"/>
            <a:ext cx="3086100" cy="1043893"/>
          </a:xfrm>
          <a:prstGeom prst="decagon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指导朗读：</a:t>
            </a:r>
          </a:p>
        </p:txBody>
      </p:sp>
      <p:sp>
        <p:nvSpPr>
          <p:cNvPr id="7" name="矩形 6"/>
          <p:cNvSpPr/>
          <p:nvPr/>
        </p:nvSpPr>
        <p:spPr>
          <a:xfrm>
            <a:off x="3239611" y="2392790"/>
            <a:ext cx="510791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宿新市徐公店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篱落/疏疏//一径深，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树头/新绿//未成阴。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儿童/急走//追黄蝶，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飞入/菜花//无处寻。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9" y="3493078"/>
            <a:ext cx="2634854" cy="193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936" y="2852936"/>
            <a:ext cx="3744416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65124" y="2152015"/>
            <a:ext cx="50709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一年之中有哪几个季节？你能用一首诗来告诉同学们你喜欢哪个季节吗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今天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我们学习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一首古诗</a:t>
            </a:r>
            <a:r>
              <a:rPr lang="zh-CN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《四时田园杂兴》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523875" y="1279525"/>
            <a:ext cx="1713230" cy="57848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058934"/>
            <a:ext cx="3021330" cy="309308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9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六边形 39"/>
          <p:cNvSpPr/>
          <p:nvPr/>
        </p:nvSpPr>
        <p:spPr>
          <a:xfrm>
            <a:off x="1068161" y="1500411"/>
            <a:ext cx="2353056" cy="626364"/>
          </a:xfrm>
          <a:prstGeom prst="hexagon">
            <a:avLst/>
          </a:prstGeom>
          <a:solidFill>
            <a:srgbClr val="00B0F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诗句的大意</a:t>
            </a:r>
            <a:endParaRPr lang="zh-CN" altLang="zh-CN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67275" y="2233052"/>
            <a:ext cx="6495326" cy="26765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稀疏的篱笆旁有一条深长的小径，树上的花儿谢了，露出一些新绿，叶子还没成阴。儿童奔跑着追赶黄色的蝴蝶，蝶儿飞进黄山的菜花丛中没法找寻。</a:t>
            </a:r>
          </a:p>
        </p:txBody>
      </p:sp>
      <p:pic>
        <p:nvPicPr>
          <p:cNvPr id="2" name="图片 1" descr="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" y="3955415"/>
            <a:ext cx="1901825" cy="171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43808" y="3453130"/>
            <a:ext cx="5423257" cy="1686558"/>
          </a:xfrm>
          <a:prstGeom prst="cube">
            <a:avLst>
              <a:gd name="adj" fmla="val 17512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诗人被这美丽的景色吸引了，非常喜爱这乡村田园风光。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900" y="1350645"/>
            <a:ext cx="74542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看着这样的景色，这样的情景，诗人杨万里会想些什么，他有怎样的感受？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" y="3202305"/>
            <a:ext cx="201168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06320" y="1888490"/>
            <a:ext cx="5888355" cy="3527087"/>
          </a:xfrm>
          <a:prstGeom prst="plaque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这首诗虽然只有二十八个字。但在诗人眼里不仅仅是一个短短的镜头。展开想象，说给同学听听吧。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" y="3009900"/>
            <a:ext cx="1597025" cy="25419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51890" y="2035810"/>
            <a:ext cx="73755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古时候的乡村生活真是太美了，诗人对乡村生活更是充满了喜爱之情，请你想象乡村生活的画面，用喜爱的语气再读一读全文吧！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本诗诗中有画，画中有诗，同时也是一个有趣的故事，请把这个故事写下来，看谁写得生动，想象丰富。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775" y="1327785"/>
            <a:ext cx="1828165" cy="65246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同心圆 1"/>
          <p:cNvSpPr/>
          <p:nvPr>
            <p:custDataLst>
              <p:tags r:id="rId1"/>
            </p:custDataLst>
          </p:nvPr>
        </p:nvSpPr>
        <p:spPr>
          <a:xfrm>
            <a:off x="1973579" y="901065"/>
            <a:ext cx="635005" cy="635005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41145" y="2197100"/>
            <a:ext cx="6970395" cy="3841114"/>
          </a:xfrm>
          <a:prstGeom prst="bevel">
            <a:avLst>
              <a:gd name="adj" fmla="val 5764"/>
            </a:avLst>
          </a:prstGeom>
          <a:solidFill>
            <a:srgbClr val="92D050"/>
          </a:solidFill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　　宿新市徐公店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　　喜爱　　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画：篱落、一径、枝头　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（静）　　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　追入   儿童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黄蝶</a:t>
            </a:r>
            <a:r>
              <a:rPr 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菜花　  （动）　　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　色：黄（绿）（黄）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" y="1010285"/>
            <a:ext cx="1322705" cy="1804670"/>
          </a:xfrm>
          <a:prstGeom prst="rect">
            <a:avLst/>
          </a:prstGeom>
        </p:spPr>
      </p:pic>
      <p:sp>
        <p:nvSpPr>
          <p:cNvPr id="13" name="Title 6"/>
          <p:cNvSpPr txBox="1"/>
          <p:nvPr>
            <p:custDataLst>
              <p:tags r:id="rId2"/>
            </p:custDataLst>
          </p:nvPr>
        </p:nvSpPr>
        <p:spPr>
          <a:xfrm>
            <a:off x="1745615" y="1536065"/>
            <a:ext cx="1657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2800" spc="182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板书设计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棱台 5"/>
          <p:cNvSpPr/>
          <p:nvPr/>
        </p:nvSpPr>
        <p:spPr>
          <a:xfrm>
            <a:off x="357505" y="974090"/>
            <a:ext cx="2074545" cy="652462"/>
          </a:xfrm>
          <a:prstGeom prst="bevel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</a:p>
        </p:txBody>
      </p:sp>
      <p:sp>
        <p:nvSpPr>
          <p:cNvPr id="8" name="矩形 7"/>
          <p:cNvSpPr/>
          <p:nvPr/>
        </p:nvSpPr>
        <p:spPr>
          <a:xfrm>
            <a:off x="530124" y="1626042"/>
            <a:ext cx="8607084" cy="400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一、一字多音我会选。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xiǔ 　　sù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1.昨天晚上，我在同学家住了一宿（     ）。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2.下了晚自习，同学们都要回宿（      ）舍。</a:t>
            </a:r>
            <a:b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二、读拼音，写汉字。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黄昏时分， 一只蜻蜓xú xú （     ）落在xīshū（     ）的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lí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altLang="zh-CN" sz="2800" dirty="0" err="1">
                <a:latin typeface="汉语拼音" pitchFamily="34" charset="0"/>
                <a:ea typeface="黑体" pitchFamily="49" charset="-122"/>
                <a:cs typeface="汉语拼音" pitchFamily="34" charset="0"/>
              </a:rPr>
              <a:t>a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）上，准备要在这儿借sù（   ）一晚。                                     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0140" y="2829560"/>
            <a:ext cx="676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xiǔ 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0" y="3449955"/>
            <a:ext cx="5664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sù 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4920" y="446087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徐徐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2315" y="511365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篱笆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6390" y="446087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稀</a:t>
            </a:r>
            <a:r>
              <a:rPr lang="en-US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疏 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7050" y="511365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/>
      <p:bldP spid="3" grpId="0"/>
      <p:bldP spid="4" grpId="1"/>
      <p:bldP spid="5" grpId="1"/>
      <p:bldP spid="7" grpId="1"/>
      <p:bldP spid="9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>
            <p:custDataLst>
              <p:tags r:id="rId1"/>
            </p:custDataLst>
          </p:nvPr>
        </p:nvGrpSpPr>
        <p:grpSpPr>
          <a:xfrm>
            <a:off x="876935" y="1431290"/>
            <a:ext cx="7681595" cy="4286250"/>
            <a:chOff x="2631" y="4073"/>
            <a:chExt cx="8619" cy="8182"/>
          </a:xfrm>
        </p:grpSpPr>
        <p:sp>
          <p:nvSpPr>
            <p:cNvPr id="18" name="矩形 17"/>
            <p:cNvSpPr/>
            <p:nvPr>
              <p:custDataLst>
                <p:tags r:id="rId3"/>
              </p:custDataLst>
            </p:nvPr>
          </p:nvSpPr>
          <p:spPr>
            <a:xfrm>
              <a:off x="2631" y="4299"/>
              <a:ext cx="8369" cy="79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9" name="矩形 4"/>
            <p:cNvSpPr/>
            <p:nvPr>
              <p:custDataLst>
                <p:tags r:id="rId4"/>
              </p:custDataLst>
            </p:nvPr>
          </p:nvSpPr>
          <p:spPr>
            <a:xfrm>
              <a:off x="2882" y="4073"/>
              <a:ext cx="8369" cy="7956"/>
            </a:xfrm>
            <a:custGeom>
              <a:avLst/>
              <a:gdLst>
                <a:gd name="connsiteX0" fmla="*/ 0 w 5405036"/>
                <a:gd name="connsiteY0" fmla="*/ 0 h 3159621"/>
                <a:gd name="connsiteX1" fmla="*/ 5405036 w 5405036"/>
                <a:gd name="connsiteY1" fmla="*/ 0 h 3159621"/>
                <a:gd name="connsiteX2" fmla="*/ 5405036 w 5405036"/>
                <a:gd name="connsiteY2" fmla="*/ 3159621 h 3159621"/>
                <a:gd name="connsiteX3" fmla="*/ 0 w 5405036"/>
                <a:gd name="connsiteY3" fmla="*/ 3159621 h 3159621"/>
                <a:gd name="connsiteX4" fmla="*/ 0 w 5405036"/>
                <a:gd name="connsiteY4" fmla="*/ 0 h 3159621"/>
                <a:gd name="connsiteX0-1" fmla="*/ 3672920 w 9077956"/>
                <a:gd name="connsiteY0-2" fmla="*/ 1452812 h 4612433"/>
                <a:gd name="connsiteX1-3" fmla="*/ 0 w 9077956"/>
                <a:gd name="connsiteY1-4" fmla="*/ 0 h 4612433"/>
                <a:gd name="connsiteX2-5" fmla="*/ 9077956 w 9077956"/>
                <a:gd name="connsiteY2-6" fmla="*/ 1452812 h 4612433"/>
                <a:gd name="connsiteX3-7" fmla="*/ 9077956 w 9077956"/>
                <a:gd name="connsiteY3-8" fmla="*/ 4612433 h 4612433"/>
                <a:gd name="connsiteX4-9" fmla="*/ 3672920 w 9077956"/>
                <a:gd name="connsiteY4-10" fmla="*/ 4612433 h 4612433"/>
                <a:gd name="connsiteX5" fmla="*/ 3672920 w 9077956"/>
                <a:gd name="connsiteY5" fmla="*/ 1452812 h 4612433"/>
                <a:gd name="connsiteX0-11" fmla="*/ 0 w 5405036"/>
                <a:gd name="connsiteY0-12" fmla="*/ 0 h 3159621"/>
                <a:gd name="connsiteX1-13" fmla="*/ 5405036 w 5405036"/>
                <a:gd name="connsiteY1-14" fmla="*/ 0 h 3159621"/>
                <a:gd name="connsiteX2-15" fmla="*/ 5405036 w 5405036"/>
                <a:gd name="connsiteY2-16" fmla="*/ 3159621 h 3159621"/>
                <a:gd name="connsiteX3-17" fmla="*/ 0 w 5405036"/>
                <a:gd name="connsiteY3-18" fmla="*/ 3159621 h 3159621"/>
                <a:gd name="connsiteX4-19" fmla="*/ 0 w 5405036"/>
                <a:gd name="connsiteY4-20" fmla="*/ 0 h 31596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05036" h="3159621">
                  <a:moveTo>
                    <a:pt x="0" y="0"/>
                  </a:moveTo>
                  <a:lnTo>
                    <a:pt x="5405036" y="0"/>
                  </a:lnTo>
                  <a:lnTo>
                    <a:pt x="5405036" y="3159621"/>
                  </a:lnTo>
                  <a:lnTo>
                    <a:pt x="0" y="3159621"/>
                  </a:lnTo>
                  <a:lnTo>
                    <a:pt x="0" y="0"/>
                  </a:lnTo>
                  <a:close/>
                </a:path>
              </a:pathLst>
            </a:custGeom>
            <a:ln w="22225">
              <a:solidFill>
                <a:schemeClr val="accent1"/>
              </a:solidFill>
            </a:ln>
            <a:effectLst>
              <a:outerShdw blurRad="76200" dist="76200" dir="8100000" algn="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棱台 5"/>
          <p:cNvSpPr/>
          <p:nvPr/>
        </p:nvSpPr>
        <p:spPr>
          <a:xfrm>
            <a:off x="357505" y="974090"/>
            <a:ext cx="2074545" cy="652462"/>
          </a:xfrm>
          <a:prstGeom prst="bevel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1718945" y="2037715"/>
            <a:ext cx="6221730" cy="300672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71755" tIns="36195" rIns="71755" bIns="36195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altLang="en-US" sz="2800" u="none" strike="noStrike" spc="242" baseline="0" dirty="0"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en-US" altLang="zh-CN" sz="2800" u="none" strike="noStrike" spc="242" baseline="0" dirty="0"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火眼金睛，辨字组词。</a:t>
            </a:r>
          </a:p>
          <a:p>
            <a:pPr marL="889000" lvl="1" indent="-367030" algn="l" font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panose="05000000000000000000" charset="0"/>
              <a:buChar char="l"/>
            </a:pPr>
            <a:r>
              <a:rPr lang="zh-CN" altLang="en-US" sz="2800" u="none" strike="noStrike" spc="222" baseline="0" dirty="0"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宿（　　 ）   未（ 　  　） </a:t>
            </a:r>
          </a:p>
          <a:p>
            <a:pPr marL="889000" lvl="1" indent="-367030" algn="l" font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panose="05000000000000000000" charset="0"/>
              <a:buChar char="l"/>
            </a:pPr>
            <a:r>
              <a:rPr lang="zh-CN" altLang="en-US" sz="2800" u="none" strike="noStrike" spc="222" baseline="0" dirty="0"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宜（　　 ）   味（　　   ） </a:t>
            </a:r>
          </a:p>
          <a:p>
            <a:pPr marL="889000" lvl="1" indent="-367030" algn="l" font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panose="05000000000000000000" charset="0"/>
              <a:buChar char="l"/>
            </a:pPr>
            <a:r>
              <a:rPr lang="zh-CN" altLang="en-US" sz="2800" u="none" strike="noStrike" spc="222" baseline="0" dirty="0"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经（　　 ）   彩（　  　 ） </a:t>
            </a:r>
          </a:p>
          <a:p>
            <a:pPr marL="889000" lvl="1" indent="-367030" algn="l" font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panose="05000000000000000000" charset="0"/>
              <a:buChar char="l"/>
            </a:pPr>
            <a:r>
              <a:rPr lang="zh-CN" altLang="en-US" sz="2800" u="none" strike="noStrike" spc="222" baseline="0" dirty="0"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径（　　 ）   菜（ 　  　）</a:t>
            </a:r>
            <a:r>
              <a:rPr lang="zh-CN" altLang="en-US" sz="2800" u="none" strike="noStrike" spc="222" baseline="0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</a:t>
            </a:r>
            <a:r>
              <a:rPr lang="zh-CN" altLang="en-US" sz="2800" u="none" strike="noStrike" spc="222" baseline="0" dirty="0"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23285" y="2713990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住宿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23285" y="3372485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适宜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94400" y="2713990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未来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94400" y="3317875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品味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23285" y="4522470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小径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23285" y="3894455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经过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94400" y="4522470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白菜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94400" y="3894455"/>
            <a:ext cx="949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spc="222" dirty="0">
                <a:solidFill>
                  <a:srgbClr val="C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彩色</a:t>
            </a:r>
            <a:endParaRPr lang="zh-CN" altLang="en-US" sz="2800" u="none" strike="noStrike" spc="222" baseline="0" dirty="0"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棱台 1"/>
          <p:cNvSpPr/>
          <p:nvPr/>
        </p:nvSpPr>
        <p:spPr>
          <a:xfrm>
            <a:off x="516255" y="1248410"/>
            <a:ext cx="1829435" cy="693220"/>
          </a:xfrm>
          <a:prstGeom prst="bevel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16255" y="1941830"/>
            <a:ext cx="84207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四、读读古诗，说说自己的理解。</a:t>
            </a:r>
            <a:endParaRPr 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1.这首诗是________代诗人________写的。诗中描写了_____种景物，分别是_______________________</a:t>
            </a:r>
            <a:r>
              <a:rPr lang="zh-CN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_。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表达了诗人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之情。</a:t>
            </a:r>
            <a:endParaRPr 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2.“ ________________，________________。”一句写出了儿童在花丛中捕蝶的欢乐情景。</a:t>
            </a:r>
            <a:r>
              <a:rPr 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84120" y="2564904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宋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6390" y="2564904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杨万里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1125" y="2526030"/>
            <a:ext cx="361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6500" y="3140968"/>
            <a:ext cx="47205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篱落、一径、枝头 儿童 黄蝶 菜花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8890" y="3696335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对田园生活的喜爱 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62050" y="4156710"/>
            <a:ext cx="4754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儿童急走追黄蝶，飞入菜花无处寻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74215" y="1746250"/>
            <a:ext cx="392493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第三课时</a:t>
            </a:r>
          </a:p>
          <a:p>
            <a:pPr algn="ctr">
              <a:lnSpc>
                <a:spcPct val="150000"/>
              </a:lnSpc>
            </a:pPr>
            <a:r>
              <a:rPr lang="zh-CN" sz="5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清平乐·村居</a:t>
            </a:r>
            <a:endParaRPr lang="zh-CN" altLang="en-US" sz="5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2000" y="2278380"/>
            <a:ext cx="45034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我们已经学习了两首古诗《宿新市徐公店》及《四时田园杂兴》，这节课，我们一起来学习一首词，它是南宋著名词人辛弃疾写的一首词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清平乐·村居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9635" y="1284605"/>
            <a:ext cx="1796415" cy="64034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195" y="1423035"/>
            <a:ext cx="3112770" cy="43872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936" y="2852936"/>
            <a:ext cx="3744416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252220" y="2853055"/>
            <a:ext cx="7280220" cy="2580172"/>
          </a:xfrm>
          <a:prstGeom prst="wedgeRoundRectCallout">
            <a:avLst>
              <a:gd name="adj1" fmla="val 12652"/>
              <a:gd name="adj2" fmla="val -63355"/>
              <a:gd name="adj3" fmla="val 16667"/>
            </a:avLst>
          </a:prstGeom>
          <a:noFill/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意思是：对眼前景物有所感触，临时发生兴致而创作。这里的“兴”，</a:t>
            </a:r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兴致，兴趣，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“四时田园杂兴”，</a:t>
            </a:r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从一年四季的田园风光引发的各种即兴作品。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759075" y="1811020"/>
            <a:ext cx="2114550" cy="460374"/>
          </a:xfrm>
          <a:prstGeom prst="flowChartDisplay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一年四季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3625" y="177990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四时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田园杂兴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394335" y="1127125"/>
            <a:ext cx="1713230" cy="57848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</p:spTree>
    <p:extLst>
      <p:ext uri="{BB962C8B-B14F-4D97-AF65-F5344CB8AC3E}">
        <p14:creationId xmlns:p14="http://schemas.microsoft.com/office/powerpoint/2010/main" val="347806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3" grpId="0" animBg="1"/>
      <p:bldP spid="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4034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926080" y="4737100"/>
            <a:ext cx="5080000" cy="1055269"/>
          </a:xfrm>
          <a:prstGeom prst="wedgeRoundRectCallout">
            <a:avLst>
              <a:gd name="adj1" fmla="val -37037"/>
              <a:gd name="adj2" fmla="val -114217"/>
              <a:gd name="adj3" fmla="val 16667"/>
            </a:avLst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凡是用它作词牌的词都给人一种清静、平和、舒适的感觉。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648" y="2167890"/>
            <a:ext cx="7339032" cy="1138654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“清平乐”是词牌名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，清平乐是一首曲子，是用来演奏的。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2640" y="363855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光听这个词牌名，你有怎样的感受？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3" grpId="0" animBg="1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670" y="1076325"/>
            <a:ext cx="1796415" cy="626368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书写指导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01440" y="4162559"/>
            <a:ext cx="8481906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“檐”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左窄右宽，右边的横画较多，注意间距均匀，长短不一，“言”字上面一横最长。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2924944"/>
            <a:ext cx="766909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“茅”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上下结构，上窄下宽，第五笔是点，最后一笔是撇，别忘记写。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4034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310005" y="1924685"/>
            <a:ext cx="3918585" cy="1254760"/>
            <a:chOff x="4655" y="2650"/>
            <a:chExt cx="6171" cy="1976"/>
          </a:xfrm>
        </p:grpSpPr>
        <p:pic>
          <p:nvPicPr>
            <p:cNvPr id="8" name="图片 7" descr="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60" y="2650"/>
              <a:ext cx="5867" cy="1976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4655" y="3378"/>
              <a:ext cx="418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词的特点：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29785" y="3766820"/>
            <a:ext cx="2534828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词有词牌名；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1520" y="4605020"/>
            <a:ext cx="2534828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词有上下片；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7505" y="5081905"/>
            <a:ext cx="2868358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indent="304800"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词是押韵的。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7530" y="3091815"/>
            <a:ext cx="1756592" cy="674838"/>
          </a:xfrm>
          <a:prstGeom prst="flowChartTerminator">
            <a:avLst/>
          </a:prstGeom>
          <a:solidFill>
            <a:schemeClr val="bg1"/>
          </a:solidFill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长短句；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980" y="1703070"/>
            <a:ext cx="14001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8035" y="1400175"/>
            <a:ext cx="1796415" cy="626368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韵律之美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18385" y="4897120"/>
            <a:ext cx="5080000" cy="1055269"/>
          </a:xfrm>
          <a:prstGeom prst="wedgeRoundRectCallout">
            <a:avLst>
              <a:gd name="adj1" fmla="val -22837"/>
              <a:gd name="adj2" fmla="val -96250"/>
              <a:gd name="adj3" fmla="val 16667"/>
            </a:avLst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第一二四句末尾三个字韵母都相同，都有“ao”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9220" y="2295525"/>
            <a:ext cx="69589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“词”也叫长短句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，句子有长有短，所以读起来抑扬顿挫。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1125" y="3551555"/>
            <a:ext cx="5959476" cy="608966"/>
          </a:xfrm>
          <a:prstGeom prst="snip2DiagRect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“小”“草”“媪”，发现了什么？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3" grpId="0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2636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新知讲解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8625" y="2161540"/>
            <a:ext cx="6711950" cy="1143617"/>
          </a:xfrm>
          <a:prstGeom prst="snip2DiagRect">
            <a:avLst/>
          </a:prstGeom>
          <a:solidFill>
            <a:srgbClr val="FFC000"/>
          </a:solidFill>
          <a:ln w="38100">
            <a:solidFill>
              <a:srgbClr val="33993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古人说“诗中有画，画中有诗”，你的眼前浮现出哪些画面？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6050" y="3765550"/>
            <a:ext cx="2047876" cy="608966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乡村美景图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5590" y="4374515"/>
            <a:ext cx="2047876" cy="608966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翁媪对话图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7765" y="4589145"/>
            <a:ext cx="2047876" cy="608966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大儿锄豆图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9495" y="5198110"/>
            <a:ext cx="2047876" cy="608966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中儿编织图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1270" y="5486400"/>
            <a:ext cx="2352676" cy="608966"/>
          </a:xfrm>
          <a:prstGeom prst="snip2DiagRect">
            <a:avLst/>
          </a:prstGeom>
          <a:noFill/>
          <a:ln w="38100"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indent="304800"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小儿卧剥图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4034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05355" y="2410460"/>
            <a:ext cx="4502150" cy="1154839"/>
          </a:xfrm>
          <a:prstGeom prst="snip2DiagRect">
            <a:avLst/>
          </a:prstGeom>
          <a:solidFill>
            <a:srgbClr val="FFC000"/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赏景不仅仅要用眼睛，还要学会用耳朵来聆听！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纯音乐 - 最动听的流水声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38370" y="4071620"/>
            <a:ext cx="1297940" cy="171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73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26368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82160" y="1689100"/>
            <a:ext cx="1300640" cy="572930"/>
          </a:xfrm>
          <a:prstGeom prst="round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品小儿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265" y="2399665"/>
            <a:ext cx="5248276" cy="608966"/>
          </a:xfrm>
          <a:prstGeom prst="snip2Diag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我最喜欢小儿，因为他很可爱。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735" y="3695700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那作者为什么说小儿是“无赖”呢？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9970" y="4922520"/>
            <a:ext cx="3103245" cy="849241"/>
          </a:xfrm>
          <a:prstGeom prst="cloudCallout">
            <a:avLst>
              <a:gd name="adj1" fmla="val 23987"/>
              <a:gd name="adj2" fmla="val -120103"/>
            </a:avLst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活泼、可爱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26368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25245" y="3726815"/>
            <a:ext cx="5080000" cy="2368449"/>
          </a:xfrm>
          <a:prstGeom prst="snip2Diag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喜欢中儿，因为他会编织鸡笼。会编织鸡笼，那就是说他——心灵手巧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830" y="1689100"/>
            <a:ext cx="2367440" cy="572930"/>
          </a:xfrm>
          <a:prstGeom prst="round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品大儿和中儿</a:t>
            </a:r>
            <a:endParaRPr lang="zh-CN" altLang="en-US" sz="2800">
              <a:solidFill>
                <a:srgbClr val="1D41D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4610" y="2814955"/>
            <a:ext cx="4537076" cy="6089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喜欢大儿，因为他很勤劳。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4034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08095" y="3431540"/>
            <a:ext cx="5080000" cy="1736646"/>
          </a:xfrm>
          <a:prstGeom prst="wedgeRoundRectCallout">
            <a:avLst>
              <a:gd name="adj1" fmla="val -58637"/>
              <a:gd name="adj2" fmla="val 2262"/>
              <a:gd name="adj3" fmla="val 16667"/>
            </a:avLst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你们看图，两位白发苍苍的老人靠得很近，相互亲热的聊天，这就是——</a:t>
            </a:r>
            <a:r>
              <a:rPr lang="zh-CN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相媚好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3075" y="1790065"/>
            <a:ext cx="1372712" cy="645002"/>
          </a:xfrm>
          <a:prstGeom prst="plaque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1D41D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品翁媪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" y="2435225"/>
            <a:ext cx="2475230" cy="326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2636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81100" y="2280920"/>
            <a:ext cx="7056755" cy="2850721"/>
          </a:xfrm>
          <a:prstGeom prst="plaque">
            <a:avLst/>
          </a:prstGeom>
          <a:solidFill>
            <a:srgbClr val="92D050"/>
          </a:solidFill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此时此刻，你的脑海出现了怎样的画面？</a:t>
            </a:r>
          </a:p>
          <a:p>
            <a:pPr indent="304800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画面取名：给自己的文字取一个美丽的名字。</a:t>
            </a:r>
          </a:p>
          <a:p>
            <a:pPr indent="304800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交流讨论：乡村美景图、翁媪对话图、大儿锄豆图、中儿编织图、小儿卧剥图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1" y="1441450"/>
            <a:ext cx="578927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范成大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（1126—1193）字致能，号石湖居士，吴郡（今江苏苏州）人，绍兴二十四年进士。其诗题材广泛，对农民的痛苦，官吏的残暴等都有反映，诗风清逸淡远。著有《石湖居士诗集》《石湖词》《吴湖录》等。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25" y="1772816"/>
            <a:ext cx="2395220" cy="36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3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26368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板书设计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12340" y="2271395"/>
            <a:ext cx="5859145" cy="3086911"/>
          </a:xfrm>
          <a:prstGeom prst="cube">
            <a:avLst>
              <a:gd name="adj" fmla="val 7295"/>
            </a:avLst>
          </a:prstGeom>
          <a:solidFill>
            <a:srgbClr val="92D050"/>
          </a:solidFill>
          <a:ln w="952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茅檐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低小</a:t>
            </a:r>
            <a:endParaRPr 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翁媪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吴音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相媚好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醉</a:t>
            </a:r>
          </a:p>
          <a:p>
            <a:pPr algn="l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清平乐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村居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大儿：勤劳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中儿：心灵手巧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小儿：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无赖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996055" y="2938780"/>
            <a:ext cx="360045" cy="2304415"/>
          </a:xfrm>
          <a:prstGeom prst="leftBrace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635" y="1284605"/>
            <a:ext cx="1796415" cy="626368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81430" y="2277110"/>
            <a:ext cx="75628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一、给加粗字选择正确读音。（画上“√”）</a:t>
            </a:r>
          </a:p>
          <a:p>
            <a:pPr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清平乐（ lè  yuè  ）       茅檐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(yán  yáng)  </a:t>
            </a: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剥莲蓬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(bō  bāo)    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亡赖（wáng wú）</a:t>
            </a:r>
          </a:p>
          <a:p>
            <a:pPr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相媚好（méi mèi）        翁媪（wēn ǎo）</a:t>
            </a:r>
          </a:p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8545" y="3060700"/>
            <a:ext cx="4324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6355" y="3060065"/>
            <a:ext cx="4324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2655" y="3660775"/>
            <a:ext cx="4324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5530" y="3563620"/>
            <a:ext cx="4324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2525" y="4300855"/>
            <a:ext cx="4324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8850" y="4300855"/>
            <a:ext cx="4324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√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22045" y="1816100"/>
            <a:ext cx="73901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写一写。</a:t>
            </a:r>
          </a:p>
          <a:p>
            <a:pPr indent="306070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醉里吴音相媚好，白发谁家翁媪”，根据“相媚好”的意思，想象两位老人聊些什么？想想当时情景，写一段对话。</a:t>
            </a:r>
            <a:endParaRPr lang="en-US" sz="2800" u="sng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6070"/>
            <a:r>
              <a:rPr lang="en-US" sz="2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</a:t>
            </a:r>
          </a:p>
          <a:p>
            <a:pPr indent="306070"/>
            <a:r>
              <a:rPr lang="en-US" sz="2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350" y="1010285"/>
            <a:ext cx="1796415" cy="626366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2045" y="3921760"/>
            <a:ext cx="7663180" cy="2176116"/>
          </a:xfrm>
          <a:prstGeom prst="snip2Diag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你看我们的三个儿子，大儿子多么勤劳能干，正在溪东给豆田锄草，二儿子最心灵手巧，正在编织鸡笼，小儿子最可爱，躺着在剥莲蓬吃呢！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11450" y="3935095"/>
            <a:ext cx="4646295" cy="1528803"/>
          </a:xfrm>
          <a:prstGeom prst="wedgeRoundRectCallout">
            <a:avLst>
              <a:gd name="adj1" fmla="val -32014"/>
              <a:gd name="adj2" fmla="val -82472"/>
              <a:gd name="adj3" fmla="val 16667"/>
            </a:avLst>
          </a:prstGeom>
          <a:noFill/>
          <a:ln w="9525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solidFill>
                  <a:srgbClr val="0C0C0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注意读准平舌音“杂”，后鼻音“蜻、蜓”。</a:t>
            </a:r>
            <a:endParaRPr lang="zh-CN" altLang="en-US" sz="2800">
              <a:solidFill>
                <a:srgbClr val="0C0C0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2550" y="2122170"/>
            <a:ext cx="31864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0C0C0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杂     稀     蜻     蜓</a:t>
            </a:r>
            <a:endParaRPr lang="zh-CN" altLang="en-US" sz="2800">
              <a:solidFill>
                <a:srgbClr val="0C0C0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2550" y="1600200"/>
            <a:ext cx="61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</a:rPr>
              <a:t>zá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86480" y="1600200"/>
            <a:ext cx="61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</a:rPr>
              <a:t>xī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07205" y="1600200"/>
            <a:ext cx="948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</a:rPr>
              <a:t>qīng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55260" y="1600200"/>
            <a:ext cx="820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</a:rPr>
              <a:t>tíng</a:t>
            </a:r>
          </a:p>
        </p:txBody>
      </p:sp>
      <p:pic>
        <p:nvPicPr>
          <p:cNvPr id="7" name="图片 6" descr="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440305"/>
            <a:ext cx="2011680" cy="302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83568" y="1256349"/>
            <a:ext cx="2200384" cy="7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写字指导</a:t>
            </a:r>
          </a:p>
        </p:txBody>
      </p:sp>
      <p:sp>
        <p:nvSpPr>
          <p:cNvPr id="3" name="矩形 2"/>
          <p:cNvSpPr/>
          <p:nvPr/>
        </p:nvSpPr>
        <p:spPr>
          <a:xfrm>
            <a:off x="2123729" y="2277110"/>
            <a:ext cx="6768812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/>
              <a:t>“</a:t>
            </a:r>
            <a:r>
              <a:rPr lang="zh-CN" altLang="en-US" sz="3600" b="1" dirty="0">
                <a:solidFill>
                  <a:srgbClr val="C00000"/>
                </a:solidFill>
              </a:rPr>
              <a:t>蜻、蜓、稀</a:t>
            </a:r>
            <a:r>
              <a:rPr lang="zh-CN" altLang="en-US" sz="3600" b="1" dirty="0"/>
              <a:t>”都是左右结构，且左窄右宽，特别是“蜓”字，右边不要写成“延”。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82" y="4293096"/>
            <a:ext cx="2089686" cy="167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36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80160" y="2277110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梅子：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梅树的果实，夏季成熟，可以吃。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8810" y="3218180"/>
            <a:ext cx="67214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麦花：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荞麦花。荞麦是一种粮食作物，春秋都可以播种，生长期很短。花为白色或淡红色，果实磨成粉供食用。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67710" y="5039360"/>
            <a:ext cx="44811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蛱（jiá）蝶：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蝴蝶的一种。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738880"/>
            <a:ext cx="1682115" cy="2064385"/>
          </a:xfrm>
          <a:prstGeom prst="rect">
            <a:avLst/>
          </a:prstGeom>
        </p:spPr>
      </p:pic>
      <p:sp>
        <p:nvSpPr>
          <p:cNvPr id="8" name="文本框 1"/>
          <p:cNvSpPr txBox="1"/>
          <p:nvPr/>
        </p:nvSpPr>
        <p:spPr>
          <a:xfrm>
            <a:off x="741353" y="975044"/>
            <a:ext cx="2200384" cy="882364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词语理解</a:t>
            </a:r>
          </a:p>
        </p:txBody>
      </p:sp>
    </p:spTree>
    <p:extLst>
      <p:ext uri="{BB962C8B-B14F-4D97-AF65-F5344CB8AC3E}">
        <p14:creationId xmlns:p14="http://schemas.microsoft.com/office/powerpoint/2010/main" val="319379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28750" y="3874135"/>
            <a:ext cx="6596380" cy="1871343"/>
          </a:xfrm>
          <a:prstGeom prst="bevel">
            <a:avLst/>
          </a:prstGeom>
          <a:solidFill>
            <a:srgbClr val="FFC000"/>
          </a:solidFill>
          <a:ln w="952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这首诗写初夏江南的田园景色。诗中用梅子黄、杏子肥、麦花白、菜花稀，写出了夏季南方农村景物的特点。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2815" y="1299210"/>
            <a:ext cx="1720215" cy="57293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初读感知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3740" y="2152015"/>
            <a:ext cx="7311390" cy="1154839"/>
          </a:xfrm>
          <a:prstGeom prst="snip2DiagRect">
            <a:avLst/>
          </a:prstGeom>
          <a:noFill/>
          <a:ln w="38100">
            <a:solidFill>
              <a:srgbClr val="339933"/>
            </a:solidFill>
            <a:prstDash val="lgDashDotDot"/>
          </a:ln>
        </p:spPr>
        <p:txBody>
          <a:bodyPr wrap="square" rtlCol="0" anchor="t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想想这首诗描写的是什么季节的田园风光？诗中都写了哪些景物？他们分别什么？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79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26.40008"/>
  <p:tag name="KSO_WM_UNIT_TEXTBOXSTYLE_ADJUSTTOP" val="0_-5.1999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883_32*i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TEXTBOXSTYLE_GUID" val="{41de315f-0e67-463a-8f1a-d2b52c6f805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3_32*a*1"/>
  <p:tag name="KSO_WM_TEMPLATE_CATEGORY" val="mixed"/>
  <p:tag name="KSO_WM_TEMPLATE_INDEX" val="20201883"/>
  <p:tag name="KSO_WM_UNIT_LAYERLEVEL" val="1"/>
  <p:tag name="KSO_WM_TAG_VERSION" val="1.0"/>
  <p:tag name="KSO_WM_BEAUTIFY_FLAG" val="#wm#"/>
  <p:tag name="KSO_WM_UNIT_PRESET_TEXT" val="单击此处输入正文标题内容"/>
  <p:tag name="KSO_WM_UNIT_TEXTBOXSTYLE_GUID" val="{41de315f-0e67-463a-8f1a-d2b52c6f805e}"/>
  <p:tag name="KSO_WM_UNIT_TEXTBOXSTYLE_TEMPLATEID" val="3131055"/>
  <p:tag name="KSO_WM_UNIT_TEXTBOXSTYLE_TYPE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cd74b165-2ba3-4745-b270-5021be92d30a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标题：&#10;点击此处添加正文。&#10;点击此处添加正文。&#10;点击此处添加正文。&#10;点击此处添加正文。"/>
  <p:tag name="KSO_WM_UNIT_NOCLEAR" val="1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07_283*f*1"/>
  <p:tag name="KSO_WM_TEMPLATE_CATEGORY" val="mixed"/>
  <p:tag name="KSO_WM_TEMPLATE_INDEX" val="20201907"/>
  <p:tag name="KSO_WM_UNIT_LAYERLEVEL" val="1"/>
  <p:tag name="KSO_WM_TAG_VERSION" val="1.0"/>
  <p:tag name="KSO_WM_BEAUTIFY_FLAG" val="#wm#"/>
  <p:tag name="KSO_WM_UNIT_TEXTBOXSTYLE_GUID" val="{cd74b165-2ba3-4745-b270-5021be92d30a}"/>
  <p:tag name="KSO_WM_UNIT_TEXTBOXSTYLE_TEMPLATEID" val="3134322"/>
  <p:tag name="KSO_WM_UNIT_TEXTBOXSTYLE_TYPE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67.70001"/>
  <p:tag name="KSO_WM_UNIT_TEXTBOXSTYLE_ADJUSTTOP" val="0_-14.65001"/>
  <p:tag name="KSO_WM_UNIT_TEXTBOXSTYLE_ADJUSTWIDTH" val="100_110.3"/>
  <p:tag name="KSO_WM_UNIT_TEXTBOXSTYLE_ADJUSTHEIGTH" val="100_51.849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07_283*i*1"/>
  <p:tag name="KSO_WM_TEMPLATE_CATEGORY" val="mixed"/>
  <p:tag name="KSO_WM_TEMPLATE_INDEX" val="20201907"/>
  <p:tag name="KSO_WM_UNIT_LAYERLEVEL" val="1"/>
  <p:tag name="KSO_WM_TAG_VERSION" val="1.0"/>
  <p:tag name="KSO_WM_BEAUTIFY_FLAG" val="#wm#"/>
  <p:tag name="KSO_WM_UNIT_TEXTBOXSTYLE_GUID" val="{cd74b165-2ba3-4745-b270-5021be92d30a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55.15002"/>
  <p:tag name="KSO_WM_UNIT_TEXTBOXSTYLE_ADJUSTTOP" val="0_-25.95001"/>
  <p:tag name="KSO_WM_UNIT_TEXTBOXSTYLE_ADJUSTWIDTH" val="100_110.3"/>
  <p:tag name="KSO_WM_UNIT_TEXTBOXSTYLE_ADJUSTHEIGTH" val="100_51.8499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07_283*i*2"/>
  <p:tag name="KSO_WM_TEMPLATE_CATEGORY" val="mixed"/>
  <p:tag name="KSO_WM_TEMPLATE_INDEX" val="20201907"/>
  <p:tag name="KSO_WM_UNIT_LAYERLEVEL" val="1"/>
  <p:tag name="KSO_WM_TAG_VERSION" val="1.0"/>
  <p:tag name="KSO_WM_BEAUTIFY_FLAG" val="#wm#"/>
  <p:tag name="KSO_WM_UNIT_TEXTBOXSTYLE_GUID" val="{cd74b165-2ba3-4745-b270-5021be92d30a}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小凤主题</Template>
  <TotalTime>69</TotalTime>
  <Words>2113</Words>
  <PresentationFormat>全屏显示(4:3)</PresentationFormat>
  <Paragraphs>236</Paragraphs>
  <Slides>52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方正姚体</vt:lpstr>
      <vt:lpstr>汉语拼音</vt:lpstr>
      <vt:lpstr>黑体</vt:lpstr>
      <vt:lpstr>宋体</vt:lpstr>
      <vt:lpstr>微软雅黑</vt:lpstr>
      <vt:lpstr>Arial</vt:lpstr>
      <vt:lpstr>Calibri</vt:lpstr>
      <vt:lpstr>Wingdings</vt:lpstr>
      <vt:lpstr>小凤主题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易提分旗舰店</Manager>
  <Company>易提分旗舰店https://yitifen.tmall.com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易提分旗舰店; https://yitifen.tmall.com</dc:creator>
  <dcterms:created xsi:type="dcterms:W3CDTF">2013-11-14T01:26:00Z</dcterms:created>
  <dcterms:modified xsi:type="dcterms:W3CDTF">2020-01-26T08:51:42Z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