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83" r:id="rId3"/>
    <p:sldId id="284" r:id="rId4"/>
    <p:sldId id="285" r:id="rId5"/>
    <p:sldId id="256" r:id="rId6"/>
    <p:sldId id="260" r:id="rId7"/>
    <p:sldId id="270" r:id="rId8"/>
    <p:sldId id="257" r:id="rId9"/>
    <p:sldId id="263" r:id="rId10"/>
    <p:sldId id="272" r:id="rId11"/>
    <p:sldId id="286" r:id="rId12"/>
    <p:sldId id="265" r:id="rId13"/>
    <p:sldId id="266" r:id="rId14"/>
    <p:sldId id="278" r:id="rId15"/>
    <p:sldId id="288" r:id="rId16"/>
    <p:sldId id="289" r:id="rId17"/>
    <p:sldId id="267" r:id="rId18"/>
    <p:sldId id="287" r:id="rId19"/>
    <p:sldId id="268" r:id="rId20"/>
    <p:sldId id="261" r:id="rId21"/>
    <p:sldId id="262" r:id="rId22"/>
    <p:sldId id="259" r:id="rId23"/>
    <p:sldId id="274" r:id="rId24"/>
    <p:sldId id="275" r:id="rId25"/>
    <p:sldId id="276" r:id="rId26"/>
    <p:sldId id="277" r:id="rId27"/>
    <p:sldId id="281" r:id="rId28"/>
    <p:sldId id="282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FF33CC"/>
    <a:srgbClr val="FF00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7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E7545-9701-4DA3-BE13-54EFE4BDC198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FA730-6766-4D1F-9ACA-422893A9BC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A39CA-E074-4EA5-8C50-9ADB5E7CEE69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7A3D6-3B22-47CC-9FE9-AC03CE686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BA220-50D5-482D-AEDB-E7769F052DA8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6EC83-F4A8-4934-AAB5-6CA7FA613C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9C94A-9837-4276-A260-6CD68307CBFC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57656-02E3-4303-B9DB-56336E1E92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C3915-4C35-46FE-9485-14DE6E516E3C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958D6-FB22-4A68-B46F-FF725665A1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EA7C8-85B1-4846-BE4B-A766F73E9F0A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38B15-90C4-4C84-9494-791FA5265D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BEF09-3730-487E-96EC-96C2483149ED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E9D55-904F-4BD0-AD98-8EC249A0C2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BBB15-68D9-47B0-B307-4F4F56566A8C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AB0C6-8FCA-4DF8-83FF-75675D2657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D1EDD-B039-4DA0-AA50-732744063CCC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3011A-ADFF-4D23-8003-49D4050557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F96A5-B44F-483A-8A77-07F44A8CA829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F6767-B470-4D03-9B83-7EA5D0332D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AC7BD-0880-4BFC-8BBC-D05635DADA68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CFED5-8377-4F69-AF3F-32F0E9C6DD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B7C259-69DD-45C4-A06B-78F1D811A5C3}" type="datetimeFigureOut">
              <a:rPr lang="zh-CN" altLang="en-US"/>
              <a:pPr>
                <a:defRPr/>
              </a:pPr>
              <a:t>2017-2-12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CF8C06F-1F87-4457-BDB4-7363A221B8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052513"/>
            <a:ext cx="9140825" cy="2232025"/>
          </a:xfrm>
        </p:spPr>
        <p:txBody>
          <a:bodyPr>
            <a:noAutofit/>
          </a:bodyPr>
          <a:lstStyle/>
          <a:p>
            <a:r>
              <a:rPr lang="en-US" altLang="zh-CN" sz="9000" b="1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1</a:t>
            </a:r>
            <a:r>
              <a:rPr lang="zh-CN" altLang="en-US" sz="9000" b="1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、春</a:t>
            </a:r>
            <a:r>
              <a:rPr lang="zh-CN" altLang="en-US" sz="9000" b="1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夏</a:t>
            </a:r>
            <a:r>
              <a:rPr lang="zh-CN" altLang="en-US" sz="9000" b="1" smtClean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秋</a:t>
            </a:r>
            <a:r>
              <a:rPr lang="zh-CN" altLang="en-US" sz="9000" b="1" smtClean="0">
                <a:solidFill>
                  <a:srgbClr val="948A54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44450"/>
            <a:ext cx="5435600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3500438"/>
            <a:ext cx="4427537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47164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79512" y="1888956"/>
            <a:ext cx="2995736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秋霜降</a:t>
            </a:r>
            <a:endParaRPr lang="zh-CN" alt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69121"/>
            <a:ext cx="263569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秋霜</a:t>
            </a:r>
            <a:endParaRPr lang="zh-CN" alt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5175"/>
            <a:ext cx="9144000" cy="555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6588125" y="3795713"/>
            <a:ext cx="2249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阝</a:t>
            </a:r>
            <a:r>
              <a:rPr lang="zh-CN" altLang="en-US" b="1"/>
              <a:t>：</a:t>
            </a:r>
            <a:r>
              <a:rPr lang="zh-CN" altLang="en-US" sz="3600" b="1">
                <a:ea typeface="楷体_GB2312" pitchFamily="49" charset="-122"/>
              </a:rPr>
              <a:t>双耳旁</a:t>
            </a:r>
            <a:endParaRPr lang="en-US" altLang="zh-CN" sz="3600" b="1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581025"/>
            <a:ext cx="8963025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5496" y="692696"/>
            <a:ext cx="4859022" cy="11079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冬雪 冬雪飘</a:t>
            </a:r>
            <a:endParaRPr lang="zh-CN" altLang="en-US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0"/>
            <a:ext cx="50768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97200"/>
            <a:ext cx="5205413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39552" y="1045185"/>
            <a:ext cx="2635696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梅花香</a:t>
            </a:r>
            <a:endParaRPr lang="zh-CN" alt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66"/>
              </a:soli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104" y="3861048"/>
            <a:ext cx="3312368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梅花 </a:t>
            </a:r>
            <a:r>
              <a:rPr lang="zh-CN" alt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王安石</a:t>
            </a:r>
            <a:endParaRPr lang="en-US" altLang="zh-CN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墙角数枝梅，</a:t>
            </a:r>
            <a:endParaRPr lang="en-US" altLang="zh-CN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凌寒独自开。</a:t>
            </a:r>
            <a:endParaRPr lang="en-US" altLang="zh-CN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遥知不是雪，</a:t>
            </a:r>
            <a:endParaRPr lang="en-US" altLang="zh-CN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为有暗香来。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7000" r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971550" y="1916113"/>
            <a:ext cx="7777163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0" b="1">
                <a:solidFill>
                  <a:srgbClr val="C00000"/>
                </a:solidFill>
                <a:latin typeface="楷体"/>
                <a:ea typeface="楷体"/>
                <a:cs typeface="楷体"/>
              </a:rPr>
              <a:t>春风吹 </a:t>
            </a:r>
            <a:r>
              <a:rPr lang="zh-CN" altLang="en-US" sz="8000" b="1">
                <a:solidFill>
                  <a:srgbClr val="00B050"/>
                </a:solidFill>
                <a:latin typeface="楷体"/>
                <a:ea typeface="楷体"/>
                <a:cs typeface="楷体"/>
              </a:rPr>
              <a:t>夏雨落</a:t>
            </a:r>
            <a:endParaRPr lang="en-US" altLang="zh-CN" sz="8000" b="1">
              <a:solidFill>
                <a:srgbClr val="00B050"/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8000" b="1">
                <a:solidFill>
                  <a:srgbClr val="C00000"/>
                </a:solidFill>
                <a:latin typeface="楷体"/>
                <a:ea typeface="楷体"/>
                <a:cs typeface="楷体"/>
              </a:rPr>
              <a:t>秋霜降 </a:t>
            </a:r>
            <a:r>
              <a:rPr lang="zh-CN" altLang="en-US" sz="8000" b="1">
                <a:solidFill>
                  <a:srgbClr val="00B050"/>
                </a:solidFill>
                <a:latin typeface="楷体"/>
                <a:ea typeface="楷体"/>
                <a:cs typeface="楷体"/>
              </a:rPr>
              <a:t>冬雪飘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468313" y="1412875"/>
            <a:ext cx="662463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611188" y="333375"/>
            <a:ext cx="61007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美丽的大自然中，你看到了什么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?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3708400" y="5445125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青草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827088" y="450850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游鱼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2411413" y="1700213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飞鸟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611188" y="299720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红花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7019925" y="1724025"/>
            <a:ext cx="1941513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（   ）山</a:t>
            </a:r>
          </a:p>
          <a:p>
            <a:endParaRPr lang="zh-CN" altLang="en-US" sz="3600" b="1">
              <a:ea typeface="楷体_GB2312" pitchFamily="49" charset="-122"/>
            </a:endParaRPr>
          </a:p>
          <a:p>
            <a:r>
              <a:rPr lang="zh-CN" altLang="en-US" sz="3600" b="1">
                <a:ea typeface="楷体_GB2312" pitchFamily="49" charset="-122"/>
              </a:rPr>
              <a:t>（   ）树</a:t>
            </a:r>
          </a:p>
          <a:p>
            <a:endParaRPr lang="zh-CN" altLang="en-US" sz="3600" b="1">
              <a:ea typeface="楷体_GB2312" pitchFamily="49" charset="-122"/>
            </a:endParaRPr>
          </a:p>
          <a:p>
            <a:r>
              <a:rPr lang="zh-CN" altLang="en-US" sz="3600" b="1">
                <a:ea typeface="楷体_GB2312" pitchFamily="49" charset="-122"/>
              </a:rPr>
              <a:t>（   ）天</a:t>
            </a:r>
          </a:p>
          <a:p>
            <a:endParaRPr lang="zh-CN" altLang="en-US" sz="3600" b="1">
              <a:ea typeface="楷体_GB2312" pitchFamily="49" charset="-122"/>
            </a:endParaRPr>
          </a:p>
          <a:p>
            <a:r>
              <a:rPr lang="zh-CN" altLang="en-US" sz="3600" b="1">
                <a:ea typeface="楷体_GB2312" pitchFamily="49" charset="-122"/>
              </a:rPr>
              <a:t>（   ）云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7451725" y="1724025"/>
            <a:ext cx="642938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  <a:ea typeface="楷体_GB2312" pitchFamily="49" charset="-122"/>
              </a:rPr>
              <a:t>青</a:t>
            </a:r>
          </a:p>
          <a:p>
            <a:endParaRPr lang="zh-CN" altLang="en-US" sz="3600" b="1">
              <a:solidFill>
                <a:schemeClr val="hlink"/>
              </a:solidFill>
              <a:ea typeface="楷体_GB2312" pitchFamily="49" charset="-122"/>
            </a:endParaRPr>
          </a:p>
          <a:p>
            <a:r>
              <a:rPr lang="zh-CN" altLang="en-US" sz="3600" b="1">
                <a:solidFill>
                  <a:schemeClr val="hlink"/>
                </a:solidFill>
                <a:ea typeface="楷体_GB2312" pitchFamily="49" charset="-122"/>
              </a:rPr>
              <a:t>绿</a:t>
            </a:r>
          </a:p>
          <a:p>
            <a:endParaRPr lang="zh-CN" altLang="en-US" sz="3600" b="1">
              <a:solidFill>
                <a:schemeClr val="hlink"/>
              </a:solidFill>
              <a:ea typeface="楷体_GB2312" pitchFamily="49" charset="-122"/>
            </a:endParaRPr>
          </a:p>
          <a:p>
            <a:r>
              <a:rPr lang="zh-CN" altLang="en-US" sz="3600" b="1">
                <a:solidFill>
                  <a:schemeClr val="hlink"/>
                </a:solidFill>
                <a:ea typeface="楷体_GB2312" pitchFamily="49" charset="-122"/>
              </a:rPr>
              <a:t>蓝</a:t>
            </a:r>
          </a:p>
          <a:p>
            <a:endParaRPr lang="zh-CN" altLang="en-US" sz="3600" b="1">
              <a:solidFill>
                <a:schemeClr val="hlink"/>
              </a:solidFill>
              <a:ea typeface="楷体_GB2312" pitchFamily="49" charset="-122"/>
            </a:endParaRPr>
          </a:p>
          <a:p>
            <a:r>
              <a:rPr lang="zh-CN" altLang="en-US" sz="3600" b="1">
                <a:solidFill>
                  <a:schemeClr val="hlink"/>
                </a:solidFill>
                <a:ea typeface="楷体_GB2312" pitchFamily="49" charset="-122"/>
              </a:rPr>
              <a:t>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  <p:bldP spid="43015" grpId="0"/>
      <p:bldP spid="43016" grpId="0"/>
      <p:bldP spid="43017" grpId="0"/>
      <p:bldP spid="43018" grpId="0"/>
      <p:bldP spid="430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1042988" y="1052513"/>
            <a:ext cx="7056437" cy="529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4932363" y="1492250"/>
            <a:ext cx="15605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鸟入林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1979613" y="2716213"/>
            <a:ext cx="15605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山花红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187450" y="4300538"/>
            <a:ext cx="1560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鱼出水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4500563" y="5308600"/>
            <a:ext cx="15605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池草青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1476375" y="333375"/>
            <a:ext cx="43132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ea typeface="楷体_GB2312" pitchFamily="49" charset="-122"/>
              </a:rPr>
              <a:t>用一句话描述一下。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2051050" y="260350"/>
            <a:ext cx="338455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600" b="1">
                <a:latin typeface="楷体"/>
                <a:ea typeface="楷体"/>
                <a:cs typeface="楷体"/>
              </a:rPr>
              <a:t>青草</a:t>
            </a:r>
            <a:endParaRPr lang="en-US" altLang="zh-CN" sz="6600" b="1"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6600" b="1">
                <a:solidFill>
                  <a:srgbClr val="FF0066"/>
                </a:solidFill>
                <a:latin typeface="楷体"/>
                <a:ea typeface="楷体"/>
                <a:cs typeface="楷体"/>
              </a:rPr>
              <a:t>红花</a:t>
            </a:r>
            <a:endParaRPr lang="en-US" altLang="zh-CN" sz="6600" b="1">
              <a:solidFill>
                <a:srgbClr val="FF0066"/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6600" b="1">
                <a:latin typeface="楷体"/>
                <a:ea typeface="楷体"/>
                <a:cs typeface="楷体"/>
              </a:rPr>
              <a:t>游鱼</a:t>
            </a:r>
            <a:endParaRPr lang="en-US" altLang="zh-CN" sz="6600" b="1"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6600" b="1">
                <a:solidFill>
                  <a:srgbClr val="0070C0"/>
                </a:solidFill>
                <a:latin typeface="楷体"/>
                <a:ea typeface="楷体"/>
                <a:cs typeface="楷体"/>
              </a:rPr>
              <a:t>飞鸟</a:t>
            </a:r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4572000" y="266700"/>
            <a:ext cx="338455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600" b="1">
                <a:latin typeface="楷体"/>
                <a:ea typeface="楷体"/>
                <a:cs typeface="楷体"/>
              </a:rPr>
              <a:t>池草青</a:t>
            </a:r>
            <a:endParaRPr lang="en-US" altLang="zh-CN" sz="6600" b="1"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6600" b="1">
                <a:solidFill>
                  <a:srgbClr val="FF0066"/>
                </a:solidFill>
                <a:latin typeface="楷体"/>
                <a:ea typeface="楷体"/>
                <a:cs typeface="楷体"/>
              </a:rPr>
              <a:t>山花红</a:t>
            </a:r>
            <a:endParaRPr lang="en-US" altLang="zh-CN" sz="6600" b="1">
              <a:solidFill>
                <a:srgbClr val="FF0066"/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6600" b="1">
                <a:latin typeface="楷体"/>
                <a:ea typeface="楷体"/>
                <a:cs typeface="楷体"/>
              </a:rPr>
              <a:t>鱼出水</a:t>
            </a:r>
            <a:endParaRPr lang="en-US" altLang="zh-CN" sz="6600" b="1"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6600" b="1">
                <a:solidFill>
                  <a:srgbClr val="0070C0"/>
                </a:solidFill>
                <a:latin typeface="楷体"/>
                <a:ea typeface="楷体"/>
                <a:cs typeface="楷体"/>
              </a:rPr>
              <a:t>鸟入林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9275"/>
            <a:ext cx="9144000" cy="569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" y="1772816"/>
            <a:ext cx="9143880" cy="2646878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我会写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924300" y="1052513"/>
            <a:ext cx="1190625" cy="44640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r>
              <a:rPr lang="zh-CN" altLang="en-US" sz="6600" b="1">
                <a:latin typeface="楷体_GB2312" pitchFamily="49" charset="-122"/>
                <a:ea typeface="楷体_GB2312" pitchFamily="49" charset="-122"/>
                <a:cs typeface="楷体"/>
              </a:rPr>
              <a:t>美丽的</a:t>
            </a:r>
            <a:r>
              <a:rPr lang="zh-CN" altLang="en-US" sz="6600" b="1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  <a:cs typeface="楷体"/>
              </a:rPr>
              <a:t>四季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527050"/>
            <a:ext cx="5472112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043211" y="556811"/>
            <a:ext cx="4496239" cy="53860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春</a:t>
            </a:r>
            <a:endParaRPr lang="zh-CN" altLang="en-US" sz="3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372225" y="635000"/>
            <a:ext cx="2303463" cy="51704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（春天）</a:t>
            </a:r>
            <a:endParaRPr lang="en-US" altLang="zh-CN" sz="4400" b="1">
              <a:solidFill>
                <a:srgbClr val="FFFF00"/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（春风）</a:t>
            </a:r>
            <a:endParaRPr lang="en-US" altLang="zh-CN" sz="4400" b="1">
              <a:solidFill>
                <a:srgbClr val="FFFF00"/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C00000"/>
                </a:solidFill>
                <a:latin typeface="楷体"/>
                <a:ea typeface="楷体"/>
                <a:cs typeface="楷体"/>
              </a:rPr>
              <a:t>（春雨）</a:t>
            </a:r>
            <a:endParaRPr lang="en-US" altLang="zh-CN" sz="4400" b="1">
              <a:solidFill>
                <a:srgbClr val="C00000"/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C00000"/>
                </a:solidFill>
                <a:latin typeface="楷体"/>
                <a:ea typeface="楷体"/>
                <a:cs typeface="楷体"/>
              </a:rPr>
              <a:t>（春花）</a:t>
            </a:r>
            <a:endParaRPr lang="en-US" altLang="zh-CN" sz="4400" b="1">
              <a:solidFill>
                <a:srgbClr val="FFFF00"/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 (</a:t>
            </a:r>
            <a:r>
              <a:rPr lang="zh-CN" altLang="en-US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春节</a:t>
            </a:r>
            <a:r>
              <a:rPr lang="en-US" altLang="zh-CN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75390" y="5934670"/>
            <a:ext cx="8961106" cy="769441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春暖花开</a:t>
            </a:r>
            <a:r>
              <a:rPr lang="en-US" altLang="zh-CN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)(</a:t>
            </a:r>
            <a:r>
              <a:rPr lang="zh-CN" alt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阳春三月</a:t>
            </a:r>
            <a:r>
              <a:rPr lang="en-US" altLang="zh-CN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)(</a:t>
            </a:r>
            <a:r>
              <a:rPr lang="zh-CN" alt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春风拂面</a:t>
            </a:r>
            <a:r>
              <a:rPr lang="en-US" altLang="zh-CN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4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820738"/>
            <a:ext cx="5472112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115616" y="620688"/>
            <a:ext cx="4496239" cy="53860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风</a:t>
            </a:r>
            <a:endParaRPr lang="zh-CN" altLang="en-US" sz="3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788" y="476250"/>
            <a:ext cx="2303462" cy="61864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（大风）</a:t>
            </a:r>
            <a:endParaRPr lang="en-US" altLang="zh-CN" sz="4400" b="1" dirty="0">
              <a:solidFill>
                <a:schemeClr val="accent5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（春风）</a:t>
            </a:r>
            <a:endParaRPr lang="en-US" altLang="zh-CN" sz="4400" b="1" dirty="0">
              <a:solidFill>
                <a:schemeClr val="accent5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（吹风）</a:t>
            </a:r>
            <a:endParaRPr lang="en-US" altLang="zh-CN" sz="4400" b="1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（北风）</a:t>
            </a:r>
            <a:endParaRPr lang="en-US" altLang="zh-CN" sz="4400" b="1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（风光）</a:t>
            </a:r>
            <a:endParaRPr lang="en-US" altLang="zh-CN" sz="4400" b="1" dirty="0">
              <a:solidFill>
                <a:schemeClr val="accent1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accent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(</a:t>
            </a:r>
            <a:r>
              <a:rPr lang="zh-CN" altLang="en-US" sz="4400" b="1" dirty="0">
                <a:solidFill>
                  <a:schemeClr val="accent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风筝</a:t>
            </a:r>
            <a:r>
              <a:rPr lang="en-US" altLang="zh-CN" sz="4400" b="1" dirty="0">
                <a:solidFill>
                  <a:schemeClr val="accent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820738"/>
            <a:ext cx="5472112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043211" y="749623"/>
            <a:ext cx="4496239" cy="53860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冬</a:t>
            </a:r>
            <a:endParaRPr lang="zh-CN" altLang="en-US" sz="3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2225" y="850900"/>
            <a:ext cx="2303463" cy="5170488"/>
          </a:xfrm>
          <a:prstGeom prst="rect">
            <a:avLst/>
          </a:prstGeom>
          <a:solidFill>
            <a:srgbClr val="FF0066"/>
          </a:solidFill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>
                    <a:lumMod val="95000"/>
                  </a:schemeClr>
                </a:solidFill>
                <a:latin typeface="楷体" pitchFamily="49" charset="-122"/>
                <a:ea typeface="楷体" pitchFamily="49" charset="-122"/>
              </a:rPr>
              <a:t>（冬天）</a:t>
            </a:r>
            <a:endParaRPr lang="en-US" altLang="zh-CN" sz="4400" b="1" dirty="0">
              <a:solidFill>
                <a:schemeClr val="bg1">
                  <a:lumMod val="9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（冬季）</a:t>
            </a:r>
            <a:endParaRPr lang="en-US" altLang="zh-CN" sz="44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>
                    <a:lumMod val="95000"/>
                  </a:schemeClr>
                </a:solidFill>
                <a:latin typeface="楷体" pitchFamily="49" charset="-122"/>
                <a:ea typeface="楷体" pitchFamily="49" charset="-122"/>
              </a:rPr>
              <a:t>（冬雪）</a:t>
            </a:r>
            <a:endParaRPr lang="en-US" altLang="zh-CN" sz="4400" b="1" dirty="0">
              <a:solidFill>
                <a:schemeClr val="bg1">
                  <a:lumMod val="9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（冬瓜）</a:t>
            </a:r>
            <a:endParaRPr lang="en-US" altLang="zh-CN" sz="44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>
                    <a:lumMod val="95000"/>
                  </a:schemeClr>
                </a:solidFill>
                <a:latin typeface="楷体" pitchFamily="49" charset="-122"/>
                <a:ea typeface="楷体" pitchFamily="49" charset="-122"/>
              </a:rPr>
              <a:t>（冬眠）</a:t>
            </a:r>
            <a:endParaRPr lang="en-US" altLang="zh-CN" sz="4400" b="1" dirty="0">
              <a:solidFill>
                <a:schemeClr val="bg1">
                  <a:lumMod val="9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820738"/>
            <a:ext cx="5472112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155881" y="548680"/>
            <a:ext cx="4496239" cy="53860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44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雪</a:t>
            </a:r>
            <a:endParaRPr lang="zh-CN" altLang="en-US" sz="3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2225" y="333375"/>
            <a:ext cx="2303463" cy="61849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（雪花）</a:t>
            </a:r>
            <a:endParaRPr lang="en-US" altLang="zh-CN" sz="4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（雪地）</a:t>
            </a:r>
            <a:endParaRPr lang="en-US" altLang="zh-CN" sz="4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（雪人）</a:t>
            </a:r>
            <a:endParaRPr lang="en-US" altLang="zh-CN" sz="44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（雪景）</a:t>
            </a:r>
            <a:endParaRPr lang="en-US" altLang="zh-CN" sz="44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atin typeface="楷体" pitchFamily="49" charset="-122"/>
                <a:ea typeface="楷体" pitchFamily="49" charset="-122"/>
              </a:rPr>
              <a:t> (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下雪</a:t>
            </a:r>
            <a:r>
              <a:rPr lang="en-US" altLang="zh-CN" sz="4400" b="1" dirty="0">
                <a:latin typeface="楷体" pitchFamily="49" charset="-122"/>
                <a:ea typeface="楷体" pitchFamily="49" charset="-122"/>
              </a:rPr>
              <a:t>)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（风雪）</a:t>
            </a:r>
            <a:endParaRPr lang="en-US" altLang="zh-CN" sz="4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820738"/>
            <a:ext cx="5472112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043211" y="749623"/>
            <a:ext cx="4496239" cy="53860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花</a:t>
            </a:r>
            <a:endParaRPr lang="zh-CN" altLang="en-US" sz="3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2225" y="555625"/>
            <a:ext cx="2303463" cy="61864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4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（花朵）</a:t>
            </a:r>
            <a:endParaRPr lang="en-US" altLang="zh-CN" sz="4400" b="1" dirty="0">
              <a:solidFill>
                <a:schemeClr val="accent4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4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（花鸟）</a:t>
            </a:r>
            <a:endParaRPr lang="en-US" altLang="zh-CN" sz="4400" b="1" dirty="0">
              <a:solidFill>
                <a:schemeClr val="accent4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（花草）</a:t>
            </a:r>
            <a:endParaRPr lang="en-US" altLang="zh-CN" sz="4400" b="1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（花生）</a:t>
            </a:r>
            <a:endParaRPr lang="en-US" altLang="zh-CN" sz="4400" b="1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（春花）</a:t>
            </a:r>
            <a:endParaRPr lang="en-US" altLang="zh-CN" sz="4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(</a:t>
            </a:r>
            <a:r>
              <a:rPr lang="zh-CN" altLang="en-US" sz="4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雪花</a:t>
            </a:r>
            <a:r>
              <a:rPr lang="en-US" altLang="zh-CN" sz="4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820738"/>
            <a:ext cx="5472112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043211" y="749623"/>
            <a:ext cx="4496239" cy="53860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飞</a:t>
            </a:r>
            <a:endParaRPr lang="zh-CN" altLang="en-US" sz="3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2225" y="922338"/>
            <a:ext cx="2303463" cy="51704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（飞机）</a:t>
            </a:r>
            <a:endParaRPr lang="en-US" altLang="zh-CN" sz="4400" b="1" dirty="0">
              <a:solidFill>
                <a:schemeClr val="accent5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（飞鸟）</a:t>
            </a:r>
            <a:endParaRPr lang="en-US" altLang="zh-CN" sz="4400" b="1" dirty="0">
              <a:solidFill>
                <a:schemeClr val="accent5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（飞走）</a:t>
            </a:r>
            <a:endParaRPr lang="en-US" altLang="zh-CN" sz="4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（飞进）</a:t>
            </a:r>
            <a:endParaRPr lang="en-US" altLang="zh-CN" sz="4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（起飞）</a:t>
            </a:r>
            <a:endParaRPr lang="en-US" altLang="zh-CN" sz="4400" b="1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"/>
          <p:cNvSpPr>
            <a:spLocks noChangeArrowheads="1"/>
          </p:cNvSpPr>
          <p:nvPr/>
        </p:nvSpPr>
        <p:spPr bwMode="auto">
          <a:xfrm>
            <a:off x="0" y="765175"/>
            <a:ext cx="5113338" cy="4492625"/>
          </a:xfrm>
          <a:prstGeom prst="rect">
            <a:avLst/>
          </a:prstGeom>
          <a:solidFill>
            <a:srgbClr val="92D05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楷体"/>
                <a:ea typeface="楷体"/>
                <a:cs typeface="楷体"/>
              </a:rPr>
              <a:t>　春晓</a:t>
            </a:r>
            <a:endParaRPr lang="en-US" altLang="zh-CN" sz="4800" b="1">
              <a:latin typeface="楷体"/>
              <a:ea typeface="楷体"/>
              <a:cs typeface="楷体"/>
            </a:endParaRPr>
          </a:p>
          <a:p>
            <a:r>
              <a:rPr lang="en-US" altLang="zh-CN" sz="48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唐</a:t>
            </a:r>
            <a:r>
              <a:rPr lang="en-US" altLang="zh-CN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·</a:t>
            </a:r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孟浩然</a:t>
            </a:r>
            <a:endParaRPr lang="zh-CN" altLang="en-US" sz="4000" b="1">
              <a:solidFill>
                <a:srgbClr val="FF0000"/>
              </a:solidFill>
              <a:latin typeface="楷体"/>
              <a:ea typeface="楷体"/>
              <a:cs typeface="楷体"/>
            </a:endParaRPr>
          </a:p>
          <a:p>
            <a:r>
              <a:rPr lang="zh-CN" altLang="en-US" sz="4800" b="1">
                <a:latin typeface="楷体"/>
                <a:ea typeface="楷体"/>
                <a:cs typeface="楷体"/>
              </a:rPr>
              <a:t>春眠不觉晓，</a:t>
            </a:r>
            <a:endParaRPr lang="en-US" altLang="zh-CN" sz="4800" b="1">
              <a:latin typeface="楷体"/>
              <a:ea typeface="楷体"/>
              <a:cs typeface="楷体"/>
            </a:endParaRPr>
          </a:p>
          <a:p>
            <a:r>
              <a:rPr lang="zh-CN" altLang="en-US" sz="4800" b="1">
                <a:latin typeface="楷体"/>
                <a:ea typeface="楷体"/>
                <a:cs typeface="楷体"/>
              </a:rPr>
              <a:t>处处闻啼鸟。</a:t>
            </a:r>
            <a:br>
              <a:rPr lang="zh-CN" altLang="en-US" sz="4800" b="1">
                <a:latin typeface="楷体"/>
                <a:ea typeface="楷体"/>
                <a:cs typeface="楷体"/>
              </a:rPr>
            </a:br>
            <a:r>
              <a:rPr lang="zh-CN" altLang="en-US" sz="4800" b="1">
                <a:latin typeface="楷体"/>
                <a:ea typeface="楷体"/>
                <a:cs typeface="楷体"/>
              </a:rPr>
              <a:t>夜来风雨声，</a:t>
            </a:r>
            <a:endParaRPr lang="en-US" altLang="zh-CN" sz="4800" b="1">
              <a:latin typeface="楷体"/>
              <a:ea typeface="楷体"/>
              <a:cs typeface="楷体"/>
            </a:endParaRPr>
          </a:p>
          <a:p>
            <a:r>
              <a:rPr lang="zh-CN" altLang="en-US" sz="4800" b="1">
                <a:latin typeface="楷体"/>
                <a:ea typeface="楷体"/>
                <a:cs typeface="楷体"/>
              </a:rPr>
              <a:t>花落知多少。</a:t>
            </a:r>
          </a:p>
        </p:txBody>
      </p:sp>
      <p:sp>
        <p:nvSpPr>
          <p:cNvPr id="34819" name="矩形 5"/>
          <p:cNvSpPr>
            <a:spLocks noChangeArrowheads="1"/>
          </p:cNvSpPr>
          <p:nvPr/>
        </p:nvSpPr>
        <p:spPr bwMode="auto">
          <a:xfrm>
            <a:off x="4284663" y="1989138"/>
            <a:ext cx="5545137" cy="4673600"/>
          </a:xfrm>
          <a:prstGeom prst="rect">
            <a:avLst/>
          </a:prstGeom>
          <a:solidFill>
            <a:srgbClr val="FAC090"/>
          </a:solidFill>
          <a:ln w="9525">
            <a:solidFill>
              <a:srgbClr val="40315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4800" b="1">
                <a:latin typeface="楷体"/>
                <a:ea typeface="楷体"/>
                <a:cs typeface="楷体"/>
              </a:rPr>
              <a:t>   山行</a:t>
            </a:r>
            <a:endParaRPr lang="en-US" altLang="zh-CN" sz="4800" b="1">
              <a:latin typeface="楷体"/>
              <a:ea typeface="楷体"/>
              <a:cs typeface="楷体"/>
            </a:endParaRPr>
          </a:p>
          <a:p>
            <a:pPr>
              <a:lnSpc>
                <a:spcPts val="6000"/>
              </a:lnSpc>
            </a:pPr>
            <a:r>
              <a:rPr lang="zh-CN" altLang="en-US" sz="4800" b="1">
                <a:latin typeface="楷体"/>
                <a:ea typeface="楷体"/>
                <a:cs typeface="楷体"/>
              </a:rPr>
              <a:t>　　   </a:t>
            </a:r>
            <a:r>
              <a:rPr lang="zh-CN" altLang="en-US" sz="3600" b="1">
                <a:solidFill>
                  <a:srgbClr val="FF0066"/>
                </a:solidFill>
                <a:latin typeface="楷体"/>
                <a:ea typeface="楷体"/>
                <a:cs typeface="楷体"/>
              </a:rPr>
              <a:t>唐</a:t>
            </a:r>
            <a:r>
              <a:rPr lang="en-US" altLang="zh-CN" sz="3600" b="1">
                <a:solidFill>
                  <a:srgbClr val="FF0066"/>
                </a:solidFill>
                <a:latin typeface="楷体"/>
                <a:ea typeface="楷体"/>
                <a:cs typeface="楷体"/>
              </a:rPr>
              <a:t>·</a:t>
            </a:r>
            <a:r>
              <a:rPr lang="zh-CN" altLang="en-US" sz="3600" b="1">
                <a:solidFill>
                  <a:srgbClr val="FF0066"/>
                </a:solidFill>
                <a:latin typeface="楷体"/>
                <a:ea typeface="楷体"/>
                <a:cs typeface="楷体"/>
              </a:rPr>
              <a:t>杜牧</a:t>
            </a:r>
          </a:p>
          <a:p>
            <a:pPr>
              <a:lnSpc>
                <a:spcPts val="6000"/>
              </a:lnSpc>
            </a:pPr>
            <a:r>
              <a:rPr lang="zh-CN" altLang="en-US" sz="4800" b="1">
                <a:latin typeface="楷体"/>
                <a:ea typeface="楷体"/>
                <a:cs typeface="楷体"/>
              </a:rPr>
              <a:t>远上寒山石径斜，</a:t>
            </a:r>
            <a:endParaRPr lang="en-US" altLang="zh-CN" sz="4800" b="1">
              <a:latin typeface="楷体"/>
              <a:ea typeface="楷体"/>
              <a:cs typeface="楷体"/>
            </a:endParaRPr>
          </a:p>
          <a:p>
            <a:pPr>
              <a:lnSpc>
                <a:spcPts val="6000"/>
              </a:lnSpc>
            </a:pPr>
            <a:r>
              <a:rPr lang="zh-CN" altLang="en-US" sz="4800" b="1">
                <a:latin typeface="楷体"/>
                <a:ea typeface="楷体"/>
                <a:cs typeface="楷体"/>
              </a:rPr>
              <a:t>白云深处有人家。</a:t>
            </a:r>
            <a:br>
              <a:rPr lang="zh-CN" altLang="en-US" sz="4800" b="1">
                <a:latin typeface="楷体"/>
                <a:ea typeface="楷体"/>
                <a:cs typeface="楷体"/>
              </a:rPr>
            </a:br>
            <a:r>
              <a:rPr lang="zh-CN" altLang="en-US" sz="4800" b="1">
                <a:latin typeface="楷体"/>
                <a:ea typeface="楷体"/>
                <a:cs typeface="楷体"/>
              </a:rPr>
              <a:t>停车坐爱枫林晚，</a:t>
            </a:r>
            <a:endParaRPr lang="en-US" altLang="zh-CN" sz="4800" b="1">
              <a:latin typeface="楷体"/>
              <a:ea typeface="楷体"/>
              <a:cs typeface="楷体"/>
            </a:endParaRPr>
          </a:p>
          <a:p>
            <a:pPr>
              <a:lnSpc>
                <a:spcPts val="6000"/>
              </a:lnSpc>
            </a:pPr>
            <a:r>
              <a:rPr lang="zh-CN" altLang="en-US" sz="4800" b="1">
                <a:latin typeface="楷体"/>
                <a:ea typeface="楷体"/>
                <a:cs typeface="楷体"/>
              </a:rPr>
              <a:t>霜叶红于二月花。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3"/>
          <p:cNvSpPr>
            <a:spLocks noChangeArrowheads="1"/>
          </p:cNvSpPr>
          <p:nvPr/>
        </p:nvSpPr>
        <p:spPr bwMode="auto">
          <a:xfrm>
            <a:off x="179388" y="333375"/>
            <a:ext cx="5329237" cy="5045075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6500"/>
              </a:lnSpc>
            </a:pPr>
            <a:r>
              <a:rPr lang="zh-CN" altLang="en-US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  小池</a:t>
            </a:r>
            <a:r>
              <a:rPr lang="en-US" altLang="zh-CN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 </a:t>
            </a:r>
          </a:p>
          <a:p>
            <a:pPr>
              <a:lnSpc>
                <a:spcPts val="6500"/>
              </a:lnSpc>
            </a:pPr>
            <a:r>
              <a:rPr lang="en-US" altLang="zh-CN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      </a:t>
            </a:r>
            <a:r>
              <a:rPr lang="zh-CN" altLang="en-US" sz="4400" b="1">
                <a:latin typeface="楷体"/>
                <a:ea typeface="楷体"/>
                <a:cs typeface="楷体"/>
              </a:rPr>
              <a:t>宋</a:t>
            </a:r>
            <a:r>
              <a:rPr lang="en-US" altLang="zh-CN" sz="4400" b="1">
                <a:latin typeface="楷体"/>
                <a:ea typeface="楷体"/>
                <a:cs typeface="楷体"/>
              </a:rPr>
              <a:t>·</a:t>
            </a:r>
            <a:r>
              <a:rPr lang="zh-CN" altLang="en-US" sz="4400" b="1">
                <a:latin typeface="楷体"/>
                <a:ea typeface="楷体"/>
                <a:cs typeface="楷体"/>
              </a:rPr>
              <a:t>杨万里</a:t>
            </a:r>
          </a:p>
          <a:p>
            <a:pPr>
              <a:lnSpc>
                <a:spcPts val="6500"/>
              </a:lnSpc>
            </a:pPr>
            <a:r>
              <a:rPr lang="zh-CN" altLang="en-US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泉眼无声惜细流，</a:t>
            </a:r>
            <a:endParaRPr lang="en-US" altLang="zh-CN" sz="4400" b="1">
              <a:solidFill>
                <a:srgbClr val="FFFF00"/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ts val="6500"/>
              </a:lnSpc>
            </a:pPr>
            <a:r>
              <a:rPr lang="zh-CN" altLang="en-US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树阴照水爱晴柔。</a:t>
            </a:r>
            <a:br>
              <a:rPr lang="zh-CN" altLang="en-US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</a:br>
            <a:r>
              <a:rPr lang="zh-CN" altLang="en-US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小荷才露尖尖角，</a:t>
            </a:r>
            <a:endParaRPr lang="en-US" altLang="zh-CN" sz="4400" b="1">
              <a:solidFill>
                <a:srgbClr val="FFFF00"/>
              </a:solidFill>
              <a:latin typeface="楷体"/>
              <a:ea typeface="楷体"/>
              <a:cs typeface="楷体"/>
            </a:endParaRPr>
          </a:p>
          <a:p>
            <a:pPr>
              <a:lnSpc>
                <a:spcPts val="6500"/>
              </a:lnSpc>
            </a:pPr>
            <a:r>
              <a:rPr lang="zh-CN" altLang="en-US" sz="4400" b="1">
                <a:solidFill>
                  <a:srgbClr val="FFFF00"/>
                </a:solidFill>
                <a:latin typeface="楷体"/>
                <a:ea typeface="楷体"/>
                <a:cs typeface="楷体"/>
              </a:rPr>
              <a:t>早有蜻蜓立上头。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4932363" y="2205038"/>
            <a:ext cx="4032250" cy="4103687"/>
          </a:xfrm>
          <a:prstGeom prst="rect">
            <a:avLst/>
          </a:prstGeom>
          <a:solidFill>
            <a:srgbClr val="FF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3979" y="2802185"/>
            <a:ext cx="3312368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梅花 </a:t>
            </a:r>
            <a:r>
              <a:rPr lang="zh-CN" alt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王安石</a:t>
            </a:r>
            <a:endParaRPr lang="en-US" altLang="zh-CN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墙角数枝梅，</a:t>
            </a:r>
            <a:endParaRPr lang="en-US" altLang="zh-CN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凌寒独自开。</a:t>
            </a:r>
            <a:endParaRPr lang="en-US" altLang="zh-CN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遥知不是雪，</a:t>
            </a:r>
            <a:endParaRPr lang="en-US" altLang="zh-CN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为有暗香来。</a:t>
            </a:r>
            <a:endParaRPr lang="zh-CN" alt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3"/>
          <p:cNvSpPr txBox="1">
            <a:spLocks noChangeArrowheads="1"/>
          </p:cNvSpPr>
          <p:nvPr/>
        </p:nvSpPr>
        <p:spPr bwMode="auto">
          <a:xfrm>
            <a:off x="1116013" y="2757488"/>
            <a:ext cx="684053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楷体"/>
                <a:ea typeface="楷体"/>
                <a:cs typeface="楷体"/>
              </a:rPr>
              <a:t>   你最喜欢哪个季节？为什么呢？</a:t>
            </a:r>
            <a:endParaRPr lang="en-US" altLang="zh-CN" sz="4800" b="1">
              <a:latin typeface="楷体"/>
              <a:ea typeface="楷体"/>
              <a:cs typeface="楷体"/>
            </a:endParaRPr>
          </a:p>
          <a:p>
            <a:r>
              <a:rPr lang="zh-CN" altLang="en-US" sz="4800" b="1">
                <a:latin typeface="楷体"/>
                <a:ea typeface="楷体"/>
                <a:cs typeface="楷体"/>
              </a:rPr>
              <a:t>   用你的彩画笔将这个季节的美画下来吧！</a:t>
            </a:r>
          </a:p>
        </p:txBody>
      </p:sp>
      <p:sp>
        <p:nvSpPr>
          <p:cNvPr id="5" name="矩形 4"/>
          <p:cNvSpPr/>
          <p:nvPr/>
        </p:nvSpPr>
        <p:spPr>
          <a:xfrm>
            <a:off x="1531600" y="980728"/>
            <a:ext cx="6208752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说一说 画一画</a:t>
            </a:r>
            <a:endParaRPr lang="zh-CN" altLang="en-US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9144000" cy="602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620713"/>
            <a:ext cx="9324975" cy="542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1325"/>
            <a:ext cx="914400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2008" y="520804"/>
            <a:ext cx="2123728" cy="11079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spc="50" dirty="0">
                <a:ln w="11430"/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春风</a:t>
            </a:r>
            <a:endParaRPr lang="zh-CN" altLang="en-US" sz="6600" b="1" spc="50" dirty="0">
              <a:ln w="11430"/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8472" y="620688"/>
            <a:ext cx="263569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春风吹</a:t>
            </a:r>
            <a:endParaRPr lang="zh-CN" alt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66"/>
              </a:soli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1506538"/>
            <a:ext cx="8964612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72008" y="332656"/>
            <a:ext cx="2123728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spc="50" dirty="0">
                <a:ln w="11430"/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春花</a:t>
            </a:r>
            <a:endParaRPr lang="zh-CN" altLang="en-US" sz="6600" b="1" spc="50" dirty="0">
              <a:ln w="11430"/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7904" y="404664"/>
            <a:ext cx="263569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春花开</a:t>
            </a:r>
            <a:endParaRPr lang="zh-CN" alt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313"/>
            <a:ext cx="9144000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07504" y="304780"/>
            <a:ext cx="2123728" cy="11079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spc="50" dirty="0">
                <a:ln w="11430"/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夏雨</a:t>
            </a:r>
            <a:endParaRPr lang="zh-CN" altLang="en-US" sz="6600" b="1" spc="50" dirty="0">
              <a:ln w="11430"/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9832" y="397113"/>
            <a:ext cx="263569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夏雨落</a:t>
            </a:r>
            <a:endParaRPr lang="zh-CN" alt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58738"/>
            <a:ext cx="536416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3103563"/>
            <a:ext cx="4787900" cy="370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5688" y="3860800"/>
            <a:ext cx="420687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95536" y="1052736"/>
            <a:ext cx="2880320" cy="11079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荷花笑</a:t>
            </a:r>
            <a:endParaRPr lang="zh-CN" altLang="en-US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66"/>
              </a:soli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" y="542925"/>
            <a:ext cx="9121775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854322" y="692696"/>
            <a:ext cx="4145687" cy="76944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n w="11430"/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看图说话：秋天</a:t>
            </a:r>
            <a:endParaRPr lang="zh-CN" altLang="en-US" sz="4400" b="1" dirty="0">
              <a:ln w="11430"/>
              <a:solidFill>
                <a:srgbClr val="FFC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283</Words>
  <Application>Microsoft Office PowerPoint</Application>
  <PresentationFormat>全屏显示(4:3)</PresentationFormat>
  <Paragraphs>87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Calibri</vt:lpstr>
      <vt:lpstr>宋体</vt:lpstr>
      <vt:lpstr>Arial</vt:lpstr>
      <vt:lpstr>楷体</vt:lpstr>
      <vt:lpstr>楷体_GB2312</vt:lpstr>
      <vt:lpstr>Office 主题</vt:lpstr>
      <vt:lpstr>1、春夏秋冬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48</cp:revision>
  <dcterms:created xsi:type="dcterms:W3CDTF">2017-01-17T22:41:53Z</dcterms:created>
  <dcterms:modified xsi:type="dcterms:W3CDTF">2017-02-12T05:06:48Z</dcterms:modified>
</cp:coreProperties>
</file>