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81" r:id="rId3"/>
    <p:sldId id="296" r:id="rId4"/>
    <p:sldId id="277" r:id="rId5"/>
    <p:sldId id="278" r:id="rId6"/>
    <p:sldId id="276" r:id="rId7"/>
    <p:sldId id="298" r:id="rId8"/>
    <p:sldId id="385" r:id="rId9"/>
    <p:sldId id="384" r:id="rId10"/>
    <p:sldId id="273" r:id="rId11"/>
    <p:sldId id="319" r:id="rId12"/>
    <p:sldId id="303" r:id="rId13"/>
    <p:sldId id="275" r:id="rId14"/>
    <p:sldId id="274" r:id="rId15"/>
    <p:sldId id="383" r:id="rId16"/>
    <p:sldId id="269" r:id="rId17"/>
    <p:sldId id="271" r:id="rId18"/>
    <p:sldId id="272" r:id="rId19"/>
    <p:sldId id="320" r:id="rId20"/>
    <p:sldId id="318" r:id="rId21"/>
    <p:sldId id="317" r:id="rId22"/>
    <p:sldId id="302" r:id="rId23"/>
    <p:sldId id="382" r:id="rId24"/>
    <p:sldId id="388" r:id="rId25"/>
    <p:sldId id="324" r:id="rId26"/>
    <p:sldId id="322" r:id="rId27"/>
    <p:sldId id="387" r:id="rId28"/>
    <p:sldId id="299" r:id="rId29"/>
    <p:sldId id="297" r:id="rId30"/>
    <p:sldId id="386" r:id="rId31"/>
    <p:sldId id="381" r:id="rId32"/>
    <p:sldId id="301" r:id="rId33"/>
    <p:sldId id="321" r:id="rId34"/>
    <p:sldId id="316" r:id="rId35"/>
    <p:sldId id="342" r:id="rId36"/>
    <p:sldId id="389" r:id="rId37"/>
    <p:sldId id="390" r:id="rId38"/>
    <p:sldId id="335" r:id="rId39"/>
    <p:sldId id="338" r:id="rId40"/>
    <p:sldId id="334" r:id="rId41"/>
    <p:sldId id="333" r:id="rId42"/>
    <p:sldId id="332" r:id="rId43"/>
    <p:sldId id="331" r:id="rId44"/>
    <p:sldId id="330" r:id="rId45"/>
    <p:sldId id="293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0066"/>
    <a:srgbClr val="FF3399"/>
    <a:srgbClr val="0000CC"/>
    <a:srgbClr val="0033CC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8" autoAdjust="0"/>
  </p:normalViewPr>
  <p:slideViewPr>
    <p:cSldViewPr>
      <p:cViewPr varScale="1">
        <p:scale>
          <a:sx n="68" d="100"/>
          <a:sy n="68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toplatforma.pl/cn/bigimages/4675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7784" y="1412776"/>
            <a:ext cx="3810000" cy="4191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260648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endParaRPr lang="en-US" altLang="zh-CN" sz="28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人教版小学语文四年级上册</a:t>
            </a:r>
            <a:endParaRPr lang="en-US" altLang="zh-CN" sz="28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400800" y="5657850"/>
            <a:ext cx="2743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达州职业技术学院</a:t>
            </a:r>
          </a:p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师范系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09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语文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专业</a:t>
            </a:r>
          </a:p>
          <a:p>
            <a:pPr algn="ctr"/>
            <a:r>
              <a:rPr lang="zh-CN" altLang="en-US" sz="24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彭 姣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357422" y="0"/>
            <a:ext cx="4429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         识字写字</a:t>
            </a:r>
          </a:p>
          <a:p>
            <a:pPr algn="ctr"/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221455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头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43372" y="214311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16" y="2143116"/>
            <a:ext cx="999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厉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00892" y="3286124"/>
            <a:ext cx="999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倘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43042" y="364331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剧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485776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脾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气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485776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伺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4480" y="4786322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饮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00892" y="600076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邻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0" y="592933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蹲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着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3429000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一日三</a:t>
            </a: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餐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7620" y="6072206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供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养不周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7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左顾右盼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：“顾”和“盼”都是看的意思。课文里指鹅来到了一个陌生的环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                    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境，东看看，西看看，一点儿也不拘谨。</a:t>
            </a:r>
          </a:p>
          <a:p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071546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引吭大叫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：“吭”是喉咙的意思。这个词是说鹅伸着脖子敞开喉咙大叫。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1571612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局促不安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：形容拘谨、不自然、不安定的样子。本文指鸭子的步态急速，很不自然。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4282" y="2143116"/>
            <a:ext cx="7858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三眼一板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：比喻言行有分寸、有条理。这里指鹅的吃法刻板，从不改变。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643182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一丝不苟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：形容办事认真，连最细微的地方也不马虎。在课文里指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鹅的吃法每天都一个样，一点儿也不马虎。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500438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不胜其烦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：指忍受不了某种麻烦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000504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空空如也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：什么也没有了。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4500570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扬长而去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：指狗偷食完鹅的食物后大模大样地离开，与偷食前形成      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                  了鲜明的对比。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5286388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奢侈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：花费大量钱财追求过分享受。文中说鹅并不奢侈，是指鹅                                       虽然需要三样东西下饭，但这三样东西都是平常的东西，不需要什么花费。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620688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课文赏析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43174" y="1785926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istrator\桌面\W0201009023846066044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38632" cy="6876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桌面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4097" y="18000"/>
            <a:ext cx="4509903" cy="6840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Administrator\桌面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14870" cy="6840000"/>
          </a:xfrm>
          <a:prstGeom prst="rect">
            <a:avLst/>
          </a:prstGeom>
          <a:noFill/>
        </p:spPr>
      </p:pic>
      <p:pic>
        <p:nvPicPr>
          <p:cNvPr id="4099" name="Picture 3" descr="C:\Documents and Settings\Administrator\桌面\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0396" y="0"/>
            <a:ext cx="4543604" cy="6876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928926" y="42860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14612" y="1571612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786050" y="571480"/>
            <a:ext cx="35766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朗读感悟</a:t>
            </a:r>
            <a:endParaRPr lang="zh-CN" altLang="en-US" sz="66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857364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   1</a:t>
            </a:r>
            <a:r>
              <a:rPr lang="zh-CN" altLang="en-US" sz="40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．课文有哪些值得我们在           作文时借鉴的地方？</a:t>
            </a:r>
          </a:p>
          <a:p>
            <a:r>
              <a:rPr lang="zh-CN" altLang="en-US" sz="40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　    </a:t>
            </a:r>
            <a:r>
              <a:rPr lang="en-US" altLang="zh-CN" sz="40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．请根据自己的实际情况，说一说自己喜欢的一种动物。可以从以下方面来说：它的特点、外形、脾气、以及它是怎样进食的、怎样嬉戏、休息等等。</a:t>
            </a:r>
            <a:endParaRPr lang="zh-CN" altLang="en-US" sz="4000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1691680" y="764704"/>
            <a:ext cx="5904656" cy="14465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鹅的高傲，更表现在它的叫声、步态和吃相中。</a:t>
            </a:r>
            <a:endParaRPr lang="zh-CN" altLang="en-US" sz="4400" dirty="0"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780928"/>
            <a:ext cx="7344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这一段既是文章的中心句，又是过渡段起承上启下的作用。</a:t>
            </a:r>
            <a:endParaRPr lang="zh-CN" altLang="en-US" sz="4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428604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自读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3—7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自然段，学习步骤如下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6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1340768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画一画，画出表现白鹅高傲的词句。</a:t>
            </a:r>
            <a:endParaRPr lang="zh-CN" altLang="en-US" sz="24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923928" y="2357430"/>
            <a:ext cx="5220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读一读，有滋有味地读出画出的句子。</a:t>
            </a:r>
            <a:endParaRPr lang="zh-CN" altLang="en-US" sz="24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3429000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品一品，仔细体会其中的情趣。</a:t>
            </a:r>
            <a:endParaRPr lang="zh-CN" altLang="en-US" sz="2800" b="1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Picture 2" descr="C:\Documents and Settings\Administrator\桌面\白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4744"/>
            <a:ext cx="3888000" cy="497294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642918"/>
            <a:ext cx="6786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鹅的高傲，更表现在它的叫声、步态和吃相中。</a:t>
            </a:r>
            <a:endParaRPr lang="zh-CN" altLang="en-US" sz="32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779687"/>
            <a:ext cx="79296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“高傲”是指极其骄傲，自以为了不起，看不起别人。这句话是文章的中心句，起到统领全文的作用，集中概括了鹅高傲的具体表现。同时，它也是过渡句，不仅承接了上文“好一个高傲的动物”，还引起了下文“鹅的叫声</a:t>
            </a:r>
            <a:r>
              <a:rPr lang="en-US" altLang="zh-CN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……”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，使文章表达自然，条理</a:t>
            </a:r>
            <a:r>
              <a:rPr lang="zh-CN" altLang="en-US" sz="36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清楚。</a:t>
            </a:r>
            <a:endParaRPr lang="zh-CN" altLang="en-US" sz="3600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istrator\桌面\白鹅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0528" y="0"/>
            <a:ext cx="97536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714356"/>
            <a:ext cx="6786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鹅的步调从容，大模大样的，颇像京剧里的净角出场。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1997839"/>
            <a:ext cx="8858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“从容”中的“从”读</a:t>
            </a:r>
            <a:r>
              <a:rPr lang="en-US" altLang="zh-CN" sz="32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cóng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，不读</a:t>
            </a:r>
            <a:r>
              <a:rPr lang="en-US" altLang="zh-CN" sz="32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cōng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，“从容”是不慌不忙、镇静、沉着的意思；“大模大样”中的“模”读</a:t>
            </a:r>
            <a:r>
              <a:rPr lang="en-US" altLang="zh-CN" sz="32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mú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，“大模大样”用来形容傲慢、满不在乎的样子；“颇像”就是很像；“净角”中的“角”读</a:t>
            </a:r>
            <a:r>
              <a:rPr lang="en-US" altLang="zh-CN" sz="3200" b="1" dirty="0" err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jué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，是角色的意思，“净角”是一种戏曲角色，通称花脸，扮演性格刚烈或粗暴的人物。作者用“京剧里的净角出场”来比喻鹅的步调，不仅形象地写出了鹅步调的从容，更显出了鹅的步伐中透出的不可一世的傲慢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285728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譬如吃了一口饭，倘若水盆放在远处，它一定从容不迫地大踏步走上前去，饮一口水，再大踏步走去吃泥，吃草。</a:t>
            </a:r>
            <a:endParaRPr lang="zh-CN" altLang="en-US" sz="3200" b="1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785926"/>
            <a:ext cx="88582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譬如”是比如的意思；“倘若”是假如的意思；“从容不迫”是指非常镇静、不慌不忙的样子。在这一段的前一部分，作者对鹅怎样吃饭进行了充分的描写：先写鹅需要三样东西下饭，“一样是水，一样是泥，一样是草”；然后举例说，“先吃一口冷饭，再喝一口水，然后再到别处去吃一口泥和草”；再用“譬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句话举例，不厌其烦地描写鹅的吃相，作者就是想突出鹅吃相的可笑，可笑在必须有三样东西下饭，可笑在一丝不苟的吃法，可笑在循规蹈矩、不会变通的做法。这是下文提到的鹅吃饭时“必须有一个人在旁侍候”的原因，鹅的高傲也就在这其中体现出来了。</a:t>
            </a:r>
          </a:p>
          <a:p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课堂讨论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1556792"/>
            <a:ext cx="6480720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如果鹅会说汉语，猜猜它会说什么？</a:t>
            </a:r>
            <a:endParaRPr lang="zh-CN" altLang="en-US" sz="32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348880"/>
            <a:ext cx="6048672" cy="39703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课文用准确的词语和生动的事例写出了鹅的高傲。你愿意把自己当作一只高傲的白鹅，向别人介绍自己吗？</a:t>
            </a: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出示“快乐写话卡”：</a:t>
            </a: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我是一只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_______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的白鹅。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__________________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＿</a:t>
            </a:r>
            <a:endParaRPr 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928670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你从哪些地方体会到白鹅的高傲呢</a:t>
            </a:r>
            <a:r>
              <a:rPr lang="zh-CN" altLang="en-US" sz="3600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3600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143116"/>
            <a:ext cx="70723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我从白鹅的叫声中体会到它的高傲。见到生客进来，它必然厉声叫嚣，仿佛大声训斥别人似的，表现它的威严。远处有人走动，也没惹着它，它也要引吭大叫，不亚于狗吠，好像责备别人打扰了它的安宁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2000240"/>
            <a:ext cx="8215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（学生分别读第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自然段、第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自然段、第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自然段、第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自然段）</a:t>
            </a:r>
            <a:endParaRPr lang="zh-CN" altLang="en-US" sz="20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8252" y="350996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2786058"/>
            <a:ext cx="8072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自然段在全文中起什么作用呢？请同学们自己读一读这一段，边读边思考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4143380"/>
            <a:ext cx="75724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这一段起到了承上启下的作用。作者说“鹅的高傲，更表现在它的叫声、步态、吃相中”，那么，它的叫声、步态和吃相又各有哪些特点呢？请大家选择感兴趣的部分读书、体会，然后进行交流。</a:t>
            </a:r>
            <a:endParaRPr lang="zh-CN" altLang="en-US" sz="32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642918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作者是怎样写白鹅高傲这一特点的，谁来为大家读一读相关的段落？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117693"/>
            <a:ext cx="8358246" cy="67403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作者善于运用对比的方法来突出鹅的特点。如，用鹅的“引亢大叫”与狗的“狂吠</a:t>
            </a:r>
            <a:r>
              <a:rPr lang="en-US" altLang="zh-CN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相比，表现鹅的叫声“大”和“严厉”的特点。用鸭的“步调急速，有局促不安之相”，显出鹅“步调从容”“大模大样”的大家风范，通过对狗“躲在篱边窥视”“敏捷地跑过来，努力地吃它的饭”立刻逃往篱边，蹲着静候</a:t>
            </a:r>
            <a:r>
              <a:rPr lang="en-US" altLang="zh-CN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等如小偷般委琐相的描写，显出鹅的老爷派头。这一系列对比，非常形象生动让人如闻其声，如见其形。</a:t>
            </a:r>
            <a:endParaRPr lang="zh-CN" altLang="en-US" sz="36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142984"/>
            <a:ext cx="6500858" cy="39703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此外，作者还善于运用反语来表达自己的感情。如，用“我们的鹅老爷”“不胜其烦”“架子十足”等似乎含有贬义的词语表现鹅的个性，从中我们可以看出作者对鹅的喜爱之情。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42860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课堂作业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1643050"/>
            <a:ext cx="58579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请同学们课下也认真观察一下自己喜欢的小动物，试着用我们发现的写法，把它的特点写出来，把你对它的喜爱之情表达出来。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版书设计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7784" y="1412776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43608" y="1988840"/>
            <a:ext cx="738664" cy="1384176"/>
          </a:xfrm>
          <a:prstGeom prst="rect">
            <a:avLst/>
          </a:prstGeom>
          <a:solidFill>
            <a:srgbClr val="BBE0E3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楷体_GB2312" pitchFamily="49" charset="-122"/>
              </a:rPr>
              <a:t>白  鹅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83768" y="1988840"/>
            <a:ext cx="324036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叫声：厉声呵斥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483768" y="2708920"/>
            <a:ext cx="3312368" cy="584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步态：从容不</a:t>
            </a:r>
            <a:r>
              <a:rPr lang="zh-CN" altLang="en-US" sz="3200" b="1" dirty="0" smtClean="0"/>
              <a:t>迫</a:t>
            </a:r>
            <a:endParaRPr lang="zh-CN" altLang="en-US" sz="3200" b="1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483768" y="3429000"/>
            <a:ext cx="324036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吃相：三板一眼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483768" y="1268760"/>
            <a:ext cx="324036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头颈：性格高超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835696" y="1340768"/>
            <a:ext cx="432048" cy="25922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1259632" y="3356992"/>
            <a:ext cx="304800" cy="1066800"/>
          </a:xfrm>
          <a:prstGeom prst="downArrow">
            <a:avLst>
              <a:gd name="adj1" fmla="val 50000"/>
              <a:gd name="adj2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971600" y="4437112"/>
            <a:ext cx="738664" cy="2420888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高傲的动物</a:t>
            </a:r>
            <a:endParaRPr lang="zh-CN" altLang="en-US" sz="36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15" name="右大括号 14"/>
          <p:cNvSpPr/>
          <p:nvPr/>
        </p:nvSpPr>
        <p:spPr>
          <a:xfrm>
            <a:off x="5940152" y="1484784"/>
            <a:ext cx="432048" cy="24482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505763" y="1268760"/>
            <a:ext cx="1600438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作者对白鹅的喜爱之情</a:t>
            </a:r>
            <a:r>
              <a:rPr lang="zh-CN" altLang="en-US" sz="4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1" grpId="0" animBg="1"/>
      <p:bldP spid="14" grpId="0" animBg="1"/>
      <p:bldP spid="14" grpId="1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桌面\白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260648"/>
            <a:ext cx="4334948" cy="313200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桌面\白鹅2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644008" y="188640"/>
            <a:ext cx="4284000" cy="321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C:\Documents and Settings\Administrator\桌面\白鹅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3501008"/>
            <a:ext cx="4284000" cy="321300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桌面\白鹅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07998" y="3645025"/>
            <a:ext cx="4392000" cy="264914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课外拓展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285860"/>
            <a:ext cx="67151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课文在描写白鹅高傲这一特点时，有些句子是直接写        的，请同学们把这样的句子画出来读给大家听。</a:t>
            </a:r>
            <a:endParaRPr lang="zh-CN" altLang="en-US" sz="20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35743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它伸长了头颈，左顾右盼，我一看这姿态，想道：“好一个高傲的动物！”</a:t>
            </a:r>
          </a:p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3500438"/>
            <a:ext cx="8429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鹅的高傲，更表现在它的叫声、步态和吃相</a:t>
            </a:r>
            <a:r>
              <a:rPr lang="zh-CN" altLang="en-US" sz="3200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中。</a:t>
            </a:r>
            <a:endParaRPr lang="zh-CN" altLang="en-US" sz="32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143380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鹅的步态，更是傲慢了。</a:t>
            </a:r>
            <a:endParaRPr lang="zh-CN" altLang="en-US" sz="32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4786322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它常傲然地站着，看见人走来也毫不相让；有时非但不让，竟伸过颈子来咬你一口。</a:t>
            </a:r>
          </a:p>
          <a:p>
            <a:r>
              <a:rPr lang="zh-CN" altLang="en-US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32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5780782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这样从容不迫地吃饭，必须有一个人在旁侍候，像饭馆里的堂倌一样。</a:t>
            </a:r>
            <a:endParaRPr lang="zh-CN" altLang="en-US" sz="32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500042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你觉得这只白鹅像一个怎样的人呢？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428736"/>
            <a:ext cx="785818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它叫的时候像一个严厉的警察，走起路来像一个京剧里出场的净角，吃饭的时候像一个要专人侍候的大老爷。总之，像一个很高傲的人。</a:t>
            </a:r>
            <a:endParaRPr lang="zh-CN" altLang="en-US" sz="3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643446"/>
            <a:ext cx="7858180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作者用这种方法写，既突出了鹅的特点，又表达了自己的喜爱之情。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教师总结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1571612"/>
            <a:ext cx="7286676" cy="50167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选编这篇课文的目的，一是引导学生体会动物的有趣、可爱，感受作者对生命的关爱、对生活的热爱；二是在阅读中体会作者抓住特点写的方法，感受作者幽默风趣的语言风格。</a:t>
            </a:r>
          </a:p>
          <a:p>
            <a:r>
              <a:rPr lang="zh-CN" altLang="en-US" sz="32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32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教学本课的重点是引导学生了解课文是怎样写出白鹅高傲的特点的，教学难点是从那些看似贬义的词语中体会作者对鹅的喜爱之情。</a:t>
            </a:r>
            <a:endParaRPr lang="zh-CN" altLang="en-US" sz="3200" b="1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同步阅读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7784" y="1412776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2943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                 </a:t>
            </a:r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鸬鹚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pPr algn="r"/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                                                  郑振铎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夕阳照在小湖上，没有什么风，平静的湖面像一面镜子。岸边有几棵垂柳，垂柳那边是一望无垠的稻田。几只又窄又长的渔船浮在湖面上。近处的那只船上，有个渔人正坐在船尾悠然地吸着烟。十来只灰黑色的鸬鹚站在船舷上，好像列队的士兵在等待命令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渔人站起来，拿竹篙向船舷一抹，鸬鹚就都扑着翅膀钻进水里去了。湖面立刻失去了平静，荡起一圈圈粼粼的波纹，无数浪花在夕阳的柔光中跳跃。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不多一会儿，就有鸬鹚钻出水面，扑着翅膀跳上渔船，喉囊鼓鼓的。渔人一把抓住它的脖子，把吞进喉囊的鱼挤了出来，又把它甩进水里。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鸬鹚不断地跳上渔船，渔人都要忙不过来了。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等到岸上炊烟四起，渔人就不再赶鸬鹚下水了，让它们停在船舷上。他从舱里拣些小鱼，一条条抛给鸬鹚吃。鸬鹚张开长长的嘴巴，接住抛来的鱼，一口吞了下去。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鸬鹚吃饱了，又像士兵似的，整齐地站在船舷上。渔人就荡起桨，划着小船回去了。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天色逐渐暗下去，湖面恢复了平静，只留下一条闪闪的水痕。</a:t>
            </a:r>
          </a:p>
          <a:p>
            <a:r>
              <a:rPr lang="zh-CN" altLang="en-US" dirty="0" smtClean="0"/>
              <a:t> 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6562" name="Picture 2" descr="鸬鹚图片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4416751" cy="6840000"/>
          </a:xfrm>
          <a:prstGeom prst="rect">
            <a:avLst/>
          </a:prstGeom>
          <a:noFill/>
        </p:spPr>
      </p:pic>
      <p:pic>
        <p:nvPicPr>
          <p:cNvPr id="66564" name="Picture 4" descr="http://a2.att.hudong.com/84/62/163000001785181244606245275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52"/>
            <a:ext cx="4464000" cy="5903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1619" name="Picture 3" descr="C:\Documents and Settings\Administrator\桌面\16300000178518124460590873283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0"/>
            <a:ext cx="6840000" cy="68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42" name="Picture 2" descr="C:\Documents and Settings\Administrator\桌面\16300000178518124460936947143[1]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8121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500042"/>
            <a:ext cx="90011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        鸬鹚：是一种擅长捕鱼的水鸟</a:t>
            </a:r>
            <a:r>
              <a:rPr lang="en-US" altLang="zh-CN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俗称鱼鹰，身体长约</a:t>
            </a:r>
            <a:r>
              <a:rPr lang="en-US" altLang="zh-CN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80</a:t>
            </a:r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厘米左右，羽毛黑色，颈部间有白色的羽毛。鸬鹚的锥形的嘴又硬又长</a:t>
            </a:r>
            <a:r>
              <a:rPr lang="en-US" altLang="zh-CN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在嘴的前端有锋利的钩，适于啄鱼；它的脖子很长，能够毫不费力地深入水中捉鱼，在鸬鹚的喉下有一个可以伸缩的皮肤囊，叫做“喉囊”，捕捉到的鱼可以先存放在里面。鸬鹚的脚上有蹼，适于在水中游泳，它可以潜到水下</a:t>
            </a:r>
            <a:r>
              <a:rPr lang="en-US" altLang="zh-CN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米的深处，长达</a:t>
            </a:r>
            <a:r>
              <a:rPr lang="en-US" altLang="zh-CN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70</a:t>
            </a:r>
            <a: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秒钟不浮出水面，它们常在海边、湖滨、淡水中活动。鸬鹚是一种候鸟，飞行能力很强，有迁徙的习性。</a:t>
            </a:r>
            <a:br>
              <a:rPr lang="zh-CN" altLang="en-US" sz="2000" b="1" dirty="0" smtClean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65537" name="Picture 1" descr="C:\Documents and Settings\Administrator\桌面\01000000000000119080469566699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62000"/>
            <a:ext cx="2668526" cy="399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14678" y="2857496"/>
            <a:ext cx="4857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 smtClean="0">
                <a:latin typeface="楷体_GB2312" pitchFamily="49" charset="-122"/>
                <a:ea typeface="楷体_GB2312" pitchFamily="49" charset="-122"/>
              </a:rPr>
              <a:t>郑振铎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200" b="1" dirty="0" err="1" smtClean="0">
                <a:latin typeface="楷体_GB2312" pitchFamily="49" charset="-122"/>
                <a:ea typeface="楷体_GB2312" pitchFamily="49" charset="-122"/>
              </a:rPr>
              <a:t>duó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，我国现代杰出的爱国主义者和社会活动家，又是著名作家、学者、文学评论家、文学史家、翻译家、艺术史家，也是国内外闻名的收藏家，训诂家。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001156" cy="8038542"/>
          </a:xfrm>
          <a:prstGeom prst="rect">
            <a:avLst/>
          </a:prstGeom>
          <a:noFill/>
        </p:spPr>
        <p:txBody>
          <a:bodyPr wrap="square" tIns="3600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                             母 鸡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pPr algn="r"/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                           法国　于</a:t>
            </a:r>
            <a:r>
              <a:rPr lang="en-US" altLang="zh-CN" sz="1400" b="1" dirty="0" smtClean="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列那尔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门一开，她就脚爪并拢跳出鸡棚。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这是一只平常的母鸡，装饰朴素，从不下金蛋。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在眩目的亮光下，她犹豫不定地向院子里走了几步。她首先看到的是灰堆，每天早晨，她都习惯在那儿嬉戏。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她在那里打滚，沾上满身灰烬。她羽毛鼓涨，双翅激烈振动着，抖掉昨夜的跳蚤。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然后，她走到被最近一场骤雨注满水的盘子前饮水。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她只是饮水。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她小口小口地饮，脖子举起时刚够着盘子的边缘。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然后，她寻找散食。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属于她的有嫩草，还有昆虫和遗落的谷粒。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她啄着、啄着，不知疲倦。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她时而停下来，挺立着，目光敏锐，嗉囊前凸、头冠有似当年共和党人的红便帽。她在用这只和那只耳朵倾听。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而一旦确信并无什么新鲜事，她又开始寻食。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她像关节性痛风患者那样高高举起僵直的脚。她张开爪子，小心地放下，没有声音。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sz="1400" b="1" dirty="0" smtClean="0">
                <a:latin typeface="楷体_GB2312" pitchFamily="49" charset="-122"/>
                <a:ea typeface="楷体_GB2312" pitchFamily="49" charset="-122"/>
              </a:rPr>
              <a:t>她行走时多像光着脚丫子的人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4000" cy="694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357298"/>
            <a:ext cx="5472608" cy="3477875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>
                <a:blipFill>
                  <a:blip r:embed="rId3"/>
                  <a:tile tx="0" ty="0" sx="100000" sy="100000" flip="none" algn="tl"/>
                </a:blipFill>
                <a:latin typeface="楷体_GB2312" pitchFamily="49" charset="-122"/>
                <a:ea typeface="楷体_GB2312" pitchFamily="49" charset="-122"/>
              </a:rPr>
              <a:t>大家熟悉白鹅吗？它是谁？</a:t>
            </a:r>
            <a:r>
              <a:rPr lang="zh-CN" alt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为什么</a:t>
            </a:r>
            <a:r>
              <a:rPr lang="zh-CN" altLang="en-US" sz="4400" dirty="0" smtClean="0">
                <a:blipFill>
                  <a:blip r:embed="rId3"/>
                  <a:tile tx="0" ty="0" sx="100000" sy="100000" flip="none" algn="tl"/>
                </a:blipFill>
                <a:latin typeface="楷体_GB2312" pitchFamily="49" charset="-122"/>
                <a:ea typeface="楷体_GB2312" pitchFamily="49" charset="-122"/>
              </a:rPr>
              <a:t>有那么大的魅力呢？让我们一起进入课堂来了解美丽的白鹅。</a:t>
            </a:r>
            <a:endParaRPr lang="zh-CN" altLang="en-US" sz="4400" dirty="0">
              <a:blipFill>
                <a:blip r:embed="rId3"/>
                <a:tile tx="0" ty="0" sx="100000" sy="100000" flip="none" algn="tl"/>
              </a:blip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8926" y="357166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导语设计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4514" name="Picture 2" descr="http://pica.nipic.com/2007-07-20/20077201149266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48000" cy="4032001"/>
          </a:xfrm>
          <a:prstGeom prst="rect">
            <a:avLst/>
          </a:prstGeom>
          <a:noFill/>
        </p:spPr>
      </p:pic>
      <p:pic>
        <p:nvPicPr>
          <p:cNvPr id="64516" name="Picture 4" descr="http://cimg2.163.com/cnews/2007/5/17/20070517140430f81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8000" y="4076783"/>
            <a:ext cx="4176000" cy="2781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45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11299" y="500042"/>
            <a:ext cx="3046988" cy="5857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儒勒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列那尔是法国文学史上一位别具风格的作家。他的作品凝炼，犀利，冷隽之中含着热情，质朴而富于幽默感。本书选择了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自然记事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胡萝卜须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日记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等三部分散文作品，待您细细品味！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63490" name="Picture 2" descr="http://photo.eeloves.com/upload/mem/photo/09/06/137880_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" y="0"/>
            <a:ext cx="6077768" cy="69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课外作业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7784" y="1412776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41" name="Picture 1" descr="C:\Documents and Settings\Administrator\桌面\W02010081868777566918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50276" cy="6768000"/>
          </a:xfrm>
          <a:prstGeom prst="rect">
            <a:avLst/>
          </a:prstGeom>
          <a:noFill/>
        </p:spPr>
      </p:pic>
      <p:pic>
        <p:nvPicPr>
          <p:cNvPr id="61442" name="Picture 2" descr="C:\Documents and Settings\Administrator\桌面\W02010081868777487273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8000" y="0"/>
            <a:ext cx="4680000" cy="6811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500042"/>
            <a:ext cx="728667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．认识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个生字，会写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个生字。正确读写“高傲、郑重、局促不安、京剧、毫不相让、一日三餐、滋味、倘若、从容不迫、侍候、脾气、扬长而去、空空如也、责备、供养不周、邻近、不胜其烦、架子十足”等词语。</a:t>
            </a: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．有感情地朗读课文，背诵自己喜欢的段落，摘录、积累好词佳句。</a:t>
            </a: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．了解白鹅的特点，体会作者对白鹅的喜爱之情。</a:t>
            </a: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  <a:p>
            <a:r>
              <a:rPr lang="en-US" altLang="zh-CN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．学习作者抓住特点写的方法，体会作者用词的准确生动和幽默风趣。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71800" y="2060848"/>
            <a:ext cx="3810000" cy="4191000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0" y="1066800"/>
            <a:ext cx="86868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1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衷心感谢各位领导、专家、同仁光临指导！</a:t>
            </a:r>
          </a:p>
        </p:txBody>
      </p:sp>
      <p:sp>
        <p:nvSpPr>
          <p:cNvPr id="5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444208" y="4941168"/>
            <a:ext cx="2400300" cy="21209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谢 谢！</a:t>
            </a: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620688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导语设计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5536" y="1484784"/>
            <a:ext cx="3810000" cy="4191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14876" y="2500306"/>
            <a:ext cx="4104456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咏鹅 </a:t>
            </a:r>
            <a:r>
              <a:rPr lang="en-US" altLang="zh-CN" sz="3600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600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3600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3600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骆宾王 鹅鹅鹅，曲项向天歌。白毛浮绿水，红掌拨清波。 </a:t>
            </a:r>
            <a:endParaRPr lang="zh-CN" altLang="en-US" sz="3600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404664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作者简介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026" name="Picture 2" descr="C:\Documents and Settings\Administrator\桌面\200812151539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278000"/>
            <a:ext cx="3928320" cy="558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39" y="1340768"/>
            <a:ext cx="4247317" cy="55172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丰子恺（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1898.11.9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1975.9.15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，曾用名丰润、丰仁、婴行，号子恺，字仁。汉族，浙江崇德（今桐乡）人。我国现代画家、散文家、美术教育家、音乐教育家、漫画家和翻译家，是一位卓有成就的文艺大师。他的文章风格雍容恬静，漫画多以儿童作为题材，幽默风趣，反映社会现象。他的儿子丰华瞻为父亲作传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丰子恺小传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。丰子恺给孩子们写了一封信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给我的孩子们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，书籍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我的苦学经验</a:t>
            </a:r>
            <a:r>
              <a:rPr lang="en-US" altLang="zh-CN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深受读者喜欢。</a:t>
            </a:r>
            <a:endParaRPr lang="zh-CN" altLang="en-US" sz="2400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059832" y="620688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识字写字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 descr="http://www.pep.com.cn/xiaoyu/jiaoshi/tbjx/tp/kj7/14/201008/W020100818650662456540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00298" y="1500174"/>
            <a:ext cx="3810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059832" y="620688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识字指导</a:t>
            </a:r>
            <a:endParaRPr lang="zh-CN" altLang="en-US" sz="6000" b="1" dirty="0">
              <a:solidFill>
                <a:srgbClr val="FF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" name="Picture 2" descr="C:\Documents and Settings\Administrator\桌面\白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785926"/>
            <a:ext cx="4334948" cy="31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7" descr="http://www.pep.com.cn/xiaoyu/jiaoshi/tbjx/xzjc/xy5s/201010/W0201010255398717673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9001" cy="69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http://www.pep.com.cn/xiaoyu/jiaoshi/tbjx/xzjc/xy5s/201008/W0201008184803284576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3738" y="0"/>
            <a:ext cx="4640262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2062</Words>
  <Application>Microsoft Office PowerPoint</Application>
  <PresentationFormat>全屏显示(4:3)</PresentationFormat>
  <Paragraphs>168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119</cp:revision>
  <dcterms:modified xsi:type="dcterms:W3CDTF">2011-05-04T11:54:48Z</dcterms:modified>
</cp:coreProperties>
</file>