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79"/>
  </p:handoutMasterIdLst>
  <p:sldIdLst>
    <p:sldId id="1087" r:id="rId3"/>
    <p:sldId id="323" r:id="rId4"/>
    <p:sldId id="523" r:id="rId6"/>
    <p:sldId id="1184" r:id="rId7"/>
    <p:sldId id="1157" r:id="rId8"/>
    <p:sldId id="1168" r:id="rId9"/>
    <p:sldId id="1169" r:id="rId10"/>
    <p:sldId id="1170" r:id="rId11"/>
    <p:sldId id="1171" r:id="rId12"/>
    <p:sldId id="1172" r:id="rId13"/>
    <p:sldId id="1173" r:id="rId14"/>
    <p:sldId id="1175" r:id="rId15"/>
    <p:sldId id="1177" r:id="rId16"/>
    <p:sldId id="1178" r:id="rId17"/>
    <p:sldId id="1210" r:id="rId18"/>
    <p:sldId id="1180" r:id="rId19"/>
    <p:sldId id="1181" r:id="rId20"/>
    <p:sldId id="1238" r:id="rId21"/>
    <p:sldId id="1239" r:id="rId22"/>
    <p:sldId id="1243" r:id="rId23"/>
    <p:sldId id="941" r:id="rId24"/>
    <p:sldId id="1209" r:id="rId25"/>
    <p:sldId id="1207" r:id="rId26"/>
    <p:sldId id="1208" r:id="rId27"/>
    <p:sldId id="1116" r:id="rId28"/>
    <p:sldId id="1185" r:id="rId29"/>
    <p:sldId id="1186" r:id="rId30"/>
    <p:sldId id="1153" r:id="rId31"/>
    <p:sldId id="1189" r:id="rId32"/>
    <p:sldId id="1215" r:id="rId33"/>
    <p:sldId id="1155" r:id="rId34"/>
    <p:sldId id="1143" r:id="rId35"/>
    <p:sldId id="1125" r:id="rId36"/>
    <p:sldId id="1217" r:id="rId37"/>
    <p:sldId id="1211" r:id="rId38"/>
    <p:sldId id="1236" r:id="rId39"/>
    <p:sldId id="1219" r:id="rId40"/>
    <p:sldId id="1218" r:id="rId41"/>
    <p:sldId id="1220" r:id="rId42"/>
    <p:sldId id="1165" r:id="rId43"/>
    <p:sldId id="1221" r:id="rId44"/>
    <p:sldId id="1245" r:id="rId45"/>
    <p:sldId id="1222" r:id="rId46"/>
    <p:sldId id="1167" r:id="rId47"/>
    <p:sldId id="1193" r:id="rId48"/>
    <p:sldId id="1212" r:id="rId49"/>
    <p:sldId id="1213" r:id="rId50"/>
    <p:sldId id="1195" r:id="rId51"/>
    <p:sldId id="1197" r:id="rId52"/>
    <p:sldId id="1117" r:id="rId53"/>
    <p:sldId id="1223" r:id="rId54"/>
    <p:sldId id="1224" r:id="rId55"/>
    <p:sldId id="1225" r:id="rId56"/>
    <p:sldId id="1200" r:id="rId57"/>
    <p:sldId id="1201" r:id="rId58"/>
    <p:sldId id="1227" r:id="rId59"/>
    <p:sldId id="1203" r:id="rId60"/>
    <p:sldId id="1204" r:id="rId61"/>
    <p:sldId id="1118" r:id="rId62"/>
    <p:sldId id="1229" r:id="rId63"/>
    <p:sldId id="1230" r:id="rId64"/>
    <p:sldId id="1109" r:id="rId65"/>
    <p:sldId id="1233" r:id="rId66"/>
    <p:sldId id="1234" r:id="rId67"/>
    <p:sldId id="1244" r:id="rId68"/>
    <p:sldId id="1111" r:id="rId69"/>
    <p:sldId id="1231" r:id="rId70"/>
    <p:sldId id="1232" r:id="rId71"/>
    <p:sldId id="936" r:id="rId72"/>
    <p:sldId id="937" r:id="rId73"/>
    <p:sldId id="938" r:id="rId74"/>
    <p:sldId id="1240" r:id="rId75"/>
    <p:sldId id="1241" r:id="rId76"/>
    <p:sldId id="1242" r:id="rId77"/>
    <p:sldId id="1237" r:id="rId7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83"/>
    </p:embeddedFont>
    <p:embeddedFont>
      <p:font typeface="楷体" panose="02010609060101010101" pitchFamily="49" charset="-122"/>
      <p:regular r:id="rId84"/>
    </p:embeddedFont>
    <p:embeddedFont>
      <p:font typeface="华文楷体" panose="02010600040101010101" pitchFamily="2" charset="-122"/>
      <p:regular r:id="rId85"/>
    </p:embeddedFont>
    <p:embeddedFont>
      <p:font typeface="幼圆" panose="02010509060101010101" pitchFamily="49" charset="-122"/>
      <p:regular r:id="rId86"/>
    </p:embeddedFont>
    <p:embeddedFont>
      <p:font typeface="Calibri" panose="020F0502020204030204" pitchFamily="34" charset="0"/>
      <p:regular r:id="rId87"/>
      <p:bold r:id="rId88"/>
      <p:italic r:id="rId89"/>
      <p:boldItalic r:id="rId90"/>
    </p:embeddedFont>
    <p:embeddedFont>
      <p:font typeface="汉语拼音" panose="020B0604020202020204" pitchFamily="34" charset="0"/>
      <p:regular r:id="rId91"/>
    </p:embeddedFont>
    <p:embeddedFont>
      <p:font typeface="Calibri Light" panose="020F0302020204030204" charset="0"/>
      <p:regular r:id="rId92"/>
      <p:italic r:id="rId93"/>
    </p:embeddedFont>
    <p:embeddedFont>
      <p:font typeface="隶书" panose="02010509060101010101" pitchFamily="49" charset="-122"/>
      <p:regular r:id="rId94"/>
    </p:embeddedFont>
    <p:embeddedFont>
      <p:font typeface="仿宋" panose="02010609060101010101" pitchFamily="49" charset="-122"/>
      <p:regular r:id="rId9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1F2"/>
    <a:srgbClr val="00B050"/>
    <a:srgbClr val="0000FF"/>
    <a:srgbClr val="FFFFFF"/>
    <a:srgbClr val="0066FF"/>
    <a:srgbClr val="FF00FF"/>
    <a:srgbClr val="58AE02"/>
    <a:srgbClr val="FF0000"/>
    <a:srgbClr val="FEFCDE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505" autoAdjust="0"/>
    <p:restoredTop sz="94667" autoAdjust="0"/>
  </p:normalViewPr>
  <p:slideViewPr>
    <p:cSldViewPr>
      <p:cViewPr>
        <p:scale>
          <a:sx n="100" d="100"/>
          <a:sy n="100" d="100"/>
        </p:scale>
        <p:origin x="-504" y="-294"/>
      </p:cViewPr>
      <p:guideLst>
        <p:guide orient="horz" pos="985"/>
        <p:guide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5"/>
        <p:guide pos="228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font" Target="fonts/font13.fntdata"/><Relationship Id="rId94" Type="http://schemas.openxmlformats.org/officeDocument/2006/relationships/font" Target="fonts/font12.fntdata"/><Relationship Id="rId93" Type="http://schemas.openxmlformats.org/officeDocument/2006/relationships/font" Target="fonts/font11.fntdata"/><Relationship Id="rId92" Type="http://schemas.openxmlformats.org/officeDocument/2006/relationships/font" Target="fonts/font10.fntdata"/><Relationship Id="rId91" Type="http://schemas.openxmlformats.org/officeDocument/2006/relationships/font" Target="fonts/font9.fntdata"/><Relationship Id="rId90" Type="http://schemas.openxmlformats.org/officeDocument/2006/relationships/font" Target="fonts/font8.fntdata"/><Relationship Id="rId9" Type="http://schemas.openxmlformats.org/officeDocument/2006/relationships/slide" Target="slides/slide6.xml"/><Relationship Id="rId89" Type="http://schemas.openxmlformats.org/officeDocument/2006/relationships/font" Target="fonts/font7.fntdata"/><Relationship Id="rId88" Type="http://schemas.openxmlformats.org/officeDocument/2006/relationships/font" Target="fonts/font6.fntdata"/><Relationship Id="rId87" Type="http://schemas.openxmlformats.org/officeDocument/2006/relationships/font" Target="fonts/font5.fntdata"/><Relationship Id="rId86" Type="http://schemas.openxmlformats.org/officeDocument/2006/relationships/font" Target="fonts/font4.fntdata"/><Relationship Id="rId85" Type="http://schemas.openxmlformats.org/officeDocument/2006/relationships/font" Target="fonts/font3.fntdata"/><Relationship Id="rId84" Type="http://schemas.openxmlformats.org/officeDocument/2006/relationships/font" Target="fonts/font2.fntdata"/><Relationship Id="rId83" Type="http://schemas.openxmlformats.org/officeDocument/2006/relationships/font" Target="fonts/font1.fntdata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5.xml"/><Relationship Id="rId79" Type="http://schemas.openxmlformats.org/officeDocument/2006/relationships/handoutMaster" Target="handoutMasters/handoutMaster1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hyperlink" Target="&#19971;&#24425;&#19977;&#19979;&#23383;&#35789;&#21548;&#20889;2&#29141;&#23376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Relationship Id="rId3" Type="http://schemas.openxmlformats.org/officeDocument/2006/relationships/slide" Target="slide2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GIF"/><Relationship Id="rId1" Type="http://schemas.openxmlformats.org/officeDocument/2006/relationships/image" Target="../media/image38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0.jpeg"/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6.png"/><Relationship Id="rId3" Type="http://schemas.openxmlformats.org/officeDocument/2006/relationships/image" Target="../media/image11.png"/><Relationship Id="rId2" Type="http://schemas.openxmlformats.org/officeDocument/2006/relationships/hyperlink" Target="&#38142;&#25509;1&#65306;&#36214;&#38598;.pptx" TargetMode="External"/><Relationship Id="rId1" Type="http://schemas.openxmlformats.org/officeDocument/2006/relationships/image" Target="../media/image57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hyperlink" Target="&#19971;&#24425;-&#35838;&#25991;&#26391;&#35835;-2&#29141;&#23376;.mp4" TargetMode="Externa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6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3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1.jpe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jpeg"/><Relationship Id="rId8" Type="http://schemas.openxmlformats.org/officeDocument/2006/relationships/image" Target="../media/image78.png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5" Type="http://schemas.openxmlformats.org/officeDocument/2006/relationships/slideLayout" Target="../slideLayouts/slideLayout11.xml"/><Relationship Id="rId14" Type="http://schemas.openxmlformats.org/officeDocument/2006/relationships/image" Target="../media/image84.jpeg"/><Relationship Id="rId13" Type="http://schemas.openxmlformats.org/officeDocument/2006/relationships/image" Target="../media/image83.jpeg"/><Relationship Id="rId12" Type="http://schemas.openxmlformats.org/officeDocument/2006/relationships/image" Target="../media/image82.jpeg"/><Relationship Id="rId11" Type="http://schemas.openxmlformats.org/officeDocument/2006/relationships/image" Target="../media/image81.jpeg"/><Relationship Id="rId10" Type="http://schemas.openxmlformats.org/officeDocument/2006/relationships/image" Target="../media/image80.jpeg"/><Relationship Id="rId1" Type="http://schemas.openxmlformats.org/officeDocument/2006/relationships/image" Target="../media/image1.tiff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image" Target="../media/image85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8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1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2.jpeg"/></Relationships>
</file>

<file path=ppt/slides/_rels/slide6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93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image" Target="../media/image9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01.png"/><Relationship Id="rId4" Type="http://schemas.openxmlformats.org/officeDocument/2006/relationships/image" Target="../media/image100.jpeg"/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image" Target="../media/image97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1" Type="http://schemas.openxmlformats.org/officeDocument/2006/relationships/hyperlink" Target="&#19977;&#19979;&#29983;&#23383;&#35270;&#39057;2&#29141;&#23376;.mp4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1187624" y="446038"/>
            <a:ext cx="2816813" cy="1143000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  <a:ea typeface="黑体" panose="02010609060101010101" pitchFamily="49" charset="-122"/>
              </a:rPr>
              <a:t>猜一猜</a:t>
            </a:r>
            <a:endParaRPr lang="zh-CN" altLang="en-US" sz="5400" dirty="0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744712" y="1479302"/>
            <a:ext cx="4022104" cy="2817440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小小姑娘穿黑袄，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尾巴像把小剪刀。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屋子造在房梁上，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捕捉虫子本领高。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://img2.3lian.com/img2007/10/21/00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525" y="1343744"/>
            <a:ext cx="4005064" cy="30037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07082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578971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178293"/>
            <a:ext cx="253951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偏旁归类识字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4048" y="1195397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66434" y="1062415"/>
            <a:ext cx="75504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凑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76056" y="3075718"/>
            <a:ext cx="3600400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形声字。水表意；奏表声，有急于进献的意思。本义是水流会合。泛指聚集。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7140" y="1968111"/>
            <a:ext cx="410445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单人旁的字：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偶  倦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7140" y="2902467"/>
            <a:ext cx="3394835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提手旁的字：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拂  掠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04048" y="1866043"/>
            <a:ext cx="3620641" cy="1209675"/>
            <a:chOff x="5246365" y="2112466"/>
            <a:chExt cx="3620641" cy="120967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6365" y="2112466"/>
              <a:ext cx="1247775" cy="1209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5756" y="2325901"/>
              <a:ext cx="2381250" cy="704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918786" y="206491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956621" y="196620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984300" y="1095639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còu</a:t>
            </a:r>
            <a:endParaRPr lang="en-US" altLang="zh-CN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512" y="3695303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凑成  凑合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059832" y="1423511"/>
            <a:ext cx="2970717" cy="540060"/>
          </a:xfrm>
          <a:prstGeom prst="borderCallout2">
            <a:avLst>
              <a:gd name="adj1" fmla="val 43442"/>
              <a:gd name="adj2" fmla="val 324"/>
              <a:gd name="adj3" fmla="val 41678"/>
              <a:gd name="adj4" fmla="val -13781"/>
              <a:gd name="adj5" fmla="val 207021"/>
              <a:gd name="adj6" fmla="val -575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不要写成“氵”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981325" y="439576"/>
            <a:ext cx="155344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91880" y="512601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6533759" y="204155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6571594" y="194284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6426071" y="1086113"/>
            <a:ext cx="156604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ju</a:t>
            </a:r>
            <a:r>
              <a:rPr lang="en-US" sz="5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线形标注 2 43"/>
          <p:cNvSpPr/>
          <p:nvPr/>
        </p:nvSpPr>
        <p:spPr>
          <a:xfrm>
            <a:off x="3059832" y="2751411"/>
            <a:ext cx="2880319" cy="540419"/>
          </a:xfrm>
          <a:prstGeom prst="borderCallout2">
            <a:avLst>
              <a:gd name="adj1" fmla="val 47210"/>
              <a:gd name="adj2" fmla="val 99795"/>
              <a:gd name="adj3" fmla="val 43433"/>
              <a:gd name="adj4" fmla="val 114427"/>
              <a:gd name="adj5" fmla="val -13105"/>
              <a:gd name="adj6" fmla="val 12971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“彳”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76788" y="3695303"/>
            <a:ext cx="368915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巧记：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亻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）站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旁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  <p:bldP spid="44" grpId="0" animBg="1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0.so.qhmsg.com/bdr/_240_/t01e2c4df36fb663a15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00" y="-19774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94928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小燕子捉虫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07704" y="3240638"/>
            <a:ext cx="1111202" cy="1180342"/>
            <a:chOff x="3215698" y="3392856"/>
            <a:chExt cx="1111202" cy="1180342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赶集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883" y="2278617"/>
            <a:ext cx="1295131" cy="8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4484584" y="3125851"/>
            <a:ext cx="1111202" cy="1180342"/>
            <a:chOff x="3215698" y="3392856"/>
            <a:chExt cx="1111202" cy="1180342"/>
          </a:xfrm>
        </p:grpSpPr>
        <p:sp>
          <p:nvSpPr>
            <p:cNvPr id="87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聚拢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8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9" name="组合 88"/>
          <p:cNvGrpSpPr/>
          <p:nvPr/>
        </p:nvGrpSpPr>
        <p:grpSpPr>
          <a:xfrm>
            <a:off x="3120038" y="2060296"/>
            <a:ext cx="1111202" cy="1180342"/>
            <a:chOff x="3215698" y="3392856"/>
            <a:chExt cx="1111202" cy="1180342"/>
          </a:xfrm>
        </p:grpSpPr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凑成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1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5814034" y="2017347"/>
            <a:ext cx="1111202" cy="1180342"/>
            <a:chOff x="3215698" y="3392856"/>
            <a:chExt cx="1111202" cy="1180342"/>
          </a:xfrm>
        </p:grpSpPr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吹拂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4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7308304" y="2324235"/>
            <a:ext cx="1111202" cy="1180342"/>
            <a:chOff x="3215698" y="3392856"/>
            <a:chExt cx="1111202" cy="1180342"/>
          </a:xfrm>
        </p:grpSpPr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偶尔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7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8" name="组合 97"/>
          <p:cNvGrpSpPr/>
          <p:nvPr/>
        </p:nvGrpSpPr>
        <p:grpSpPr>
          <a:xfrm>
            <a:off x="5807804" y="3563622"/>
            <a:ext cx="1111202" cy="1180342"/>
            <a:chOff x="3215698" y="3392856"/>
            <a:chExt cx="1111202" cy="1180342"/>
          </a:xfrm>
        </p:grpSpPr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3215698" y="339285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纤细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0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709" y="3920735"/>
              <a:ext cx="647700" cy="65246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TextBox 84"/>
          <p:cNvSpPr txBox="1"/>
          <p:nvPr/>
        </p:nvSpPr>
        <p:spPr>
          <a:xfrm>
            <a:off x="0" y="4471592"/>
            <a:ext cx="3018906" cy="6145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点击小虫子捉住它</a:t>
            </a:r>
            <a:endParaRPr lang="en-US" altLang="zh-CN" sz="28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6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3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313" fill="hold">
                                          <p:stCondLst>
                                            <p:cond delay="31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313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313" fill="hold">
                                          <p:stCondLst>
                                            <p:cond delay="9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68873" y="915566"/>
            <a:ext cx="41414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光彩夺目：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鲜艳耀眼。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本课指春天的景色非常鲜艳明媚。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目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耀眼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577" y="2278543"/>
            <a:ext cx="4135733" cy="954107"/>
          </a:xfrm>
          <a:prstGeom prst="rect">
            <a:avLst/>
          </a:prstGeom>
          <a:solidFill>
            <a:schemeClr val="accent6">
              <a:lumMod val="40000"/>
              <a:lumOff val="60000"/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夜晚，马路边的霓虹灯格外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光彩夺目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5443"/>
          <a:stretch>
            <a:fillRect/>
          </a:stretch>
        </p:blipFill>
        <p:spPr>
          <a:xfrm>
            <a:off x="5004048" y="569789"/>
            <a:ext cx="3440564" cy="2866057"/>
          </a:xfrm>
          <a:prstGeom prst="roundRect">
            <a:avLst/>
          </a:prstGeom>
        </p:spPr>
      </p:pic>
      <p:sp>
        <p:nvSpPr>
          <p:cNvPr id="5" name="文本框 2"/>
          <p:cNvSpPr txBox="1"/>
          <p:nvPr/>
        </p:nvSpPr>
        <p:spPr>
          <a:xfrm>
            <a:off x="616101" y="3435846"/>
            <a:ext cx="593020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偶尔：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间或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；有的时候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00525" y="3959066"/>
            <a:ext cx="593020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爸爸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常写小说，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偶尔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也写诗歌。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60880" y="343421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2432" y="43148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9990" y="40105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1" y="538507"/>
            <a:ext cx="35653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波光粼粼：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形容波光明净。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本课指湖面被阳光照射，非常明净。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1" y="1966658"/>
            <a:ext cx="3600400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阳光洒在湖面上，湖面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波光粼粼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21280"/>
            <a:ext cx="4101831" cy="2574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6"/>
          <p:cNvSpPr txBox="1"/>
          <p:nvPr/>
        </p:nvSpPr>
        <p:spPr>
          <a:xfrm>
            <a:off x="611561" y="3291830"/>
            <a:ext cx="5713993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闲散：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清闲而又无管束。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11561" y="3832545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他们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不想过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闲散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的生活。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38" y="1266895"/>
            <a:ext cx="8016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看到课文的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题目“燕子”，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你想知道什么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0038" y="484599"/>
            <a:ext cx="2529818" cy="561692"/>
            <a:chOff x="154490" y="436158"/>
            <a:chExt cx="2529818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41872" y="3155761"/>
            <a:ext cx="81619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）本文是按照什么顺序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介绍燕子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的？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105" y="1976895"/>
            <a:ext cx="6721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）本文从哪些方面介绍燕子的？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603" y="2570986"/>
            <a:ext cx="69520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）本文写出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了燕子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的什么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特征</a:t>
            </a:r>
            <a:r>
              <a:rPr lang="zh-CN" altLang="en-US" sz="3200" b="1" dirty="0">
                <a:solidFill>
                  <a:srgbClr val="FF0000"/>
                </a:solidFill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6" r="7684"/>
          <a:stretch>
            <a:fillRect/>
          </a:stretch>
        </p:blipFill>
        <p:spPr bwMode="auto">
          <a:xfrm rot="1057530">
            <a:off x="6730221" y="267094"/>
            <a:ext cx="1777370" cy="99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395536" y="699542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自由朗读课文，说说你看到了一只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(         )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的燕子。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4374" y="721087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64665564535&amp;di=18d33ef6137a9f15409dd64096d19199&amp;imgtype=0&amp;src=http%3A%2F%2Fimg.pconline.com.cn%2Fimages%2Fupload%2Fupc%2Ftx%2Fphotoblog%2F1207%2F07%2Fc8%2F12258413_12258413_1341657531796_mthum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230" y="1491630"/>
            <a:ext cx="3744416" cy="2808313"/>
          </a:xfrm>
          <a:prstGeom prst="rect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0"/>
          <a:stretch>
            <a:fillRect/>
          </a:stretch>
        </p:blipFill>
        <p:spPr>
          <a:xfrm>
            <a:off x="3136514" y="778259"/>
            <a:ext cx="5472827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1259632" y="778259"/>
            <a:ext cx="1876882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45"/>
          <a:stretch>
            <a:fillRect/>
          </a:stretch>
        </p:blipFill>
        <p:spPr>
          <a:xfrm>
            <a:off x="423793" y="1363494"/>
            <a:ext cx="1774280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95535" y="483518"/>
            <a:ext cx="821380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文中从哪几方面写了燕子的活泼可爱呢？根据下面的词语提示，用自己的话概括一下。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4068" y="1751321"/>
            <a:ext cx="1188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4068" y="2426214"/>
            <a:ext cx="114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飞行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4068" y="3163286"/>
            <a:ext cx="1188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6357686" y="1909531"/>
            <a:ext cx="180020" cy="1713311"/>
          </a:xfrm>
          <a:prstGeom prst="rightBrace">
            <a:avLst/>
          </a:prstGeom>
          <a:ln w="158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1661775"/>
            <a:ext cx="6480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5822" y="1713248"/>
            <a:ext cx="506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羽毛  翅膀   尾巴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9298" y="2466148"/>
            <a:ext cx="238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  横掠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8122" y="3206828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在纤细的电线上休憩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4026374"/>
            <a:ext cx="78488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课文是如何描写燕子的呢？我们下节课再学习。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 animBg="1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653479" y="1132021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、选字填空。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拂  佛          沾  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吹（　　）     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）贴 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 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）水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6" name="矩形 20"/>
          <p:cNvSpPr/>
          <p:nvPr/>
        </p:nvSpPr>
        <p:spPr>
          <a:xfrm>
            <a:off x="2293992" y="2689143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2286746" y="3435846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41557" y="3423737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4955509" y="2715766"/>
            <a:ext cx="69661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907865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乌黑的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907865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可爱的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115777" y="2992936"/>
            <a:ext cx="25922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波光粼粼的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411026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湖面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411026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羽毛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411026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小燕子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250786" y="1782479"/>
            <a:ext cx="2160240" cy="14322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0786" y="2566620"/>
            <a:ext cx="2160240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32444" y="1813101"/>
            <a:ext cx="2250590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4.so.qhmsg.com/t01cb448862dee330f9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" t="6636" r="7123" b="6351"/>
          <a:stretch>
            <a:fillRect/>
          </a:stretch>
        </p:blipFill>
        <p:spPr bwMode="auto">
          <a:xfrm>
            <a:off x="0" y="13500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.pconline.com.cn/images/upload/upc/tx/photoblog/1606/20/c6/23090969_1466404997214_mthumb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" y="13500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.pconline.com.cn/images/upload/upc/tx/photoblog/1607/03/c6/23694787_1467528532347_mthumb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" y="-12179"/>
            <a:ext cx="9201600" cy="51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521053" y="445418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effectLst>
                  <a:glow rad="266700">
                    <a:schemeClr val="bg1">
                      <a:alpha val="89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燕子</a:t>
            </a:r>
            <a:endParaRPr lang="zh-CN" altLang="en-US" sz="3200" b="1" dirty="0">
              <a:solidFill>
                <a:srgbClr val="0000FF"/>
              </a:solidFill>
              <a:effectLst>
                <a:glow rad="266700">
                  <a:schemeClr val="bg1">
                    <a:alpha val="89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03052" y="1263020"/>
            <a:ext cx="7992888" cy="2930724"/>
          </a:xfrm>
          <a:prstGeom prst="roundRect">
            <a:avLst>
              <a:gd name="adj" fmla="val 9886"/>
            </a:avLst>
          </a:prstGeom>
          <a:solidFill>
            <a:srgbClr val="FFFFFF">
              <a:alpha val="76863"/>
            </a:srgbClr>
          </a:solidFill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候鸟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，春天从南方飞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到北方。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燕子的特点：翅膀很长，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尾巴像张开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的剪子，背部的羽毛是黑色的，肚皮上的羽毛是白色的。常在屋檐下衔泥做巢居住，捕捉昆虫。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323528" y="555526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86136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370" y="3913150"/>
            <a:ext cx="351070" cy="380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07328" y="3847126"/>
            <a:ext cx="335134" cy="4723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7095" y="1231502"/>
            <a:ext cx="764181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一身（    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羽毛，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一对（    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翅膀，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加上（    ）似的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尾巴，凑成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了那样（    ）的（    ）的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1350" y="13153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094" y="199792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18780" y="13153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6825" y="199792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9719" y="273028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14636" y="274207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4476324640&amp;di=e63caaac88c149fc424be84111e2bcf5&amp;imgtype=0&amp;src=http%3A%2F%2Fs1.sinaimg.cn%2Fmw690%2F001MbcGhgy70NYfxJhm90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" r="145"/>
          <a:stretch>
            <a:fillRect/>
          </a:stretch>
        </p:blipFill>
        <p:spPr bwMode="auto">
          <a:xfrm>
            <a:off x="648" y="4087"/>
            <a:ext cx="9143351" cy="514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2782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2674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2730" y="1619977"/>
            <a:ext cx="6919186" cy="1842043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都说小燕子是报春的使者。今天让我们继续走进课文，和春的使者来个亲密接触。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4620" y="411510"/>
            <a:ext cx="2403164" cy="560705"/>
            <a:chOff x="224620" y="411510"/>
            <a:chExt cx="2403164" cy="560705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2003356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1475656" y="1509633"/>
            <a:ext cx="714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课文的每个自然段都是一幅生动有趣的图画。齐读下列词语，说说你“看到”了哪几幅画面？给每幅画面起个好听的名字吧！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09" y="1779662"/>
            <a:ext cx="1174138" cy="16972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5"/>
          <a:stretch>
            <a:fillRect/>
          </a:stretch>
        </p:blipFill>
        <p:spPr>
          <a:xfrm>
            <a:off x="1475656" y="3075806"/>
            <a:ext cx="2861192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448196" y="2527118"/>
            <a:ext cx="7084243" cy="5486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532403" y="2079597"/>
            <a:ext cx="7084243" cy="548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2195736" y="1539665"/>
            <a:ext cx="6364163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396849" y="1131590"/>
            <a:ext cx="3744416" cy="1754326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乌黑的</a:t>
            </a: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轻快有力的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6921" y="3160615"/>
            <a:ext cx="3927191" cy="807965"/>
            <a:chOff x="661788" y="2195833"/>
            <a:chExt cx="3927191" cy="807965"/>
          </a:xfrm>
        </p:grpSpPr>
        <p:sp>
          <p:nvSpPr>
            <p:cNvPr id="45" name="AutoShape 6"/>
            <p:cNvSpPr>
              <a:spLocks noChangeArrowheads="1"/>
            </p:cNvSpPr>
            <p:nvPr/>
          </p:nvSpPr>
          <p:spPr bwMode="gray">
            <a:xfrm>
              <a:off x="1124982" y="2458059"/>
              <a:ext cx="3463997" cy="545739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61788" y="2195833"/>
              <a:ext cx="682625" cy="674300"/>
              <a:chOff x="1582264" y="723293"/>
              <a:chExt cx="658424" cy="674354"/>
            </a:xfrm>
          </p:grpSpPr>
          <p:grpSp>
            <p:nvGrpSpPr>
              <p:cNvPr id="47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4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2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8" name="Text Box 18"/>
              <p:cNvSpPr txBox="1">
                <a:spLocks noChangeArrowheads="1"/>
              </p:cNvSpPr>
              <p:nvPr/>
            </p:nvSpPr>
            <p:spPr bwMode="gray">
              <a:xfrm>
                <a:off x="1717295" y="812825"/>
                <a:ext cx="376030" cy="584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433024" y="1131590"/>
            <a:ext cx="4366326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  如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青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绿的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860032" y="3178638"/>
            <a:ext cx="3672409" cy="859157"/>
            <a:chOff x="4788024" y="2135780"/>
            <a:chExt cx="3672409" cy="859157"/>
          </a:xfrm>
        </p:grpSpPr>
        <p:sp>
          <p:nvSpPr>
            <p:cNvPr id="69" name="AutoShape 22"/>
            <p:cNvSpPr>
              <a:spLocks noChangeArrowheads="1"/>
            </p:cNvSpPr>
            <p:nvPr/>
          </p:nvSpPr>
          <p:spPr bwMode="gray">
            <a:xfrm>
              <a:off x="5220073" y="2399416"/>
              <a:ext cx="3240360" cy="595521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______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788024" y="2135780"/>
              <a:ext cx="664410" cy="674307"/>
              <a:chOff x="1582264" y="723293"/>
              <a:chExt cx="658424" cy="674307"/>
            </a:xfrm>
          </p:grpSpPr>
          <p:grpSp>
            <p:nvGrpSpPr>
              <p:cNvPr id="7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7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72" name="Text Box 18"/>
              <p:cNvSpPr txBox="1">
                <a:spLocks noChangeArrowheads="1"/>
              </p:cNvSpPr>
              <p:nvPr/>
            </p:nvSpPr>
            <p:spPr bwMode="gray">
              <a:xfrm>
                <a:off x="1712140" y="812825"/>
                <a:ext cx="386339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195736" y="34085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65054" y="34358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春光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30" y="699543"/>
            <a:ext cx="3384376" cy="1200329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     横掠   沾了一下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8568" y="699542"/>
            <a:ext cx="36004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飞倦了   休憩   几痕细线 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025" y="2164074"/>
            <a:ext cx="3905411" cy="798894"/>
            <a:chOff x="611560" y="3152753"/>
            <a:chExt cx="3905411" cy="798894"/>
          </a:xfrm>
        </p:grpSpPr>
        <p:sp>
          <p:nvSpPr>
            <p:cNvPr id="5" name="AutoShape 38"/>
            <p:cNvSpPr>
              <a:spLocks noChangeArrowheads="1"/>
            </p:cNvSpPr>
            <p:nvPr/>
          </p:nvSpPr>
          <p:spPr bwMode="gray">
            <a:xfrm>
              <a:off x="1047537" y="3435528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11560" y="3152753"/>
              <a:ext cx="664410" cy="657733"/>
              <a:chOff x="1582264" y="723293"/>
              <a:chExt cx="658424" cy="657733"/>
            </a:xfrm>
          </p:grpSpPr>
          <p:grpSp>
            <p:nvGrpSpPr>
              <p:cNvPr id="7" name="Group 12"/>
              <p:cNvGrpSpPr/>
              <p:nvPr/>
            </p:nvGrpSpPr>
            <p:grpSpPr bwMode="auto">
              <a:xfrm>
                <a:off x="1582264" y="723293"/>
                <a:ext cx="658424" cy="639076"/>
                <a:chOff x="1289" y="587"/>
                <a:chExt cx="668" cy="647"/>
              </a:xfrm>
            </p:grpSpPr>
            <p:sp>
              <p:nvSpPr>
                <p:cNvPr id="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6"/>
                <p:cNvSpPr>
                  <a:spLocks noChangeArrowheads="1"/>
                </p:cNvSpPr>
                <p:nvPr/>
              </p:nvSpPr>
              <p:spPr bwMode="gray">
                <a:xfrm>
                  <a:off x="1295" y="604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8" name="Text Box 18"/>
              <p:cNvSpPr txBox="1">
                <a:spLocks noChangeArrowheads="1"/>
              </p:cNvSpPr>
              <p:nvPr/>
            </p:nvSpPr>
            <p:spPr bwMode="gray">
              <a:xfrm>
                <a:off x="1677546" y="734695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716016" y="2067695"/>
            <a:ext cx="3905411" cy="864096"/>
            <a:chOff x="4788024" y="3075806"/>
            <a:chExt cx="3905411" cy="864096"/>
          </a:xfrm>
        </p:grpSpPr>
        <p:sp>
          <p:nvSpPr>
            <p:cNvPr id="15" name="AutoShape 38"/>
            <p:cNvSpPr>
              <a:spLocks noChangeArrowheads="1"/>
            </p:cNvSpPr>
            <p:nvPr/>
          </p:nvSpPr>
          <p:spPr bwMode="gray">
            <a:xfrm>
              <a:off x="5224001" y="3423783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88024" y="3075806"/>
              <a:ext cx="664410" cy="704277"/>
              <a:chOff x="1582264" y="658091"/>
              <a:chExt cx="658424" cy="704277"/>
            </a:xfrm>
          </p:grpSpPr>
          <p:grpSp>
            <p:nvGrpSpPr>
              <p:cNvPr id="17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9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1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2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8" name="Text Box 18"/>
              <p:cNvSpPr txBox="1">
                <a:spLocks noChangeArrowheads="1"/>
              </p:cNvSpPr>
              <p:nvPr/>
            </p:nvSpPr>
            <p:spPr bwMode="gray">
              <a:xfrm>
                <a:off x="1699432" y="658091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45218" y="2339345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00979" y="2295913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休息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1653" y="3529836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下面我们就通过这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几幅图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来欣赏一下美丽的小燕子吧。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62" y="3219822"/>
            <a:ext cx="1174138" cy="16972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19672" y="1819506"/>
            <a:ext cx="7128792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这是一群怎样的小精灵？让我们拉近镜头，仔细欣赏这幅“燕子外形图”，边读边想象，感受燕子的外形美。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63638"/>
            <a:ext cx="1656184" cy="239405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28985" y="411510"/>
            <a:ext cx="3927191" cy="807965"/>
            <a:chOff x="661788" y="2195833"/>
            <a:chExt cx="3927191" cy="807965"/>
          </a:xfrm>
        </p:grpSpPr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>
              <a:off x="1124982" y="2458059"/>
              <a:ext cx="3463997" cy="545739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algn="ctr"/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61788" y="2195833"/>
              <a:ext cx="682625" cy="674300"/>
              <a:chOff x="1582264" y="723293"/>
              <a:chExt cx="658424" cy="674354"/>
            </a:xfrm>
          </p:grpSpPr>
          <p:grpSp>
            <p:nvGrpSpPr>
              <p:cNvPr id="1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2" name="Text Box 18"/>
              <p:cNvSpPr txBox="1">
                <a:spLocks noChangeArrowheads="1"/>
              </p:cNvSpPr>
              <p:nvPr/>
            </p:nvSpPr>
            <p:spPr bwMode="gray">
              <a:xfrm>
                <a:off x="1717295" y="812825"/>
                <a:ext cx="376030" cy="5848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4093286" y="6420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3" r="1"/>
          <a:stretch>
            <a:fillRect/>
          </a:stretch>
        </p:blipFill>
        <p:spPr>
          <a:xfrm>
            <a:off x="1475656" y="3219822"/>
            <a:ext cx="659002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一身乌黑的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羽毛，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一对轻快有力的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翅膀，加上剪刀似的尾巴，凑成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了那样可爱的活泼的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3435846"/>
            <a:ext cx="511256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哪些词语让你眼前浮现了画面？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082953"/>
            <a:ext cx="1138859" cy="15915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3" r="1"/>
          <a:stretch>
            <a:fillRect/>
          </a:stretch>
        </p:blipFill>
        <p:spPr>
          <a:xfrm>
            <a:off x="2555776" y="3472437"/>
            <a:ext cx="550990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98752" y="3498503"/>
            <a:ext cx="2482458" cy="882929"/>
            <a:chOff x="5970249" y="2324470"/>
            <a:chExt cx="1043608" cy="549508"/>
          </a:xfrm>
        </p:grpSpPr>
        <p:sp>
          <p:nvSpPr>
            <p:cNvPr id="19" name="云形 18"/>
            <p:cNvSpPr/>
            <p:nvPr/>
          </p:nvSpPr>
          <p:spPr>
            <a:xfrm>
              <a:off x="5970249" y="2324470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ea typeface="黑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3728" y="2375105"/>
              <a:ext cx="856650" cy="402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可爱活泼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78" name="Picture 6" descr="http://img.pconline.com.cn/images/upload/upc/tx/photoblog/1408/13/c4/37401886_37401886_1407941451376_mthum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651" y="541640"/>
            <a:ext cx="3869765" cy="386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9"/>
          <p:cNvSpPr/>
          <p:nvPr/>
        </p:nvSpPr>
        <p:spPr bwMode="gray">
          <a:xfrm rot="2778747" flipH="1">
            <a:off x="2005640" y="2764495"/>
            <a:ext cx="451644" cy="7713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8520" y="696489"/>
            <a:ext cx="467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457020" y="1491630"/>
            <a:ext cx="5594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195005"/>
            <a:ext cx="4787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0232" y="701283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632" y="150788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5384" y="2209518"/>
            <a:ext cx="3130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7943" y="3579861"/>
            <a:ext cx="453650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请你用自己的语言描述一下浮现在你眼前的画面吧。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1"/>
          <a:stretch>
            <a:fillRect/>
          </a:stretch>
        </p:blipFill>
        <p:spPr>
          <a:xfrm>
            <a:off x="4162425" y="4031396"/>
            <a:ext cx="4229192" cy="5486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4162425" y="3579861"/>
            <a:ext cx="4380494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/>
      <p:bldP spid="6" grpId="0"/>
      <p:bldP spid="7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39552" y="939827"/>
            <a:ext cx="7988413" cy="3182028"/>
            <a:chOff x="539552" y="939827"/>
            <a:chExt cx="7988413" cy="3182028"/>
          </a:xfrm>
        </p:grpSpPr>
        <p:sp>
          <p:nvSpPr>
            <p:cNvPr id="6" name="左中括号 5"/>
            <p:cNvSpPr/>
            <p:nvPr/>
          </p:nvSpPr>
          <p:spPr>
            <a:xfrm>
              <a:off x="849293" y="1229984"/>
              <a:ext cx="204354" cy="2666476"/>
            </a:xfrm>
            <a:prstGeom prst="leftBracket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0" name="AutoShape 22"/>
            <p:cNvSpPr>
              <a:spLocks noChangeArrowheads="1"/>
            </p:cNvSpPr>
            <p:nvPr/>
          </p:nvSpPr>
          <p:spPr bwMode="gray">
            <a:xfrm>
              <a:off x="967965" y="1880058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我想到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活泼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可爱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的小燕子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天空下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48659" y="1839067"/>
              <a:ext cx="664410" cy="639075"/>
              <a:chOff x="1582264" y="723293"/>
              <a:chExt cx="658424" cy="639075"/>
            </a:xfrm>
          </p:grpSpPr>
          <p:grpSp>
            <p:nvGrpSpPr>
              <p:cNvPr id="12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4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3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>
              <a:off x="967965" y="980658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想到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了乌黑的羽毛在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闪闪发光。</a:t>
              </a:r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9552" y="939827"/>
              <a:ext cx="682625" cy="639024"/>
              <a:chOff x="1582264" y="723293"/>
              <a:chExt cx="658424" cy="639075"/>
            </a:xfrm>
          </p:grpSpPr>
          <p:grpSp>
            <p:nvGrpSpPr>
              <p:cNvPr id="2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2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2" name="Text Box 18"/>
              <p:cNvSpPr txBox="1">
                <a:spLocks noChangeArrowheads="1"/>
              </p:cNvSpPr>
              <p:nvPr/>
            </p:nvSpPr>
            <p:spPr bwMode="gray">
              <a:xfrm>
                <a:off x="1711138" y="812825"/>
                <a:ext cx="388342" cy="508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AutoShape 38"/>
            <p:cNvSpPr>
              <a:spLocks noChangeArrowheads="1"/>
            </p:cNvSpPr>
            <p:nvPr/>
          </p:nvSpPr>
          <p:spPr bwMode="gray">
            <a:xfrm>
              <a:off x="967965" y="3499742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我想到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48659" y="3482780"/>
              <a:ext cx="664410" cy="639075"/>
              <a:chOff x="1582264" y="723293"/>
              <a:chExt cx="658424" cy="639075"/>
            </a:xfrm>
          </p:grpSpPr>
          <p:grpSp>
            <p:nvGrpSpPr>
              <p:cNvPr id="3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3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2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4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9" name="AutoShape 38"/>
            <p:cNvSpPr>
              <a:spLocks noChangeArrowheads="1"/>
            </p:cNvSpPr>
            <p:nvPr/>
          </p:nvSpPr>
          <p:spPr bwMode="gray">
            <a:xfrm>
              <a:off x="967965" y="2666172"/>
              <a:ext cx="7560000" cy="540000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我想到小燕子张开轻快有力的翅膀，在</a:t>
              </a:r>
              <a:r>
                <a:rPr lang="zh-CN" altLang="en-US" sz="2400" b="1" u="sng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48659" y="2633193"/>
              <a:ext cx="664410" cy="639075"/>
              <a:chOff x="1582264" y="723293"/>
              <a:chExt cx="658424" cy="639075"/>
            </a:xfrm>
          </p:grpSpPr>
          <p:grpSp>
            <p:nvGrpSpPr>
              <p:cNvPr id="41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43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97"/>
                  <a:ext cx="668" cy="438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4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5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6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7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2" name="Text Box 18"/>
              <p:cNvSpPr txBox="1">
                <a:spLocks noChangeArrowheads="1"/>
              </p:cNvSpPr>
              <p:nvPr/>
            </p:nvSpPr>
            <p:spPr bwMode="gray">
              <a:xfrm>
                <a:off x="1736032" y="812825"/>
                <a:ext cx="338554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3</a:t>
                </a:r>
                <a:endPara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236401" y="101337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阳光下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2353" y="191676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飞来飞去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6129" y="193128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0305" y="271856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地面滑翔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206510"/>
            <a:ext cx="69847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成了那样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可爱的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活泼的小燕子。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469" y="2069435"/>
            <a:ext cx="8071941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“凑”字可以换成“组”吗？为什么？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530" y="2787774"/>
            <a:ext cx="792088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不能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。一个“凑”字使燕子的整体形象跃然纸上，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字里行间流露出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作者对燕子的喜爱和赞美。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611560" y="543661"/>
            <a:ext cx="180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50" y="520182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64827799398&amp;di=73ffc86654126288241971f3e84f0bf8&amp;imgtype=0&amp;src=http%3A%2F%2Fpic13.huitu.com%2Fres%2F20131007%2F141139_20131007131811492200_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7" b="9917"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31641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63752" y="1415410"/>
            <a:ext cx="4527609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燕子</a:t>
            </a:r>
            <a:endParaRPr lang="zh-CN" altLang="en-US" sz="8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64665597732&amp;di=f6213a3169e924a60f74fdc50abbe197&amp;imgtype=0&amp;src=http%3A%2F%2Fwww.pig66.com%2Fuploadfile%2F2017%2F1117%2F20171117095804743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" b="2598"/>
          <a:stretch>
            <a:fillRect/>
          </a:stretch>
        </p:blipFill>
        <p:spPr bwMode="auto">
          <a:xfrm>
            <a:off x="-36512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644008" y="994538"/>
            <a:ext cx="4499992" cy="3170099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一身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羽毛，一对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翅膀，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加上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尾巴，凑成了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小燕子。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93218" y="1067041"/>
            <a:ext cx="14157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乌黑的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36096" y="229665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84372" y="1680680"/>
            <a:ext cx="230851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轻快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有力的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7124" y="289593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活泼的</a:t>
            </a: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39208" y="411510"/>
            <a:ext cx="4531296" cy="584775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看图，试着背一背。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3563238"/>
            <a:ext cx="261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.kj-cy.cn/uploads/litimg/20160214/145543437210972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 bwMode="auto">
          <a:xfrm>
            <a:off x="0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573840"/>
            <a:ext cx="9180511" cy="1569660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，加上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成了一只活泼可爱的小白兔。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0956" y="3613596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长长的耳朵</a:t>
            </a:r>
            <a:endParaRPr lang="zh-CN" altLang="en-US" sz="1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9307" y="3597883"/>
            <a:ext cx="23335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红红的眼睛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293" y="4066282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雪白的毛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87458" y="4055832"/>
            <a:ext cx="23924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短短的尾巴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3446" y="411510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练笔</a:t>
              </a:r>
              <a:endPara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05" y="1268398"/>
            <a:ext cx="7764911" cy="2383472"/>
            <a:chOff x="395536" y="1169845"/>
            <a:chExt cx="7764911" cy="2383472"/>
          </a:xfrm>
        </p:grpSpPr>
        <p:sp>
          <p:nvSpPr>
            <p:cNvPr id="4" name="矩形 3"/>
            <p:cNvSpPr/>
            <p:nvPr/>
          </p:nvSpPr>
          <p:spPr>
            <a:xfrm>
              <a:off x="1835696" y="1672473"/>
              <a:ext cx="632475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请大家小声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读一读第二自然段，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把图里的景物圈画出来。边读边想象画面，感受春天的的光彩夺目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1169845"/>
              <a:ext cx="1659874" cy="238347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2627784" y="314078"/>
            <a:ext cx="3888432" cy="859157"/>
            <a:chOff x="4788024" y="2135780"/>
            <a:chExt cx="3888432" cy="859157"/>
          </a:xfrm>
        </p:grpSpPr>
        <p:sp>
          <p:nvSpPr>
            <p:cNvPr id="7" name="AutoShape 22"/>
            <p:cNvSpPr>
              <a:spLocks noChangeArrowheads="1"/>
            </p:cNvSpPr>
            <p:nvPr/>
          </p:nvSpPr>
          <p:spPr bwMode="gray">
            <a:xfrm>
              <a:off x="5192611" y="2399416"/>
              <a:ext cx="3483845" cy="595521"/>
            </a:xfrm>
            <a:prstGeom prst="roundRect">
              <a:avLst>
                <a:gd name="adj" fmla="val 175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36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36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燕子图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88024" y="2135780"/>
              <a:ext cx="664410" cy="674307"/>
              <a:chOff x="1582264" y="723293"/>
              <a:chExt cx="658424" cy="674307"/>
            </a:xfrm>
          </p:grpSpPr>
          <p:grpSp>
            <p:nvGrpSpPr>
              <p:cNvPr id="9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1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53"/>
                  <a:ext cx="668" cy="526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1800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0" name="Text Box 18"/>
              <p:cNvSpPr txBox="1">
                <a:spLocks noChangeArrowheads="1"/>
              </p:cNvSpPr>
              <p:nvPr/>
            </p:nvSpPr>
            <p:spPr bwMode="gray">
              <a:xfrm>
                <a:off x="1712140" y="812825"/>
                <a:ext cx="386339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200" dirty="0" smtClean="0">
                    <a:solidFill>
                      <a:srgbClr val="000000"/>
                    </a:solidFill>
                    <a:ea typeface="宋体" panose="02010600030101010101" pitchFamily="2" charset="-122"/>
                  </a:rPr>
                  <a:t>2</a:t>
                </a:r>
                <a:endParaRPr lang="en-US" altLang="zh-CN" sz="3200" dirty="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3446376" y="5687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春光</a:t>
            </a:r>
            <a:endParaRPr lang="zh-CN" altLang="en-US" sz="1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7"/>
          <a:stretch>
            <a:fillRect/>
          </a:stretch>
        </p:blipFill>
        <p:spPr>
          <a:xfrm>
            <a:off x="1952253" y="2355726"/>
            <a:ext cx="6364163" cy="5486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3" r="1"/>
          <a:stretch>
            <a:fillRect/>
          </a:stretch>
        </p:blipFill>
        <p:spPr>
          <a:xfrm>
            <a:off x="1866900" y="2791998"/>
            <a:ext cx="658295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0082" y="543513"/>
            <a:ext cx="74943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微微地吹拂着，如毛的细雨由天上洒落着，千条万条的柔柳，红的白的黄的花，青的草，绿的叶，都像赶集似的聚拢来，形成了烂漫无比的春天。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19214" y="73834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16942" y="73834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72701" y="1389237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46522" y="1400224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14399" y="202698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39632" y="2026980"/>
            <a:ext cx="360000" cy="36000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 bwMode="auto">
          <a:xfrm>
            <a:off x="4468429" y="2851881"/>
            <a:ext cx="2695859" cy="1304045"/>
          </a:xfrm>
          <a:prstGeom prst="cloudCallout">
            <a:avLst>
              <a:gd name="adj1" fmla="val -50306"/>
              <a:gd name="adj2" fmla="val -77628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24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4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能想象</a:t>
            </a:r>
            <a:r>
              <a:rPr lang="zh-CN" altLang="en-US" sz="24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出这个画面吗？</a:t>
            </a:r>
            <a:endParaRPr lang="zh-CN" altLang="en-US" sz="2400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4"/>
          <a:stretch>
            <a:fillRect/>
          </a:stretch>
        </p:blipFill>
        <p:spPr bwMode="auto">
          <a:xfrm>
            <a:off x="0" y="0"/>
            <a:ext cx="9144000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43994" y="420687"/>
            <a:ext cx="736836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围绕图中的景物，试着一起来想象画面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 b="1" dirty="0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219232"/>
            <a:ext cx="1000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1912477"/>
            <a:ext cx="2287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zh-CN" altLang="en-US" sz="3200" b="1" dirty="0" smtClean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2549908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如毛的</a:t>
            </a:r>
            <a:r>
              <a:rPr lang="zh-CN" altLang="en-US" sz="3200" b="1" dirty="0" smtClean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3220234"/>
            <a:ext cx="58256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如毛的细雨</a:t>
            </a:r>
            <a:r>
              <a:rPr lang="zh-CN" altLang="en-US" sz="32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由天上洒落</a:t>
            </a:r>
            <a:endParaRPr lang="en-US" altLang="zh-CN" sz="3200" b="1" dirty="0">
              <a:solidFill>
                <a:srgbClr val="FF0000"/>
              </a:solidFill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8024" y="1203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zh-CN" altLang="en-US" sz="3200" b="1" dirty="0">
                <a:solidFill>
                  <a:srgbClr val="0066FF"/>
                </a:solidFill>
                <a:effectLst>
                  <a:glow rad="1905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什么样的雨？</a:t>
            </a:r>
            <a:endParaRPr lang="en-US" altLang="zh-CN" sz="3200" b="1" dirty="0">
              <a:solidFill>
                <a:srgbClr val="0066FF"/>
              </a:solidFill>
              <a:effectLst>
                <a:glow rad="1905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24" y="188569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zh-CN" altLang="en-US" sz="3200" b="1" dirty="0">
                <a:solidFill>
                  <a:srgbClr val="0066FF"/>
                </a:solidFill>
                <a:effectLst>
                  <a:glow rad="1905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什么样的细雨？</a:t>
            </a:r>
            <a:endParaRPr lang="en-US" altLang="zh-CN" sz="3200" b="1" dirty="0">
              <a:solidFill>
                <a:srgbClr val="0066FF"/>
              </a:solidFill>
              <a:effectLst>
                <a:glow rad="1905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024" y="2536943"/>
            <a:ext cx="3908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zh-CN" altLang="en-US" sz="3200" b="1" dirty="0">
                <a:solidFill>
                  <a:srgbClr val="0066FF"/>
                </a:solidFill>
                <a:effectLst>
                  <a:glow rad="1905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如毛的细雨怎么样？</a:t>
            </a:r>
            <a:endParaRPr lang="zh-CN" altLang="en-US" sz="3200" b="1" dirty="0">
              <a:solidFill>
                <a:srgbClr val="0066FF"/>
              </a:solidFill>
              <a:effectLst>
                <a:glow rad="1905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 bwMode="auto">
          <a:xfrm>
            <a:off x="5004048" y="3651870"/>
            <a:ext cx="3842421" cy="1450852"/>
          </a:xfrm>
          <a:prstGeom prst="cloudCallout">
            <a:avLst>
              <a:gd name="adj1" fmla="val -50100"/>
              <a:gd name="adj2" fmla="val -55365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用“加一加”的方法可以让画面更加具体生动。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1"/>
          <a:stretch>
            <a:fillRect/>
          </a:stretch>
        </p:blipFill>
        <p:spPr>
          <a:xfrm>
            <a:off x="3779912" y="456774"/>
            <a:ext cx="437320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4" grpId="0"/>
      <p:bldP spid="5" grpId="0"/>
      <p:bldP spid="6" grpId="0"/>
      <p:bldP spid="7" grpId="0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3038" y="551159"/>
            <a:ext cx="80314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用你自己的语言形容一下如毛的细雨由天上洒落的画面吧。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 descr="https://timgsa.baidu.com/timg?image&amp;quality=80&amp;size=b9999_10000&amp;sec=1564668302753&amp;di=d22dc765a51594287cd30b955d7cb9e3&amp;imgtype=0&amp;src=http%3A%2F%2Fimg.mp.itc.cn%2Fupload%2F20161023%2Fb8fedaa6ede443f8b8951efeeb20c0c8.gif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38" y="1844401"/>
            <a:ext cx="2990850" cy="2095501"/>
          </a:xfrm>
          <a:prstGeom prst="rect">
            <a:avLst/>
          </a:prstGeom>
          <a:noFill/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1995686"/>
            <a:ext cx="489654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如毛的细雨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地落在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5492" y="212645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纷纷扬扬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32" y="2851071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timgsa.baidu.com/timg?image&amp;quality=80&amp;size=b9999_10000&amp;sec=1564668314882&amp;di=9635dde8c9c315d0dd9580278bc9f363&amp;imgtype=0&amp;src=http%3A%2F%2Fs13.sinaimg.cn%2Fbmiddle%2Fa16ed4b7hc41692d7415c%26690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04" y="686290"/>
            <a:ext cx="2232248" cy="1612980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77344" y="726046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如毛的细雨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地落在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的杏花上。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6" descr="https://timgsa.baidu.com/timg?image&amp;quality=80&amp;size=b9999_10000&amp;sec=1564668338350&amp;di=72b2a98f115a099a6ad616b65157a02e&amp;imgtype=0&amp;src=http%3A%2F%2Fmmbiz.qpic.cn%2Fmmbiz_gif%2Fh6LqfeGU7lgrOUXXianX3QeqHg89m5I5iatstn8hfC9V3sNiciaMVweTQzmOAjrGTFSDc8uoD7H8ruRD7oia1WZzoJQ%2F640%3Fwx_fmt%3D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56" y="2748018"/>
            <a:ext cx="2415175" cy="1728192"/>
          </a:xfrm>
          <a:prstGeom prst="rect">
            <a:avLst/>
          </a:prstGeom>
          <a:noFill/>
          <a:effectLst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77344" y="2823430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如毛的细雨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地落在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的花瓣上。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252624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142924" y="85681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洋洋洒洒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47188" y="1594683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粉红粉红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1680" y="295829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飘飘洒洒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367837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零零星星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467" y="1775317"/>
            <a:ext cx="596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7467" y="2567405"/>
            <a:ext cx="1008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r>
              <a:rPr lang="zh-CN" altLang="zh-CN" sz="3200" b="1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7467" y="3355127"/>
            <a:ext cx="3068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千条万条的</a:t>
            </a:r>
            <a:r>
              <a:rPr lang="zh-CN" altLang="zh-CN" sz="3200" b="1" dirty="0">
                <a:effectLst>
                  <a:glow rad="1270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柔柳</a:t>
            </a:r>
            <a:endParaRPr lang="zh-CN" altLang="en-US" sz="3200" b="1" dirty="0">
              <a:effectLst>
                <a:glow rad="1270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8024" y="170765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>
                  <a:glow rad="1905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什么样的柳？</a:t>
            </a:r>
            <a:endParaRPr lang="en-US" altLang="zh-CN" sz="3200" b="1" dirty="0">
              <a:solidFill>
                <a:srgbClr val="0066FF"/>
              </a:solidFill>
              <a:effectLst>
                <a:glow rad="1905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8024" y="244671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>
                  <a:glow rad="1905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什么样的柔柳？</a:t>
            </a:r>
            <a:endParaRPr lang="en-US" altLang="zh-CN" sz="3200" b="1" dirty="0">
              <a:solidFill>
                <a:srgbClr val="0066FF"/>
              </a:solidFill>
              <a:effectLst>
                <a:glow rad="190500">
                  <a:schemeClr val="bg1"/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7969" y="923307"/>
            <a:ext cx="1264088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第一组</a:t>
            </a:r>
            <a:endParaRPr lang="zh-CN" altLang="en-US" sz="2800" b="1" dirty="0">
              <a:solidFill>
                <a:srgbClr val="00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-7339"/>
            <a:ext cx="914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运用加一加的方法，你也来试着想象下面的画面。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6" r="2"/>
          <a:stretch>
            <a:fillRect/>
          </a:stretch>
        </p:blipFill>
        <p:spPr>
          <a:xfrm>
            <a:off x="3762375" y="28748"/>
            <a:ext cx="5470865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48342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用你自己的语言形容一下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千条万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条柔柳的画面吧。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 descr="https://ss0.bdstatic.com/70cFvHSh_Q1YnxGkpoWK1HF6hhy/it/u=4201458382,2985811152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4" y="1779662"/>
            <a:ext cx="3034308" cy="2275731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74310" y="2643758"/>
            <a:ext cx="54696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千万条柔柳在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的石桥旁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2563039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半圆形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3051" y="312966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静静地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4872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227937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147658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zh-CN" altLang="en-US" sz="3200" b="1" dirty="0"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什么样的花？</a:t>
            </a:r>
            <a:endParaRPr lang="en-US" altLang="zh-CN" sz="3200" b="1" dirty="0"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557360"/>
            <a:ext cx="1275819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8AE02"/>
                </a:solidFill>
                <a:ea typeface="黑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00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第二组</a:t>
            </a:r>
            <a:endParaRPr lang="zh-CN" altLang="en-US" dirty="0">
              <a:solidFill>
                <a:srgbClr val="00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266" name="Picture 2" descr="https://timgsa.baidu.com/timg?image&amp;quality=80&amp;size=b9999_10000&amp;sec=1564669408238&amp;di=2805dbb91eddb9af35c4bc88e77b4992&amp;imgtype=0&amp;src=http%3A%2F%2Fimg3.duitang.com%2Fuploads%2Fitem%2F201203%2F20%2F20120320112334_aWGsW.jpe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4811486" y="2199672"/>
            <a:ext cx="2887986" cy="104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9"/>
          <p:cNvSpPr/>
          <p:nvPr/>
        </p:nvSpPr>
        <p:spPr bwMode="gray">
          <a:xfrm rot="2778747" flipH="1">
            <a:off x="2005640" y="2764495"/>
            <a:ext cx="451644" cy="7713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3363838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你能用四个字的词语来形容各种颜色的花都有的这个场面吗？</a:t>
            </a:r>
            <a:endParaRPr lang="zh-CN" altLang="en-US" sz="2400" b="1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9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644" y="1097527"/>
            <a:ext cx="5544616" cy="320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390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郑振铎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于浙江温州，原籍福建长乐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。作家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、诗人、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学者、翻译家。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39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代表作：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我们是少年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://p0.so.qhmsg.com/t01da5662f3ca9c9a3f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276" y="1303125"/>
            <a:ext cx="2118715" cy="2802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7" y="45418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434250" y="44344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imgsa.baidu.com/timg?image&amp;quality=80&amp;size=b9999_10000&amp;sec=1563441093470&amp;di=71ae5c0300ea2656e16bf67c4490ab87&amp;imgtype=0&amp;src=http%3A%2F%2Fimg.pconline.com.cn%2Fimages%2Fupload%2Fupc%2Ftx%2Fitbbs%2F1403%2F24%2Fc16%2F32415698_1395660001329_mthumb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5526"/>
            <a:ext cx="4286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timgsa.baidu.com/timg?image&amp;quality=80&amp;size=b9999_10000&amp;sec=1563441043219&amp;di=5cfaa68878513e8cbeb4a44ddea0e6a0&amp;imgtype=0&amp;src=http%3A%2F%2Fimg.juimg.com%2Ftuku%2Fyulantu%2F110113%2F2015-110113164K7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75606"/>
            <a:ext cx="281535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timgsa.baidu.com/timg?image&amp;quality=80&amp;size=b9999_10000&amp;sec=1563441232472&amp;di=484772d240698488c850b168c89f85cd&amp;imgtype=0&amp;src=http%3A%2F%2Fs16.sinaimg.cn%2Fbmiddle%2Fd6c9a1batx6C9fWavw3ef%26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51670"/>
            <a:ext cx="41910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timgsa.baidu.com/timg?image&amp;quality=80&amp;size=b9999_10000&amp;sec=1564036358&amp;di=e88ce33d0059cc5f171215ef1bd239ad&amp;imgtype=jpg&amp;er=1&amp;src=http%3A%2F%2Fimg.zcool.cn%2Fcommunity%2F01a1bd55434dbd0000019ae9a006d8.jpg%403000w_1l_0o_100s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6" b="753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397999"/>
            <a:ext cx="8784976" cy="58477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的花  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的花  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的花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17850" y="4401986"/>
            <a:ext cx="2141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万紫千红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999" y="440198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283" y="440179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2012" y="14872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2012" y="227937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147658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什么样的草？</a:t>
            </a:r>
            <a:endParaRPr lang="en-US" altLang="zh-CN" sz="3200" b="1" dirty="0"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9632" y="3178198"/>
            <a:ext cx="6745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还能是什么样的草？看图说一说。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555526"/>
            <a:ext cx="1275819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8AE0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0066FF"/>
                </a:solidFill>
              </a:rPr>
              <a:t>第三组</a:t>
            </a:r>
            <a:endParaRPr lang="zh-CN" altLang="en-US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727293" y="3332825"/>
            <a:ext cx="2016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沾满露珠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3580" y="888533"/>
            <a:ext cx="2916332" cy="3022104"/>
            <a:chOff x="1464855" y="641967"/>
            <a:chExt cx="2916332" cy="3022104"/>
          </a:xfrm>
        </p:grpSpPr>
        <p:pic>
          <p:nvPicPr>
            <p:cNvPr id="9218" name="Picture 2" descr="https://timgsa.baidu.com/timg?image&amp;quality=80&amp;size=b9999_10000&amp;sec=1563441922751&amp;di=c77ca4893a3dc7bc992be076c2bd3ec7&amp;imgtype=0&amp;src=http%3A%2F%2F5b0988e595225.cdn.sohucs.com%2Fimages%2F20171115%2F2a26c866b8b84498bc4fb49cbf043276.jpe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4855" y="641967"/>
              <a:ext cx="2613890" cy="232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475656" y="3079296"/>
              <a:ext cx="29055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的青草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32857" y="951173"/>
            <a:ext cx="3275858" cy="2953621"/>
            <a:chOff x="4632857" y="1036523"/>
            <a:chExt cx="3275858" cy="2953621"/>
          </a:xfrm>
        </p:grpSpPr>
        <p:pic>
          <p:nvPicPr>
            <p:cNvPr id="9220" name="Picture 4" descr="https://timgsa.baidu.com/timg?image&amp;quality=80&amp;size=b9999_10000&amp;sec=1563441905587&amp;di=744fb8bb33dd6bb5486eff19e4550452&amp;imgtype=0&amp;src=http%3A%2F%2Fimg12.yiihuu.com%2F860X860%2Fupimg%2Fcourses%2F2016%2F06%2F27%2F1-1467012826-595183.jpg%3Fauto%3Dh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1542" y="1036523"/>
              <a:ext cx="2988325" cy="2241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632857" y="3405369"/>
              <a:ext cx="3275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的青草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93321" y="3327723"/>
            <a:ext cx="1008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6074" y="611226"/>
            <a:ext cx="7489085" cy="3771875"/>
            <a:chOff x="777676" y="91069"/>
            <a:chExt cx="7489085" cy="3771875"/>
          </a:xfrm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676" y="91069"/>
              <a:ext cx="7489085" cy="3771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050859" y="2755365"/>
              <a:ext cx="3498123" cy="58477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的青草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095330" y="3283119"/>
            <a:ext cx="1908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地毯一般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42" y="0"/>
            <a:ext cx="9289032" cy="5143500"/>
            <a:chOff x="217166" y="-123478"/>
            <a:chExt cx="9144000" cy="5143500"/>
          </a:xfrm>
        </p:grpSpPr>
        <p:pic>
          <p:nvPicPr>
            <p:cNvPr id="9223" name="Picture 7" descr="https://timgsa.baidu.com/timg?image&amp;quality=80&amp;size=b9999_10000&amp;sec=1563442054239&amp;di=d8315ad20123c5a689eb8e64fc508e40&amp;imgtype=0&amp;src=http%3A%2F%2Fgss0.baidu.com%2F9vo3dSag_xI4khGko9WTAnF6hhy%2Flvpics%2Fh%3D800%2Fsign%3D2e703e5185d6277ff6123f3818391f63%2Ff7246b600c33874442898596530fd9f9d62aa088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" b="5000"/>
            <a:stretch>
              <a:fillRect/>
            </a:stretch>
          </p:blipFill>
          <p:spPr bwMode="auto">
            <a:xfrm>
              <a:off x="217166" y="-123478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076056" y="3958650"/>
              <a:ext cx="3248831" cy="584775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的青草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945433" y="409677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漫山遍野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9" grpId="0"/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4872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227937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147658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什么样的叶？</a:t>
            </a:r>
            <a:endParaRPr lang="en-US" altLang="zh-CN" sz="3200" b="1" dirty="0"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3860" y="3291830"/>
            <a:ext cx="6268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还能是什么样的叶？看图说一说。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7909" y="557360"/>
            <a:ext cx="1275819" cy="52322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8AE0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0066FF"/>
                </a:solidFill>
              </a:rPr>
              <a:t>第四组</a:t>
            </a:r>
            <a:endParaRPr lang="zh-CN" altLang="en-US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843558"/>
            <a:ext cx="3247561" cy="2843426"/>
            <a:chOff x="679968" y="313099"/>
            <a:chExt cx="3247561" cy="2843426"/>
          </a:xfrm>
        </p:grpSpPr>
        <p:pic>
          <p:nvPicPr>
            <p:cNvPr id="10242" name="Picture 2" descr="https://timgsa.baidu.com/timg?image&amp;quality=80&amp;size=b9999_10000&amp;sec=1563442146845&amp;di=873df114cda2bf7f25cc31be40fc4a73&amp;imgtype=0&amp;src=http%3A%2F%2Fwww.wenphoto.com%2Fuploads%2Fquestions%2F20140707%2F9906609ae90349023de0909b97278f9d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968" y="313099"/>
              <a:ext cx="3247561" cy="2165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854253" y="2571750"/>
              <a:ext cx="3066075" cy="584775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403522" y="3110637"/>
            <a:ext cx="1008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6306" y="705359"/>
            <a:ext cx="4246134" cy="3106822"/>
            <a:chOff x="4538334" y="711498"/>
            <a:chExt cx="4246134" cy="3106822"/>
          </a:xfrm>
        </p:grpSpPr>
        <p:pic>
          <p:nvPicPr>
            <p:cNvPr id="10246" name="Picture 6" descr="https://timgsa.baidu.com/timg?image&amp;quality=80&amp;size=b9999_10000&amp;sec=1563442250035&amp;di=df978a4a61d23a706e3c2f1c39930763&amp;imgtype=0&amp;src=http%3A%2F%2F5b0988e595225.cdn.sohucs.com%2Fimages%2F20181019%2F8149bef794244fd2b5505be2b5da428d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33" y="711498"/>
              <a:ext cx="3661895" cy="2442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4538334" y="3233545"/>
              <a:ext cx="4246134" cy="584775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嫩黄的叶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392601" y="3234336"/>
            <a:ext cx="2325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阳光照耀下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6024"/>
            <a:ext cx="9180512" cy="5143500"/>
            <a:chOff x="-36512" y="-668610"/>
            <a:chExt cx="9180512" cy="5143500"/>
          </a:xfrm>
        </p:grpSpPr>
        <p:pic>
          <p:nvPicPr>
            <p:cNvPr id="10248" name="Picture 8" descr="https://timgsa.baidu.com/timg?image&amp;quality=80&amp;size=b9999_10000&amp;sec=1563442349867&amp;di=e0691d254186ce1568ff75e774ebb4f8&amp;imgtype=0&amp;src=http%3A%2F%2Fspider.nosdn.127.net%2F34c962f0c3faedfd1d4f09e1b7a55e43.jpe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3" b="17067"/>
            <a:stretch>
              <a:fillRect/>
            </a:stretch>
          </p:blipFill>
          <p:spPr bwMode="auto">
            <a:xfrm>
              <a:off x="-36512" y="-668610"/>
              <a:ext cx="9180512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610000" y="3363838"/>
              <a:ext cx="4267830" cy="1077218"/>
            </a:xfrm>
            <a:prstGeom prst="rect">
              <a:avLst/>
            </a:prstGeom>
            <a:solidFill>
              <a:schemeClr val="bg1">
                <a:alpha val="88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阳光照耀下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嫩黄的叶在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__________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地生长着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873275" y="4515043"/>
            <a:ext cx="2016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图库\柳树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11510"/>
            <a:ext cx="8352928" cy="2308324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宋体" panose="02010600030101010101" pitchFamily="2" charset="-122"/>
              </a:rPr>
              <a:t>      我们该用什么语调朗读描写“轻风”“细雨”“柔柳”的语句呢？（      ）</a:t>
            </a:r>
            <a:endParaRPr lang="en-US" altLang="zh-CN" sz="32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ea typeface="宋体" panose="02010600030101010101" pitchFamily="2" charset="-122"/>
              </a:rPr>
              <a:t>      A.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舒缓轻柔 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B.</a:t>
            </a:r>
            <a:r>
              <a:rPr lang="zh-CN" altLang="en-US" sz="3200" b="1" dirty="0">
                <a:ea typeface="宋体" panose="02010600030101010101" pitchFamily="2" charset="-122"/>
              </a:rPr>
              <a:t>充满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激情</a:t>
            </a:r>
            <a:r>
              <a:rPr lang="zh-CN" altLang="en-US" sz="3200" b="1" dirty="0"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ea typeface="宋体" panose="02010600030101010101" pitchFamily="2" charset="-122"/>
              </a:rPr>
              <a:t>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C.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低沉悲壮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91606" y="1263395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A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18363" y="3075806"/>
            <a:ext cx="4983818" cy="1428258"/>
            <a:chOff x="3731479" y="2695529"/>
            <a:chExt cx="4983818" cy="1428258"/>
          </a:xfrm>
        </p:grpSpPr>
        <p:grpSp>
          <p:nvGrpSpPr>
            <p:cNvPr id="7" name="组合 6"/>
            <p:cNvGrpSpPr/>
            <p:nvPr/>
          </p:nvGrpSpPr>
          <p:grpSpPr>
            <a:xfrm>
              <a:off x="3731479" y="2695529"/>
              <a:ext cx="4983818" cy="1428258"/>
              <a:chOff x="3731479" y="2787774"/>
              <a:chExt cx="4983818" cy="1428258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731479" y="2787774"/>
                <a:ext cx="4983818" cy="142825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pic>
            <p:nvPicPr>
              <p:cNvPr id="5124" name="Picture 4" descr="https://ss0.bdstatic.com/70cFuHSh_Q1YnxGkpoWK1HF6hhy/it/u=2048939524,312426804&amp;fm=26&amp;gp=0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56376" y="2830373"/>
                <a:ext cx="736281" cy="7377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5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690109">
                <a:off x="3885509" y="3760833"/>
                <a:ext cx="289064" cy="2907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" name="矩形 7"/>
            <p:cNvSpPr/>
            <p:nvPr/>
          </p:nvSpPr>
          <p:spPr>
            <a:xfrm>
              <a:off x="4225349" y="2911553"/>
              <a:ext cx="404752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让我们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用舒缓轻柔的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语调再读读这几句话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吧。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 bwMode="auto">
          <a:xfrm>
            <a:off x="5379164" y="3281904"/>
            <a:ext cx="3513316" cy="1090046"/>
          </a:xfrm>
          <a:prstGeom prst="cloudCallout">
            <a:avLst>
              <a:gd name="adj1" fmla="val -29430"/>
              <a:gd name="adj2" fmla="val -81477"/>
            </a:avLst>
          </a:prstGeom>
          <a:solidFill>
            <a:srgbClr val="FEFCD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想想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赶集似的聚拢来</a:t>
            </a:r>
            <a:r>
              <a:rPr lang="zh-CN" altLang="en-US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是怎样的画面呢。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4952705" y="432985"/>
          <a:ext cx="815572" cy="776990"/>
        </p:xfrm>
        <a:graphic>
          <a:graphicData uri="http://schemas.openxmlformats.org/drawingml/2006/table">
            <a:tbl>
              <a:tblPr/>
              <a:tblGrid>
                <a:gridCol w="407786"/>
                <a:gridCol w="407786"/>
              </a:tblGrid>
              <a:tr h="395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136" y="57089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第九笔平撇压横中线，第十笔竖压竖中线。</a:t>
            </a:r>
            <a:endParaRPr lang="zh-CN" altLang="en-US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5" descr="C:\Users\zhangye\Desktop\805A.gif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437" y="426024"/>
            <a:ext cx="837213" cy="83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4476" y="1242891"/>
            <a:ext cx="799288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二三月的春日里，轻风微微地吹拂着，如毛的细雨由天上洒落着，千条万条的柔柳，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红的白的黄的花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青的草，绿的叶，都像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pres?slideindex=1&amp;slidetitle="/>
              </a:rPr>
              <a:t>赶集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似的聚拢来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，形成了烂漫无比的春天。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319531" y="2584017"/>
            <a:ext cx="335134" cy="472337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020272" y="2323186"/>
            <a:ext cx="432048" cy="4969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8" r="2"/>
          <a:stretch>
            <a:fillRect/>
          </a:stretch>
        </p:blipFill>
        <p:spPr>
          <a:xfrm>
            <a:off x="5810650" y="3651870"/>
            <a:ext cx="2791044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29938"/>
          <a:stretch>
            <a:fillRect/>
          </a:stretch>
        </p:blipFill>
        <p:spPr>
          <a:xfrm>
            <a:off x="5875228" y="3325814"/>
            <a:ext cx="229008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42717" y="3163052"/>
            <a:ext cx="2514600" cy="609398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赶集的人很多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076056" y="3140647"/>
            <a:ext cx="3505200" cy="609398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春天的花草到处都是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547664" y="3939902"/>
            <a:ext cx="6336704" cy="609398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这样的景色真让人感到</a:t>
            </a:r>
            <a:r>
              <a:rPr lang="zh-CN" altLang="en-US" sz="2800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0" name="Picture 2" descr="https://timgsa.baidu.com/timg?image&amp;quality=80&amp;size=b9999_10000&amp;sec=1564670498455&amp;di=21f16cce2398b96da9285110789983d5&amp;imgtype=0&amp;src=http%3A%2F%2Fimg3.iqilu.com%2Fdata%2Fattachment%2Fforum%2F201301%2F31%2F1220235fsljaeda50j0b9f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3170"/>
          <a:stretch>
            <a:fillRect/>
          </a:stretch>
        </p:blipFill>
        <p:spPr bwMode="auto">
          <a:xfrm>
            <a:off x="611560" y="757352"/>
            <a:ext cx="3154939" cy="224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timgsa.baidu.com/timg?image&amp;quality=80&amp;size=b9999_10000&amp;sec=1564670557287&amp;di=05ec801d8ef2ce3f57c4aad4ecb4526d&amp;imgtype=0&amp;src=http%3A%2F%2Fimg.pconline.com.cn%2Fimages%2Fphotoblog%2F6%2F7%2F6%2F4%2F6764051%2F20101%2F18%2F12638031227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895" y="735573"/>
            <a:ext cx="2978071" cy="226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196001" y="3939902"/>
            <a:ext cx="198002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热闹和欢喜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902664"/>
            <a:ext cx="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比喻</a:t>
            </a:r>
            <a:endParaRPr lang="zh-CN" altLang="en-US" sz="6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5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3528" y="915566"/>
            <a:ext cx="8541618" cy="3599382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67544" y="483518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，哪句话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你印象更为深刻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3492" y="3200825"/>
            <a:ext cx="2555777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2015" y="2095144"/>
              <a:ext cx="852694" cy="439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形容词让事物更优美，让春天更美丽。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39552" y="1205934"/>
            <a:ext cx="3136422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春日里，轻风吹拂着，细雨洒落着，柔柳，花，草，叶，形成了春天。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43893" y="1170370"/>
            <a:ext cx="4132563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春日里，轻风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微微地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吹拂着，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如毛的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由天上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洒落着，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千条万条的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柔柳，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都像赶集似的聚拢来，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的春天。</a:t>
            </a:r>
            <a:endParaRPr lang="zh-CN" altLang="en-US" sz="2800" b="1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404196" y="3115789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2" r="2"/>
          <a:stretch>
            <a:fillRect/>
          </a:stretch>
        </p:blipFill>
        <p:spPr>
          <a:xfrm>
            <a:off x="1403648" y="483518"/>
            <a:ext cx="7246081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timgsa.baidu.com/timg?image&amp;quality=80&amp;size=b9999_10000&amp;sec=1565077405&amp;di=e5adc3502af5b2913bdd966b149beede&amp;imgtype=jpg&amp;er=1&amp;src=http%3A%2F%2Fn.sinaimg.cn%2Fsinacn%2Fw1000h666%2F20180219%2F912e-fyrswmu3170535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b="7770"/>
          <a:stretch>
            <a:fillRect/>
          </a:stretch>
        </p:blipFill>
        <p:spPr bwMode="auto">
          <a:xfrm>
            <a:off x="-1" y="-7353"/>
            <a:ext cx="9157071" cy="515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55526"/>
            <a:ext cx="720080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这景色多美呀。古代的诗人也写过许多关于春天的诗句。我们去欣赏一下吧。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117" y="-43784"/>
            <a:ext cx="9168395" cy="5157222"/>
            <a:chOff x="0" y="-13722"/>
            <a:chExt cx="9168395" cy="5157222"/>
          </a:xfrm>
        </p:grpSpPr>
        <p:pic>
          <p:nvPicPr>
            <p:cNvPr id="6146" name="Picture 2" descr="https://timgsa.baidu.com/timg?image&amp;quality=80&amp;size=b9999_10000&amp;sec=1564482119673&amp;di=97201eb2be04ff225429e89e06da8e2d&amp;imgtype=0&amp;src=http%3A%2F%2Fwx4.sinaimg.cn%2Flarge%2Fa4e3fb64gy1fyi2coygtoj20mr0csjx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" r="75"/>
            <a:stretch>
              <a:fillRect/>
            </a:stretch>
          </p:blipFill>
          <p:spPr bwMode="auto">
            <a:xfrm>
              <a:off x="0" y="-13722"/>
              <a:ext cx="9168395" cy="5157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436096" y="3291830"/>
              <a:ext cx="33843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竹外桃花三两枝，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春江水暖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鸭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先知。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117" y="-10538"/>
            <a:ext cx="9168395" cy="5157222"/>
            <a:chOff x="-1" y="-13722"/>
            <a:chExt cx="9168395" cy="5157222"/>
          </a:xfrm>
        </p:grpSpPr>
        <p:pic>
          <p:nvPicPr>
            <p:cNvPr id="6151" name="Picture 7" descr="D:\图库\鸳鸯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030" b="17720"/>
            <a:stretch>
              <a:fillRect/>
            </a:stretch>
          </p:blipFill>
          <p:spPr bwMode="auto">
            <a:xfrm>
              <a:off x="-1" y="-13722"/>
              <a:ext cx="9168395" cy="5157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084168" y="1032579"/>
              <a:ext cx="259228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泥融飞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燕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子</a:t>
              </a:r>
              <a:endPara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沙暖睡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鸳鸯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9552" y="538683"/>
            <a:ext cx="806489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72390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古人笔下的春天，不仅有植物，还有动物。同学们，请你们说一说，这些古诗中有了小动物，有什么不一样的感觉？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9622"/>
            <a:ext cx="253206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5576" y="1437084"/>
            <a:ext cx="25320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读读</a:t>
            </a:r>
            <a:r>
              <a:rPr lang="en-US" altLang="zh-CN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画画</a:t>
            </a:r>
            <a:endParaRPr lang="en-US" altLang="zh-CN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548" y="2164237"/>
            <a:ext cx="7135812" cy="1454244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452120">
              <a:lnSpc>
                <a:spcPct val="150000"/>
              </a:lnSpc>
              <a:spcAft>
                <a:spcPts val="28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00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     </a:t>
            </a:r>
            <a:r>
              <a:rPr lang="zh-CN" altLang="en-US" sz="3000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   </a:t>
            </a:r>
            <a:r>
              <a:rPr lang="zh-CN" altLang="en-US" sz="3000" b="1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请</a:t>
            </a:r>
            <a:r>
              <a:rPr lang="zh-CN" altLang="en-US" sz="3000" b="1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同学们自由读课文，一边读，</a:t>
            </a:r>
            <a:r>
              <a:rPr lang="zh-CN" altLang="en-US" sz="3000" b="1" kern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一边标出自然段序号，圈</a:t>
            </a:r>
            <a:r>
              <a:rPr lang="zh-CN" altLang="en-US" sz="3000" b="1" kern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画出课后的生字。</a:t>
            </a:r>
            <a:endParaRPr lang="en-US" altLang="zh-CN" sz="3000" b="1" kern="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653667" y="582886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764413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710623"/>
            <a:ext cx="335134" cy="4723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64964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4197" y="1673389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这时候，那些小燕子，那么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可爱的小燕子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由南方飞来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，加入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这光彩夺目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的图画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春光平添了许多生趣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938" y="370178"/>
            <a:ext cx="767789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齐读第二自然段最后一句话，闭眼想象一下，因为小燕子的加入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，春天有了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哪些不一样的感觉？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627534"/>
            <a:ext cx="1599091" cy="2331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608" y="2643758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春光平添了许多生趣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64717519349&amp;di=e70cba1d62e97f55f320dfba6b8e7728&amp;imgtype=0&amp;src=http%3A%2F%2Fimg.pconline.com.cn%2Fimages%2Fupload%2Fupc%2Ftx%2Fphotoblog%2F1211%2F10%2Fc2%2F15578746_15578746_1352517569906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54512" y="-1"/>
            <a:ext cx="9198512" cy="517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imgsa.baidu.com/timg?image&amp;quality=80&amp;size=b9999_10000&amp;sec=1564717597054&amp;di=1dc62a2d4ab3d04855f64b8eedf85dba&amp;imgtype=0&amp;src=http%3A%2F%2Fpic.birdnet.cn%2Fforum%2F201906%2F21%2F092756v5obzmrmrptqpbl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" b="10527"/>
          <a:stretch>
            <a:fillRect/>
          </a:stretch>
        </p:blipFill>
        <p:spPr bwMode="auto">
          <a:xfrm>
            <a:off x="-54512" y="0"/>
            <a:ext cx="9198511" cy="517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timgsa.baidu.com/timg?image&amp;quality=80&amp;size=b9999_10000&amp;sec=1564717690637&amp;di=54fdb36934aecbe98f63fa2a43fcbd17&amp;imgtype=0&amp;src=http%3A%2F%2Fs1.sinaimg.cn%2Flarge%2F006pDFQ9gy70KXEfKpK1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1" b="10813"/>
          <a:stretch>
            <a:fillRect/>
          </a:stretch>
        </p:blipFill>
        <p:spPr bwMode="auto">
          <a:xfrm>
            <a:off x="-62395" y="-2"/>
            <a:ext cx="9206396" cy="517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燕子叫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3298220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1851670"/>
            <a:ext cx="4680520" cy="1446550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春天更有活力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更加光彩夺目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64719587118&amp;di=0b7a77916e9296851062c7f5b9b33613&amp;imgtype=0&amp;src=http%3A%2F%2Fn1.itc.cn%2Fimg8%2Fwb%2Frecom%2F2016%2F05%2F03%2F146226508644541033.JPE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b="7944"/>
          <a:stretch>
            <a:fillRect/>
          </a:stretch>
        </p:blipFill>
        <p:spPr bwMode="auto">
          <a:xfrm>
            <a:off x="-36512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1694953"/>
            <a:ext cx="7128792" cy="1815882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春日里，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轻风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吹拂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洒落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，形成了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的春天。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6748" y="2571750"/>
            <a:ext cx="69823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都像赶集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聚拢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885" y="505315"/>
            <a:ext cx="7992888" cy="95410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让我们试着背一背这一段，记住这美丽的春光燕子图吧！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167713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二三月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4" y="167713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微微地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051" y="2102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如毛的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2102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由天上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2080" y="212053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千条万条的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6748" y="2552586"/>
            <a:ext cx="28451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红的白的黄的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1920" y="25717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2080" y="254539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8633" y="298463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烂漫无比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4" y="3829630"/>
            <a:ext cx="5256584" cy="58477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先记住春天美丽的景物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图库\燕子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66" y="0"/>
            <a:ext cx="9173065" cy="516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403648" y="1059582"/>
            <a:ext cx="6024727" cy="2062103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这时候，那些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，那么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小燕子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，也由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飞来，加入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，为春光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3723877"/>
            <a:ext cx="5256584" cy="58477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再记住可爱活泼的小燕子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9801" y="105958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小燕子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155492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伶俐可爱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4" y="15549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南方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920" y="205898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光彩夺目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1815" y="2515583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平添了许多生趣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830" y="1330945"/>
            <a:ext cx="8284610" cy="2383472"/>
            <a:chOff x="247830" y="1330945"/>
            <a:chExt cx="8284610" cy="2383472"/>
          </a:xfrm>
        </p:grpSpPr>
        <p:sp>
          <p:nvSpPr>
            <p:cNvPr id="3" name="TextBox 2"/>
            <p:cNvSpPr txBox="1"/>
            <p:nvPr/>
          </p:nvSpPr>
          <p:spPr>
            <a:xfrm>
              <a:off x="1907704" y="1491630"/>
              <a:ext cx="662473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小燕子在这美丽的春天里快乐地飞着。朗读课文第三、四自然段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，边读边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想象小燕子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的飞行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姿态，体会小燕子飞行时的迅捷、轻盈。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30" y="1330945"/>
              <a:ext cx="1659874" cy="238347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627784" y="267494"/>
            <a:ext cx="3905411" cy="798894"/>
            <a:chOff x="611560" y="3152753"/>
            <a:chExt cx="3905411" cy="798894"/>
          </a:xfrm>
        </p:grpSpPr>
        <p:sp>
          <p:nvSpPr>
            <p:cNvPr id="6" name="AutoShape 38"/>
            <p:cNvSpPr>
              <a:spLocks noChangeArrowheads="1"/>
            </p:cNvSpPr>
            <p:nvPr/>
          </p:nvSpPr>
          <p:spPr bwMode="gray">
            <a:xfrm>
              <a:off x="1047537" y="3435528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11560" y="3152753"/>
              <a:ext cx="664410" cy="657733"/>
              <a:chOff x="1582264" y="723293"/>
              <a:chExt cx="658424" cy="657733"/>
            </a:xfrm>
          </p:grpSpPr>
          <p:grpSp>
            <p:nvGrpSpPr>
              <p:cNvPr id="8" name="Group 12"/>
              <p:cNvGrpSpPr/>
              <p:nvPr/>
            </p:nvGrpSpPr>
            <p:grpSpPr bwMode="auto">
              <a:xfrm>
                <a:off x="1582264" y="723293"/>
                <a:ext cx="658424" cy="639076"/>
                <a:chOff x="1289" y="587"/>
                <a:chExt cx="668" cy="647"/>
              </a:xfrm>
            </p:grpSpPr>
            <p:sp>
              <p:nvSpPr>
                <p:cNvPr id="10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6"/>
                <p:cNvSpPr>
                  <a:spLocks noChangeArrowheads="1"/>
                </p:cNvSpPr>
                <p:nvPr/>
              </p:nvSpPr>
              <p:spPr bwMode="gray">
                <a:xfrm>
                  <a:off x="1295" y="604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9" name="Text Box 18"/>
              <p:cNvSpPr txBox="1">
                <a:spLocks noChangeArrowheads="1"/>
              </p:cNvSpPr>
              <p:nvPr/>
            </p:nvSpPr>
            <p:spPr bwMode="gray">
              <a:xfrm>
                <a:off x="1677546" y="734695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382977" y="442765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" r="1"/>
          <a:stretch>
            <a:fillRect/>
          </a:stretch>
        </p:blipFill>
        <p:spPr>
          <a:xfrm>
            <a:off x="1907704" y="3062985"/>
            <a:ext cx="6029392" cy="5486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5" r="8091"/>
          <a:stretch>
            <a:fillRect/>
          </a:stretch>
        </p:blipFill>
        <p:spPr>
          <a:xfrm>
            <a:off x="1812521" y="2514297"/>
            <a:ext cx="6359879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6025008" y="1544309"/>
            <a:ext cx="1512168" cy="468219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11210" y="1547897"/>
            <a:ext cx="686916" cy="45066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8424" y="771550"/>
            <a:ext cx="7620000" cy="20313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小燕子带了它的剪刀似的尾巴，在阳光满地时，斜飞于旷亮无比的天空，叽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的一声，已由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稻田上，飞到那边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的高柳下了。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08289" y="1560240"/>
            <a:ext cx="2579390" cy="450662"/>
          </a:xfrm>
          <a:prstGeom prst="roundRect">
            <a:avLst/>
          </a:prstGeom>
          <a:grpFill/>
          <a:ln w="31750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25724" y="1998559"/>
            <a:ext cx="3645535" cy="139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1600" y="2701887"/>
            <a:ext cx="591666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24"/>
          <p:cNvSpPr/>
          <p:nvPr/>
        </p:nvSpPr>
        <p:spPr bwMode="gray">
          <a:xfrm rot="17382043" flipH="1" flipV="1">
            <a:off x="5316164" y="2793884"/>
            <a:ext cx="772058" cy="890814"/>
          </a:xfrm>
          <a:custGeom>
            <a:avLst/>
            <a:gdLst>
              <a:gd name="T0" fmla="*/ 6313 w 1824"/>
              <a:gd name="T1" fmla="*/ 1026892 h 2648"/>
              <a:gd name="T2" fmla="*/ 29463 w 1824"/>
              <a:gd name="T3" fmla="*/ 883528 h 2648"/>
              <a:gd name="T4" fmla="*/ 65239 w 1824"/>
              <a:gd name="T5" fmla="*/ 753499 h 2648"/>
              <a:gd name="T6" fmla="*/ 111538 w 1824"/>
              <a:gd name="T7" fmla="*/ 635140 h 2648"/>
              <a:gd name="T8" fmla="*/ 166255 w 1824"/>
              <a:gd name="T9" fmla="*/ 529283 h 2648"/>
              <a:gd name="T10" fmla="*/ 226234 w 1824"/>
              <a:gd name="T11" fmla="*/ 435096 h 2648"/>
              <a:gd name="T12" fmla="*/ 289368 w 1824"/>
              <a:gd name="T13" fmla="*/ 352578 h 2648"/>
              <a:gd name="T14" fmla="*/ 353556 w 1824"/>
              <a:gd name="T15" fmla="*/ 280895 h 2648"/>
              <a:gd name="T16" fmla="*/ 416691 w 1824"/>
              <a:gd name="T17" fmla="*/ 220048 h 2648"/>
              <a:gd name="T18" fmla="*/ 476669 w 1824"/>
              <a:gd name="T19" fmla="*/ 170037 h 2648"/>
              <a:gd name="T20" fmla="*/ 531386 w 1824"/>
              <a:gd name="T21" fmla="*/ 129195 h 2648"/>
              <a:gd name="T22" fmla="*/ 576633 w 1824"/>
              <a:gd name="T23" fmla="*/ 98355 h 2648"/>
              <a:gd name="T24" fmla="*/ 612409 w 1824"/>
              <a:gd name="T25" fmla="*/ 76684 h 2648"/>
              <a:gd name="T26" fmla="*/ 635558 w 1824"/>
              <a:gd name="T27" fmla="*/ 64181 h 2648"/>
              <a:gd name="T28" fmla="*/ 643976 w 1824"/>
              <a:gd name="T29" fmla="*/ 60013 h 2648"/>
              <a:gd name="T30" fmla="*/ 909143 w 1824"/>
              <a:gd name="T31" fmla="*/ 23338 h 2648"/>
              <a:gd name="T32" fmla="*/ 824963 w 1824"/>
              <a:gd name="T33" fmla="*/ 136697 h 2648"/>
              <a:gd name="T34" fmla="*/ 817597 w 1824"/>
              <a:gd name="T35" fmla="*/ 138364 h 2648"/>
              <a:gd name="T36" fmla="*/ 796552 w 1824"/>
              <a:gd name="T37" fmla="*/ 144198 h 2648"/>
              <a:gd name="T38" fmla="*/ 763933 w 1824"/>
              <a:gd name="T39" fmla="*/ 154201 h 2648"/>
              <a:gd name="T40" fmla="*/ 720791 w 1824"/>
              <a:gd name="T41" fmla="*/ 170871 h 2648"/>
              <a:gd name="T42" fmla="*/ 668178 w 1824"/>
              <a:gd name="T43" fmla="*/ 194209 h 2648"/>
              <a:gd name="T44" fmla="*/ 609252 w 1824"/>
              <a:gd name="T45" fmla="*/ 225050 h 2648"/>
              <a:gd name="T46" fmla="*/ 544013 w 1824"/>
              <a:gd name="T47" fmla="*/ 265058 h 2648"/>
              <a:gd name="T48" fmla="*/ 475617 w 1824"/>
              <a:gd name="T49" fmla="*/ 315069 h 2648"/>
              <a:gd name="T50" fmla="*/ 405116 w 1824"/>
              <a:gd name="T51" fmla="*/ 375082 h 2648"/>
              <a:gd name="T52" fmla="*/ 332511 w 1824"/>
              <a:gd name="T53" fmla="*/ 448432 h 2648"/>
              <a:gd name="T54" fmla="*/ 262010 w 1824"/>
              <a:gd name="T55" fmla="*/ 533451 h 2648"/>
              <a:gd name="T56" fmla="*/ 194666 w 1824"/>
              <a:gd name="T57" fmla="*/ 632639 h 2648"/>
              <a:gd name="T58" fmla="*/ 130479 w 1824"/>
              <a:gd name="T59" fmla="*/ 746831 h 2648"/>
              <a:gd name="T60" fmla="*/ 72605 w 1824"/>
              <a:gd name="T61" fmla="*/ 876860 h 2648"/>
              <a:gd name="T62" fmla="*/ 22097 w 1824"/>
              <a:gd name="T63" fmla="*/ 1023558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783879" y="3759217"/>
            <a:ext cx="2414978" cy="540725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飞行轻盈迅捷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08520" y="-20538"/>
            <a:ext cx="9355991" cy="5262746"/>
            <a:chOff x="-108520" y="-17359"/>
            <a:chExt cx="9355991" cy="5262746"/>
          </a:xfrm>
        </p:grpSpPr>
        <p:pic>
          <p:nvPicPr>
            <p:cNvPr id="17" name="Picture 6" descr="D:\图库\网络图片\旷亮无比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" b="5000"/>
            <a:stretch>
              <a:fillRect/>
            </a:stretch>
          </p:blipFill>
          <p:spPr bwMode="auto">
            <a:xfrm>
              <a:off x="-108520" y="-17359"/>
              <a:ext cx="9355991" cy="5262746"/>
            </a:xfrm>
            <a:prstGeom prst="rect">
              <a:avLst/>
            </a:prstGeom>
            <a:noFill/>
            <a:effectLst>
              <a:softEdge rad="1524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206420" y="3560698"/>
              <a:ext cx="2709396" cy="52322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旷亮无比的天空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3" grpId="0" animBg="1"/>
      <p:bldP spid="14" grpId="0" bldLvl="0" animBg="1"/>
      <p:bldP spid="1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251044"/>
            <a:ext cx="6326713" cy="4408938"/>
            <a:chOff x="1105627" y="196952"/>
            <a:chExt cx="6326713" cy="4408938"/>
          </a:xfrm>
        </p:grpSpPr>
        <p:pic>
          <p:nvPicPr>
            <p:cNvPr id="7174" name="Picture 6" descr="D:\图库\图库\题解图大全\10.13人二、语S三、苏四、苏六题解107幅\人二下题解图36幅\1-2《草》.tif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627" y="661721"/>
              <a:ext cx="5914644" cy="3944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6" name="Picture 8" descr="https://ss0.bdstatic.com/70cFuHSh_Q1YnxGkpoWK1HF6hhy/it/u=2048939524,312426804&amp;fm=26&amp;gp=0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96952"/>
              <a:ext cx="2644316" cy="2649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8" name="Picture 10" descr="https://timgsa.baidu.com/timg?image&amp;quality=80&amp;size=b9999_10000&amp;sec=1564486952119&amp;di=3d367222f2b156330007575e876f6484&amp;imgtype=0&amp;src=http%3A%2F%2Fpic.51yuansu.com%2Fpic3%2Fcover%2F03%2F85%2F66%2F5c11e138e15a4_6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6343" flipH="1">
            <a:off x="802894" y="1965869"/>
            <a:ext cx="378384" cy="28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83568" y="1521754"/>
            <a:ext cx="527426" cy="11120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AutoShape 12" descr="data:image/jpeg;base64,/9j/4AAQSkZJRgABAQAAAQABAAD/2wBDAAgGBgcGBQgHBwcJCQgKDBQNDAsLDBkSEw8UHRofHh0aHBwgJC4nICIsIxwcKDcpLDAxNDQ0Hyc5PTgyPC4zNDL/2wBDAQkJCQwLDBgNDRgyIRwhMjIyMjIyMjIyMjIyMjIyMjIyMjIyMjIyMjIyMjIyMjIyMjIyMjIyMjIyMjIyMjIyMjL/wAARCAGZ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qnc6rYWZInu4kYdV3ZP5Dmmk3ohNpblyisKTxdpSHCtLJ/ux/wCOKi/4TGx/59rvHrsH+Naewqfyke1h3Oiorn08YaYxwwnT/eT/AANXoNf0q4ICXsYPo/y/zpOjUW6GqkHszSopFZXUMrBlPQg5FLWZYUUUUAFFFFABRRRQAUUUUAFFFFABRRRQAUUUUAFFFFABRRRQAUUUUAFFFFABRRRQAUUUUAFFFFABRRRQAUUUUAFFFFABRRRQAUUUUAFFFFABRRRQAUUUUAFFFFABRWNqfiWx04mMN584/gQ9Pqe1ZKy+Idc5Q/YrY9xlcj+Z/lW0aEmuZ6LzM5VUnZas6e5vrS0Gbi4ii9mYA/lWZL4s0mM4WV5P9xD/AFxVe18J2MR33TyXMnUljgfkOf1rYgsbO2GIbWFP91BmnalHu/wFeo+yMj/hM9Nz/q7n/vgf41PD4r0mU4Mzxn/bQ/0zWuVQjBVSPcVXl06wnH72zgb3KDP50XpP7L+8LVO5Pb3VvdJvt5o5V9UYGpa5+48MQK3nabNJZ3A+6VYlT9e9SaZrM32v+zdUQRXY+44+7J/9ek6aavB3/Mam07SNysnV9ftdKGw/vbgjiJT0+p7VF4i1v+y7YRQkG6lHy/7I9f8ACqWh6IIAL29Bku3+YB+dn/16qnSSjzz27dxTm78sSJbbXNd+e5nNnat0RRgkfTr+ZrQtfDGmWwBaIzv6ynP6dK1d1G6iVWT0jovISpx3erCK3t4BiKCKMf7KAVNmot1G6smrmg54opBiSNHH+0oNUZ9D0u4B32UQPqg2/wAqubqXdTTktmJpPcwz4Z+zMX02/ntn67Sdyn/P404apqml8anaieAdbi37fUf/AKq2t1G6r9o38auTyJfDoJaXlvfQia2lWRD3Hb6jtU9c9e6RJbzm+0hvJuBy0Q+5J7YrQ0nVo9TiYFTFcx8SxN1U/wCFTKmrc0dvyKjPW0tzRooorIsKKKKACiiigAooooAKKKKACiiigAooooAKKKKACiiigAooooAKKKKACiiigAooooAKKKKACiiigAooooAKKKKACiiigAooooAKKKKACiimTTRwQvLK4SNBlmPYUAJPPFbQtNM4SNRkse1chd6xqGvTtaaYrRW/Rn6Ej3PYe1JK9z4pvTy0OnRNx7//AF/5V0Vtbw2cCwwIEQdh3+tdcYxpavWX5HO5Optoihpnh60sNskgE8/95hwPoK2d1R7qM1nJym7yLilFWRLuo3VHuo3VNirkm6l3VFmlzSsFyTdWfq2mpqdrt+5OnzRSDqp/wq5uo3U43i7oTs1ZnEaaJ9V8RCS9+Z4vmcEf3eAPzrtN1c/oyD+1tVlH/PYqPzJNbm6umu7yt2MqSsiXdRuqLdS7qwsaXJc0bqi3Uu6iwXJN1Lmot1G6iwXJd1G6o91G6lYdyTdWPq9s9vIur2YxcQcyKOkidwa1N1Zep63Z2tvJH5iyylSoRDn8/SrpqXNoiZtW1Ny0uY7y0iuYjlJF3D29qmrz/R/EF3p9mbWC18/5iyk5O3PbArQGu+I5OU0zA/64P/jTnhZKTtsKNeLR2FFckPEGvRcz6SSvfETj9eas23jC0Z9l3BLbN3P3gP6/pUPD1FsrlKtDqdJRUVvdQXcQkt5UkQ91OalrBq25qFFFFABRRRQAUUUUAFFFFABRRRQAUUUUAFFFFABRRRQAUUUUAFFFFABRRRQAUUUUAFFFFABRRRQAUUUUAFFFFABRRRQAVymv3MmqapHo9uxEandOw/z2/ma6mRxHGznooJNcX4bJnmvLyTmR25P15P8ASunDx3n2Maz2j3Oht4o7aBIYlCogwBUm6o91GabVxXJd1G6ot1LmlYdyTdS7qi3UbqLBcl3Ubqj3UbqLBcl3UFgASTwKi3VBeyFLC4YdREx/ShRuwuZXhx/MtrmY9ZJ2P6A/1ra3VheGjjTG/wCup/kK2N1bVV77MoP3US7qN1R7qN1RYu5Luo3VHmjdSsFyTdS7qi3VR1LVodOj5+eUj5UH8z7U1Bt2QOVtWX5rmK3iMk0iog7k1hy+ILi7m8jS7ZpG/vsM/p2/GmWuj3msSi61ORo4uqxjg4+nYfrXTW1tBZxCK3iWNB2A6/X1qm4U/N/gSuafkjDi0HUb4btTv3VT1ijP+R/OtS10DS7XG21V2H8UvzH9eKv7qN1Yyqzl1saKEUSIFjXaihR6AYFO3VDupd1ZWNLku6o5oILlNk8Mci+jqDSbqN1FrBcx5/DqwSm40md7Scfw5yjexqxp2svJcfYdRi+z3o6D+GT3U1o7qp6lp8OpW/lyfK68xyDqh9RWvNzaT+/qRy8usTTorG0TUpZmksL3i9t+Cf8Anov96tmsZxcXZmkZKSugoooqRhRRRQAUUUUAFFFFABRRRQAUUUUAFFFFABRRRQAUUUUAFFFFABRRRQAUUUUAFFFFABRRRQAUUUUAFFBIAJJwB3rNuNf0u2JEl5GSOyZb+VVGMpbITkluaEiCSNkPRgQa4bQXNlfXVhN8smeAfUda3/8AhLdJz/rZP+/ZrM1I6Rq863VnqEdverjmQFQ2Omcjr711UYyheM07MwqOMrOL1Rq7qXdWIurTWjrHqMOzP3Zo/mVvfj+lacU8cyB43V1PcGrcGiFJMsbqXNRbqN1KxVyXdRuqPdRupWC5LmjNQPKsYBY4BIGafuosFyTdVe/OdOuR/wBMm/kak3VHcfPbyp/eQj9KEtQb0Mrw6f8AiWn/AK6H+QrW3VheHX/0SVPR8/mB/hWzmtqi95mcH7qJN1Rw3CTGTZyEcpn1I61BeXH2ezll7qvH17VHpkZh06FT94jcfqeanl0uPm1saG6jdUeaq318ljbmRuWPCr6mko30Q72DUtTFlGEQb7h+EQfzpNK0YpJ9tv8A95dMdwVuQn/1/wCVN0jTnDnULz5rmTlQf4B/jW1uonLlXLEIq+rJd1LuqHdS7qwsa3Jd1G6ot1G6lYLk26jdUW6jdRYdyXdS7qi3UbqLBcl3Uu6od1LupWC5i+IA9nPa6tBxJC21/dff9R+NdLbzpdW0c8Zykihh+NZOpwi50y4hxklCR9RyP1FQeDrozaS8DHJgfA+h5H65q5x5qV+35Exdp27nRUUUVym4UUUUAFFFFABRRRQAUUUUAFFFFABRRRQAUUUUAFFFFABRRRQAUUUUAFFFFABRRRQAUUUUAFZera3BpYEYBmuX+5CvX8fSma9rK6VbBYwHupeI0649zVXRdJNtm9vCZL2XlmbnZnt9a3hTSXPPb8zKU3fliVhpWqa0RJqlyYITyLeP/P8APNalt4f0u1A22iO396X5j+vFXt1LuolVm9FovIFCK13EFvbqMCCID0CCoJtJ064H7yygPuEAP5irG6jdUJyWzKsmYlz4SspUZbeWaAE52hty5+h/xrGk8O6vpjmWzcTL/wBMzgn6qf8A69druo3VtHEVI7u5nKjB+Rx1trQ3+TfRmCUcEkED8fStUOGAIIIPQitW6tLa9j2XMCSDtkcj6HtWHNodzYZk0yUyRdTbyn+RrWNWEvJkOEo+ZY3UbqpW99HOxjYNFMv3onGCKs5q3GxFx0irLG0bjKsMEVWsrhw72k5zLF0Y/wAa9jVjdVLUInKLcw/6+H5h/tDuKaXQG+po7qXdVS1u47u3WWM8HqPQ+lPluIoV3SyKg/2jip5eg7mLoh8q4u4fQj9CRW1urm475YNSuZYUMqyE4xx3zVh9R1CT/V24Qe45/Wqr1qVN3qTUfVpfmRTjKStFN+ha1uTNtHDn/WSAH6f5xWkCAAB0FcxcLqFyytNyV+70GKsLqOoxD541f3xz+lYLH4OdoxrRb/xL/M09hWWrg/uZuyzpBE0kjYVRkms3TYX1S+N9cD9zGcRoemayr3UJbwpHIPKQHkD+ddXaeSlrGsBBiC/KR3rpfuxuupmtXr0Lm6jdUW6o5bmKBcyyog/2jisOU1uWt1G6qEepQTHEXmSe6xnH54xVoNkUOLW4cxLupd1Q7qXdSsO5Luo3VFupd1FguS7qN1RbqN1KwXJd1LuqLdRuosO5LmsPwafLv7+HtgfoSP61sbqyfCA36lqEw6dPzJP9Kq1qUvkT9uJ19FFFcJ1BRRRQAUUUUAFFFFABRRRQAUUUUAFFFFABRRRQAUUUUAFFFFABRRRQAUUUUAFFFFABUN1cx2drJcSnCRrk1NXJ+LLt7m5t9JgOWYhn+p6D+v5VpSp880iKk+WNyDR4pNX1OXVrsZVWxEp6A/8A1v51026qlrClpaxwR/dRcfX3qfdW9R8z02MoLlRLuo3VFuo3VnYu5Lupd1RbqN1FguS7qN1R7qN1FguS7qN1RbqXdSsO5T1PSrfUky37udfuSr1H+IrnfttxptybXUVPH3ZR3Hr71126svX47OXTXN0wQr/q2HXd6D1roozafK9UZVI395bldJVkQOjBlPQiqtzqcFudu7zJP7icmsOxtrqdSqSNHC3U54NbVrZQ2w+Rct3Y8mvIzbiLB5c3TXvz7Lp6vp6as0w+Eq1lzbLuZ9raXvmSSRE2sch6HkgfSraaXCG3ylpn7s5zWkFpGWvgMdxRmGLbXPyR7R0/Hf8AE9SlgqNPpd+ZWEaoMKoUegGKYwqdhUTV4ym5O7ep6EdNEQMKhYVO1QtW8GbxZA8aSDDKDUcN3PpcnyHfAx5Q/wCeDUx60yaPzImXvjj619Fkub1MFWjGTvTb1X6rtY5Mdg414OSXvLZ/oW472+1RytuBbwjgv1NXYNMtoTvdTNL3eQ7jVLQp91o0R6xtx9D/AJNa26v06Wjsj5WOquyUHAwKN1QlwoySAPeozeW6/enjH1cVHKVctbqXdVE6jaD/AJeY/wDvqlGo2h/5eY/++qORhzIu7qXdVRby3b7txEfo4qVZVb7rA/Q0uULk26jdUW6l3UrDuS7qN1RbsdarTaja24O+Zc+gOT+lHLfYLk19dC1spZSeQvy/XtU3g+zMGktOww077h/ujgf1rKtrS58R3KEo0Onoclj1b6e/8q7SONIo1jRQqKAFA7Csq8lGPIt+pdKLcuYdRRRXGdIUUUUAFFFFABRRRQAUUUUAFFFFABRRRQAUUUUAFFFFABRRRQAUUUUAFFFFABRRRQA13WONnY4VQST6CuI0ctqOs3WpSDudue2en5Diui8TXJttCnwcNJiMfj1/TNZGgxCHSkPeQlz/AC/pXZQjam5d9Dnqu80uxr7qXdUW6jdRYVyXdRuqPdRuosO5Luo3VFupd1FguLIiyrhi2P8AZcr/ACqq+mW7ciS4U+onb/GrO6l3U1dbCdmUDpUi8w6leIf9p9wpjJrdtzFcQ3QH8MibT+n+NaW6jdT5n1FyroYreJXtt0d3YvHMBwAeD/n8azN0+rTi5uz+7H3Ix0ov5v7U1ZsHMEXyj3//AFmraYAAHAr5niTOXhI/VsNpNrV9l2Xm/wAEd+Awntv3lTWK28ydAAAAMAdqmU1XU1KDX5pNN6s9qSLANIxqMNSFqy5dTOwMahansaiY1rFGkUMaoWqRjULGumCN4kZ60UUVsaFbT47yTUHhssea2RzjGB9a6CPw1qM3N1qWz1WME/4VT8KR79YuJuyIfzJ//XXZ7q/YHWnGMY9bL8j4yNOMm35swo/CFgOZpriVvdgB/KrSeGNIT/l1Lf70jf41p7qN1ZOrUf2jRU4LoUR4f0gf8uUf5n/Gg+HtIPWyT8CR/Wr+6jdU88+7Hyx7GU/hbSH6W7L/ALsjf41Ul8GWLcxXE8Z9yGH8q6DdS7qpVqi+0J04PocdP4Pvohm2u0kA7ElD/Wsx7K7sZMail5FHn78Z3D/D9a9E3UEggg8g9Qa1jipr4tSHQj0OSsNA0vU13RapNKRyU4Vh+BratfDGl2rBvIMrDvKd36dP0qC+8OWs7+faMbS5HKvHwM/T/Co7LXLmxuVsNaUK54S4H3W+v+P50SlOavCT9Ov/AAQjGMX7yOiACqFUAAcAClo60VxnQFFFFABRRRQAUUUUAFFFFABRRRQAUUUUAFFFFABRRRQAUUUUAFFFFABRRRQAUUUUAFFFFAHNeNSRpMA7Gcf+gmmWPy2FuB/zzX+VW/FsBm0JmAz5Tq/4dP61nadKJNPgI7IB+XFd9HWivU5KmlQvbqN1R7qN1VYVyXdRuqLdS7qLBck3Uu6ot1NeZIxl3VR6scUcoXJ91LurMk1iyi6zhj6KCarnX0c4gtppT9Mf40/ZyfQXOjb3VT1W6Ntp0rqcMRtX6mqH27WJv9TpcgHq0bH/AAqhqp1UxRrfQmKNm+X5cZP+TTjBJ6tA5O2iG2SeXAPVuTVxWquvy4A7VIrV+PY2vLE151pbybZ9hSpKlTjBdEWQaeGquGp4auBxBxJ91G6ot1JuqOQnlJC1Rk0hamM1XGJaiIxqJjTmNR1vFGiQVHM/lxM3fHH1qSora2fVr9YIyREvLt6CvayXLnjcUk17kdZPy7fPY5MdiVQpO3xPRf15FrQf7TtI5Lm0tFmikOGycE49Ofet1PEMceBe2txan1dCV/Or8MaQQpFEoVEGABUhIIweRX6TOcZu7R8zGLirJjbe+troZgnjk9lbn8qn3VmT6RYXB3Nbqr/3o/lP6VGtnfWv/HrfGVP+edyN3/jw5qOWL2ZXM1ujXzS7qpwXEr/LNA0T+x3Kfof8cVPuqHGxSZLuo3VHuo3UrDuS7qN1RbqXdRYLkmaq6hYw6jatBMOD91u6n1FTbqN1CundA9VZmN4f1Ca1u30W+bMkf+pc9x6flyK6auR8UQNGLfUYfllhcAsPzB/P+ddNY3S3tjDcr0kQNj0PcfnVV4ppVF1/Mmk7NwfQsUUUVzmwUUUUAFFFFABRRRQAUUUUAFFFFABRRRQAUUUUAFFFFABRRRQAUUUUAFFFFABRRRQBHcQJc28kEgykilT9DXBwSPo17LYXeQobKv2+v0NegVR1PSLXVYglwpDL92ReGWuihWUHaWzMqtPm1W5hLKrjcrBh6g5pHuIohl5FX6nFRP4IkD/u75dvuhz/ADqvfaJpmjxg3l1LcTt9yGMBSfr1wK7FOm3aLv8AI5nGa1aFl1q0j6O0h9FFVf7auLiQR2lqWc9Byx/IVY07wy92/n3S/ZoTysSn5iPx6V1drZ21lH5dtCsa98Dk/U96U6tOGi1Y405y30Obg0bW73BuLkWqHsPvfkP8a0IPCVip3XEk1w3fc2B+nP61t5pc1zSr1Hs7ehsqUF5lWDSdOt8eXZQgjuVBP5mrqhVGFUAegFMzRurFtvdmqSWxJmsPxYgfR1c9UmVv6f1rYLhVLMQABkk9q5HxDrS6hC9nZI0safNJKASOPT296ulTc5WRFSajEz6UHFRwv5kSt7c/Wn1+UVqUqVSVOa1Ts/kfWwmpxUo7MeGp4aoaM1k4jsT76N9Q7jRuNTyi5SQtTS1MzRVKI7BRTJJkiGWP4d6dY6de61JiJfLtwfmkbp/9c17WW5LiMa+b4YdZP9O5x4rHU6Hu7y7f59irLLJcP5NujOT12jJNbGg39jaQGCRjFOzZcuMAnsM/411Gm6Xa6XDsgT5j96RvvNTr3TLLUFxc26OezYww/GvvsJSw+EpewpR93v1b7s+erOrWn7Sb1/ArhwwBBBB6EUu6sibRNQ0omTS5zPCOTBJ1/D1/SnWWsw3L+TKDBcA4Mb8c+1dfImrxd0ZczTtLQ1t1G6o80bqiw7km6l3VFupc0WHck3Uu6ot1G6lYLku6jdUeaN1FguS7qN1RbqXNFguVdYQTaPdKeyFvy5/pR4PmMmh7Cf8AVyso/Q/1o1FsaZdE/wDPJv5VF4KBGkzHsZz/AOgrVSX7l+oo/wAReh0lFFFcZ0BRRRQAUUUUAFFFFABRRRQAUUUUAFFFFABRRRQAUUUUAFFFFABRRRQAUUUUAFFFFABRRUF5dR2NnLcy/cjXJ9/QU0ruyBuxna7ra6XCI4gHu5PuJ1x7mqGk6OySfb9QJlvH+b5udn/1/wCVVdEt3v7qTV7z5ndj5YPQe/4dBXRZrra9muSO/U50+d8z+Q/NLmo80ZrKxdyTNGaZmjNKw7j81VvtSg0+INKSWbhI15Zj7CpyTjjrVWCyjjna5k/e3DdZG7D0UdhVRS6ibfQzvsWoa0we/c21r1Fuh+Y/71bFvZ21rB5EMKJGRgjHX6+tSZozTlJvToJRS1OS1jSv7Kc3NuCbVzhk7of8KpJIkgyrA1teJr7MCadCN80xGVHJAzx+JNQf8IZMIEZLtVn2/MpXgH2IrysyyOhjUqspck313v6r9Tpw2PqUHyRXNH8vQzqKsP4d1uH7ojlH+y4/riqM9tqdtcxW00W2WUgIvBzzivn3wpi2/cqQfzf+R6P9r0kvejJfL/gk1Gcda0IfC2qSjM1zFCPQcn9B/WrS+C42/wBdfyOfZMfzJrSnwtK/72sl6Jv/ACFLNV9iD+dl/mc+9zEn8WT6DmrNrp2paiAYYfJiP/LSTjP0q3oOnW6azewzoJHtziPd06kZx+VdbmvboZFgcI0+Xnl3lt92333OCePr1lvyry/zOZHg5TES96xmPfZxV/Q7qa1b+yb0BZohmJuzp7fT/PStfNU9Rshewgo3l3EZ3RSd1b/CvX9o5Lllt+Rycii+aO5obqXdWfp199sgIkXZcRHZLH/db/A1czWTi07M0Urq5JurO1PR7TVE/ertlA+WVfvD/GruaXNEW4u6BpNWZyLyajoThLtTcWmcLKvb/Poa1Le7huovMhcMv6j61sOqyIUdQykYIIyDXOX3h2S3kN1pMhjfqYieD9P8DXTGpGektGYSg47ao0d1G6sez1gPJ9nvEME4ODngE/0rU3VTg1uJSTJN1LuqLdRupWHcl3Uu6ot1G6iwXJd1G6ot1LupWC5S1yfytJmGeXwo/E/4ZrT8MW5t9BgyMNJmQ/ieP0xXO6yWvb6106I/MzAn2J4H6Zrt4o1hiSJBhUUKB7CprvlpqPfUqkrzbH0UUVxnQFFFFABRRRQAUUUUAFFFFABRRRQAUUUUAFFFFABRRRQAUUUUAFFFFABRRRQAUUUUAFct40uWFtbWadZWLEfTp+p/SuprjfEx3+JrCM/dCp+rmujDK9RPsZV37hs2sQtrWKBeiKFqbdUeaM1bVyESbqXdUeaM0rDuSbqN1R5ozRYLkmaXdUeaM0WC5JmquoX8en2jzvgkcKv94+lTFgoJJwByTXLrv8R60F5FpDz/AMB/xNXTgnq9kTKVtFuaPhzT5J5m1e8+aWQnywe3v/QV0+6oVCooVQAoGAB2FOzWNSTnK7NIRUVYk3Vgaknm+K9LB6KrN+WT/StvNZc67vE1q39y3c/rj+tOlo2/JhPVI2d1GajzRmsrF3OdQeR41uR2miyPyH+BrdzWFqH7vxdYyf34ip/8erazXRPVRfkYx0bXmPzRmmZozWdi7mfqKNaTrqcCklBtnQfxp6/UVpRyrLGsiMGRhkEdxTTgggjIPUGs/T1azmlsWz5Y/eQH/ZPUfgf51fxR80TszUzRmmZozUWKuSZozUeaXNFh3KWp6TbapFiRdsoHyyAcj/EVzi3N1o1wLS+BaL+CQc8e3qK7DNVdQsYdRtWglHurd1PrW1Kpy+7LYynC+q3KMcqSIHRgynoRTt1c1apqFjfy2sSl3jyWi/vAdx+HNa1rqUF1wG2Sd0bg10OHYxUu5fzS7qi3UbqmxVyXdTJp0gheVzhVGTTWkCqWYgKOSTWFczzazex2VoCVLfn7n2FOML77CcrGr4VtXvdRn1WYcKSqfU/4Dj8a7Cq1hZx6fZRW0X3UGM+p7mrNcFap7Sd+h104csbBRRRWRYUUUUAFFFFABRRRQAUUUUAFFFFABRRRQAUUUUAFFFFABRRRQAUUUUAFFFFABRRRQAVxvi0eTrVjcnptHP8Autn+tdlWB4tsjdaR5yjL27b/APgPQ/0P4VvhpKNRXMqyvBku6jdVDTLn7Tp8T5+YDa31FW91dDjZ2Mk7kmaXNR5ozSsFyTNGajzRmiw7kmaXNR7qN1KwXMvxDemCyECH95Nxx/d7/wCFaOiWA07T1Rh+9f5pD7+n4ViWa/2v4hac8wW/3fQ46frk11O6qq+7FQ+8mGr5iTNGajzS5rnsbXJM1V8vOqed2WHb+bZ/pU2aM01oBJmlzUeaN1KwXMHXW2a5pb+rY/Uf41s5rn/FD7LvT3/usT+q1u5reS9yJkn7zH5ozTM0ZqLF3JM00hWZWI5XofSm5pc0WC4/dS7qjzRmlYLkm6jdUeaXNFguPzS5qPNGaLBcx9cDWlzaarEPnhcK+O6/5yPxrWvdC07V41uNux3UMJY+Cc9z61W1OIXGmXMZ5yhI+o5H8ql8KXRudDRWOWhYx/h1H6Gqm5KCnF6oUUnJxfUy5PDusWv/AB63aToOivwf1/xqA2viFeDYIT6gg/8As1dtRULFT6pMboR6HDjw/reoMBclIY/RmH8hXS6RolvpER8v95Mw+eVhyfYegrToqamInNWexUKUYu4UUUVgahRRRQAUUUUAFFFFABRRRQAUUUUAFFFFABRRRQAUUUUAFFFFABRRRQAUUUUAFFFFABRRRQAU10WSNkcAqwIIPcU6igDhbZW0bWZtOlJ8tzmMnv6fmOPqK2c1J4n0k39mLiBf9Jg5GOrL3H9aydL1AXkGHP75OGHr716UZe0jzdepxyXJLlNLNGaZmjNKwXH5pc1HmjNFguSZrN1q/FraGND+9lGB7DuasXd2lnbtK/bgD1PpXKuZ769Qy53TMAvHGCcce1aU4Xd3sROVtEdV4ftvs2loxHzynefp2/T+dauaiQBEVFGFUYAp2a55PmbZtHRWH5pc1HmjNTYdyTNGaZmjNFguSbqN1R5ozRYdznPFrZe0Hs39K3IJPMgjf+8oP6VheKxk2rf7w/lWjpUvmaXbt6Lt/Lj+ldDX7qJin77NDNGajzRmsrF3JM0ZpmaM0WC5JmjNR5ozRYLkmaM0zNG6lYdyTNGajzS5osFxZCPKfPTBrN8DsTDer2DIf5/4VNqVwLfTp5M87SB9TwKd4MtzHpcs5GPNk49wB/jmnPSjL5CjrUR0lFFFcJ1BRRRQAUUUUAFFFFABRRRQAUUUUAFFFFABRRRQAUUUUAFFFFABRRRQAUUUUAFFFFABRRRQAUUUUAFFFFABRRRQAVyOvaHLaXB1PTlOM7pI1HT1IHp6iuuorSlUdOV0ROCmrM4yx1GO8Tg7ZB95DVvdUureF47mQ3Ngwt7jqVHCsf6GsN7y/wBNfytQtWHYP0z+PQ16EJQqfD9xySUofEbG6kLhQSTgDkk1ljW7UjJ8wH021EJLrXJxaWUbLGfvuew9/aq5LavRC5r7FmwtG8Q6qXfIsYD/AN9e34/ypboLL4zKKoEcAAUAcABf8TXW6fYxadZJbQj5V6nux7k1yUXPi2/J6jd/MVjTq885NbJaGk4csVfds291G6o80bqVguSbqXNR5ozRYdyTdRuqPdRmlYLkuaN1R7qM0WC5jeJxm1gb0cj8x/8AWpvh6bdZPETyj/of8mpPEfOnJ7Sj+RqnaRtpeowRvkR3UCOCfUj/AByK6I2dOxk/judBmjNR5pc1nYu4/NGaZmjNKwXH5pc1HmlzRYLj80ZpmaM0WC5JmjNR5rF1LVy5+y2ZLOx2ll5/AU4wcnoJysM1OeTVL+LT7X5vmwcdC3+ArubO1Sys4raP7sahfr71keHNC/s2H7RcAG6kHT+4PT6+tb1c2IqKTUI7I3owa957sKKKK5jYKKKKACiiigAooooAKKKKACiiigAooooAKKKKACiiigAooooAKKKKACiiigAooooAKKKKACiiigAooooAKKKKACiiigAprosilXUMp6gjINOooAoPomlu242MGfZMVbhghto/LgiSNP7qKAKkoqnKT0bEopbIK4q9X7J4xlzws65X8R/iDXa1z3inTJLm2jvbcHz7bnjqV6/p1/OtsNJRnZ9dDOtFuN10GZpc1n2Gox3kQ5CygfMv9RVzdXW420ZzJ3JM0ZqPdS5pWHckzRmo80ZosFyTNGaZmjdgUWC5ma9mSC3gXl5JRgfp/Wt3XdF+3abGsAxcW4/de49P0rI01P7X8RJIvNtaDdnsW7fr/KuyrGvUcJRS3RpSgpJt9TiNP1Hzx5M3yXCcMp4zir+6rus+HYNSPnwt5F0P4x0b6/41zkz6rpJ2XtuZIx0kHQ/j/jW8JwqfDv2M5RlDc1t1LurKj1u1YfMHQ+4z/KpRq1n/AM9v/HT/AIVfI+xPMjQ3UbqzW1izXpIW+imq8mvRj/Vwu3+8cUcjYuZG3moLi9gtVzLIAew7n8Ky4jrWqcW1u6of4gNo/wC+jWrY+DRuEuozl26lIz/M1MnCHxMpKUvhRjtcX+tzfZrKJgnfHp/tHsK6nRfDsGlgSyES3RH38cL9P8a1re2gtIRFbxLGg7KMVLXJVxDkuWOiOiFFRd3qwooormNgooooAKKKKACiiigAooooAKKKKACiiigAooooAKKKKACiiigAooooAKKKKACiiigAooooAKKKKACiiigAooooAKKKKACiiigAooooAKKKKACiiigDmdX8LedKbrTWEU2cmPOAT7HtWK17qGnN5eoWrjtuIxn8ehr0CkZVdSrKGU9QRmuqGKlFWkrowlQTd1ocRFq9pJ/y02H0YYq0txC/3ZUb6MK3J9A0q4JL2UYPqny/yqlJ4P0t/u+en+6/+IrZYik+6M3RminvHqKa1xCn35UX6sBVj/hCrD/n4ufzX/Cnp4M01T80lw31Yf4U/b0u4vZVOxkzaxaRA4cyH0Qf1qvEupa8/lW0RjtycM56fie/0FdZb+HdKtiCtojMO8hLfz4rTVQqhVAAHQAdKiWKivgX3lqg38TKel6bDpdmtvDyeruerH1q7RRXE25O7OhJJWQUEAjBGQaKKQzPn0PTLkkyWUWT3UbT+mKpt4S0kniKQewkNblFaKrNbNkOnF7oxU8K6Qhybdn/AN6Rv8avwaVYWpBhtIVI77AT+dW6KTqTluxqEVsgoooqCg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890" y="2995565"/>
            <a:ext cx="222303" cy="18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898" y="3371179"/>
            <a:ext cx="222303" cy="18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250" y="3231842"/>
            <a:ext cx="444605" cy="3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2393367"/>
            <a:ext cx="130042" cy="1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629" y="2995565"/>
            <a:ext cx="288847" cy="23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08597"/>
            <a:ext cx="258297" cy="21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212" y="2349220"/>
            <a:ext cx="161372" cy="16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161" y="2846557"/>
            <a:ext cx="231255" cy="23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717" y="2355726"/>
            <a:ext cx="103259" cy="10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805" y="2787774"/>
            <a:ext cx="266203" cy="26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9742"/>
            <a:ext cx="170578" cy="17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https://timgsa.baidu.com/timg?image&amp;quality=80&amp;size=b9999_10000&amp;sec=1564487451488&amp;di=ce4323bd9fc7e6493b7cb86288a629cb&amp;imgtype=0&amp;src=http%3A%2F%2Fbpic.588ku.com%2Felement_origin_min_pic%2F18%2F01%2F30%2F18848d81573730cf7812dce3276ce774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608557"/>
            <a:ext cx="322744" cy="32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06320" y="4254061"/>
            <a:ext cx="1923209" cy="4924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点一下画面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98313" y="841811"/>
            <a:ext cx="5140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斜飞于旷亮无比的天空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6.41579E-7 L 0.84219 -0.6156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18" y="-307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4604" y="511984"/>
            <a:ext cx="7560840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有几只却在波光粼粼的湖面上横掠着，小燕子的翼尖或剪尾，偶尔沾了一下水面，那小圆晕便一圈一圈地荡漾开去。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5305196" y="1333100"/>
            <a:ext cx="400751" cy="440826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流程图: 联系 3"/>
          <p:cNvSpPr/>
          <p:nvPr/>
        </p:nvSpPr>
        <p:spPr>
          <a:xfrm>
            <a:off x="7158700" y="688335"/>
            <a:ext cx="400751" cy="440826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4716016" y="2643758"/>
            <a:ext cx="3919736" cy="1124960"/>
            <a:chOff x="4530247" y="2476843"/>
            <a:chExt cx="3210396" cy="1125014"/>
          </a:xfrm>
          <a:solidFill>
            <a:schemeClr val="bg1"/>
          </a:solidFill>
        </p:grpSpPr>
        <p:sp>
          <p:nvSpPr>
            <p:cNvPr id="7" name="云形标注 6"/>
            <p:cNvSpPr/>
            <p:nvPr/>
          </p:nvSpPr>
          <p:spPr bwMode="auto">
            <a:xfrm>
              <a:off x="4530247" y="2476843"/>
              <a:ext cx="3210396" cy="1125014"/>
            </a:xfrm>
            <a:prstGeom prst="cloudCallout">
              <a:avLst>
                <a:gd name="adj1" fmla="val -12732"/>
                <a:gd name="adj2" fmla="val -89797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" name="矩形 14"/>
            <p:cNvSpPr>
              <a:spLocks noChangeArrowheads="1"/>
            </p:cNvSpPr>
            <p:nvPr/>
          </p:nvSpPr>
          <p:spPr bwMode="auto">
            <a:xfrm>
              <a:off x="4807143" y="2575194"/>
              <a:ext cx="2736304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“掠”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“沾”可不可以换成“飞”“贴”？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875470" y="1977496"/>
            <a:ext cx="1062505" cy="407258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16152" y="2643758"/>
            <a:ext cx="3626346" cy="1921829"/>
            <a:chOff x="251520" y="2732588"/>
            <a:chExt cx="3626346" cy="192182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2732588"/>
              <a:ext cx="3626346" cy="1921829"/>
              <a:chOff x="676258" y="3152227"/>
              <a:chExt cx="2337512" cy="192182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76258" y="3152227"/>
                <a:ext cx="2337512" cy="1921829"/>
              </a:xfrm>
              <a:prstGeom prst="rect">
                <a:avLst/>
              </a:prstGeom>
              <a:solidFill>
                <a:schemeClr val="bg1">
                  <a:alpha val="92000"/>
                </a:schemeClr>
              </a:solidFill>
              <a:ln>
                <a:noFill/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676258" y="3152227"/>
                <a:ext cx="1168756" cy="1907315"/>
                <a:chOff x="5968242" y="1850766"/>
                <a:chExt cx="1168756" cy="1907315"/>
              </a:xfrm>
              <a:noFill/>
            </p:grpSpPr>
            <p:pic>
              <p:nvPicPr>
                <p:cNvPr id="9" name="Picture 2" descr="https://timgsa.baidu.com/timg?image&amp;quality=80&amp;size=b9999_10000&amp;sec=1563446677131&amp;di=c305eee3ccb9ece9e07a973dded9ce55&amp;imgtype=0&amp;src=http%3A%2F%2Fimgsrc.baidu.com%2Fimgad%2Fpic%2Fitem%2Fd31b0ef41bd5ad6e746b72c48bcb39dbb6fd3c09.jp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68242" y="1850766"/>
                  <a:ext cx="1168756" cy="1552497"/>
                </a:xfrm>
                <a:prstGeom prst="rect">
                  <a:avLst/>
                </a:prstGeom>
                <a:grpFill/>
                <a:ln w="28575">
                  <a:noFill/>
                </a:ln>
                <a:effectLst>
                  <a:glow>
                    <a:schemeClr val="bg1">
                      <a:alpha val="54000"/>
                    </a:schemeClr>
                  </a:glow>
                  <a:softEdge rad="355600"/>
                </a:effectLst>
              </p:spPr>
            </p:pic>
            <p:sp>
              <p:nvSpPr>
                <p:cNvPr id="10" name="TextBox 9"/>
                <p:cNvSpPr txBox="1"/>
                <p:nvPr/>
              </p:nvSpPr>
              <p:spPr>
                <a:xfrm>
                  <a:off x="6191327" y="3388749"/>
                  <a:ext cx="684076" cy="369332"/>
                </a:xfrm>
                <a:prstGeom prst="rect">
                  <a:avLst/>
                </a:prstGeom>
                <a:grpFill/>
                <a:ln w="285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b="1" dirty="0" smtClean="0">
                      <a:latin typeface="宋体" panose="02010600030101010101" pitchFamily="2" charset="-122"/>
                      <a:ea typeface="宋体" panose="02010600030101010101" pitchFamily="2" charset="-122"/>
                    </a:rPr>
                    <a:t>小圆晕</a:t>
                  </a:r>
                  <a:endParaRPr lang="zh-CN" altLang="en-US" sz="1800" b="1" dirty="0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pic>
          <p:nvPicPr>
            <p:cNvPr id="2053" name="Picture 5" descr="D:\图库\圆圈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1722" y="3003798"/>
              <a:ext cx="1008112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555776" y="4285085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小圆圈</a:t>
              </a: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803138" y="656562"/>
            <a:ext cx="2648644" cy="491635"/>
          </a:xfrm>
          <a:prstGeom prst="round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-20538"/>
            <a:ext cx="9180512" cy="5164038"/>
            <a:chOff x="0" y="-51470"/>
            <a:chExt cx="9180512" cy="5164038"/>
          </a:xfrm>
        </p:grpSpPr>
        <p:pic>
          <p:nvPicPr>
            <p:cNvPr id="24" name="Picture 4" descr="https://timgsa.baidu.com/timg?image&amp;quality=80&amp;size=b9999_10000&amp;sec=1564820949416&amp;di=32ea175cb322b6c3ccbaae006a70e589&amp;imgtype=0&amp;src=http%3A%2F%2Fdimg01.c-ctrip.com%2Fimages%2F100j0k000000c7wq9D2C9_R_1024_10000_Q90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>
              <a:fillRect/>
            </a:stretch>
          </p:blipFill>
          <p:spPr bwMode="auto">
            <a:xfrm>
              <a:off x="0" y="-51470"/>
              <a:ext cx="9180512" cy="5164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5168697" y="3908683"/>
              <a:ext cx="2709396" cy="52322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波光粼粼的湖面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8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64822796516&amp;di=0360da7fba57f63ae17fc676fe4c1eeb&amp;imgtype=0&amp;src=http%3A%2F%2Fimg.ph.126.net%2Fw6ygtNSvAYTvFrx8ss7mDg%3D%3D%2F248120191972201180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5" b="8885"/>
          <a:stretch>
            <a:fillRect/>
          </a:stretch>
        </p:blipFill>
        <p:spPr bwMode="auto">
          <a:xfrm>
            <a:off x="3344" y="0"/>
            <a:ext cx="9140656" cy="514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508104" y="954038"/>
            <a:ext cx="3200400" cy="6096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掠：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速度快、灵活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292080" y="3651870"/>
            <a:ext cx="3456384" cy="6096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沾：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轻轻点一下水面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67544" y="954240"/>
            <a:ext cx="3556488" cy="609398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单纯地描写动作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67544" y="3651870"/>
            <a:ext cx="3456384" cy="6096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贴：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接触水面面积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imgsa.baidu.com/timg?image&amp;quality=80&amp;size=b9999_10000&amp;sec=1564822886934&amp;di=40c4421fe032f1b77b106260b02ac26b&amp;imgtype=0&amp;src=http%3A%2F%2Fi5.bbs.fd.zol-img.com.cn%2Ft_s1200x5000%2Fg5%2FM00%2F09%2F0A%2FChMkJ1deZPqIAkI4AAWiK_sfeoMAASj7wLPW-QABaJD435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28382" y="-20538"/>
            <a:ext cx="9172382" cy="515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6718288" y="901052"/>
            <a:ext cx="782298" cy="36004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63052" y="1535172"/>
            <a:ext cx="391149" cy="36004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267744" y="2168730"/>
            <a:ext cx="3219910" cy="36004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2350" y="684441"/>
            <a:ext cx="7560840" cy="203132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有几只却在波光粼粼的湖面上横掠着，小燕子的翼尖或剪尾，偶尔沾了一下水面，那小圆晕便一圈一圈地荡漾开去。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Freeform 24"/>
          <p:cNvSpPr/>
          <p:nvPr/>
        </p:nvSpPr>
        <p:spPr bwMode="gray">
          <a:xfrm rot="17382043" flipH="1" flipV="1">
            <a:off x="5650288" y="2580835"/>
            <a:ext cx="790955" cy="765399"/>
          </a:xfrm>
          <a:custGeom>
            <a:avLst/>
            <a:gdLst>
              <a:gd name="T0" fmla="*/ 6313 w 1824"/>
              <a:gd name="T1" fmla="*/ 1026892 h 2648"/>
              <a:gd name="T2" fmla="*/ 29463 w 1824"/>
              <a:gd name="T3" fmla="*/ 883528 h 2648"/>
              <a:gd name="T4" fmla="*/ 65239 w 1824"/>
              <a:gd name="T5" fmla="*/ 753499 h 2648"/>
              <a:gd name="T6" fmla="*/ 111538 w 1824"/>
              <a:gd name="T7" fmla="*/ 635140 h 2648"/>
              <a:gd name="T8" fmla="*/ 166255 w 1824"/>
              <a:gd name="T9" fmla="*/ 529283 h 2648"/>
              <a:gd name="T10" fmla="*/ 226234 w 1824"/>
              <a:gd name="T11" fmla="*/ 435096 h 2648"/>
              <a:gd name="T12" fmla="*/ 289368 w 1824"/>
              <a:gd name="T13" fmla="*/ 352578 h 2648"/>
              <a:gd name="T14" fmla="*/ 353556 w 1824"/>
              <a:gd name="T15" fmla="*/ 280895 h 2648"/>
              <a:gd name="T16" fmla="*/ 416691 w 1824"/>
              <a:gd name="T17" fmla="*/ 220048 h 2648"/>
              <a:gd name="T18" fmla="*/ 476669 w 1824"/>
              <a:gd name="T19" fmla="*/ 170037 h 2648"/>
              <a:gd name="T20" fmla="*/ 531386 w 1824"/>
              <a:gd name="T21" fmla="*/ 129195 h 2648"/>
              <a:gd name="T22" fmla="*/ 576633 w 1824"/>
              <a:gd name="T23" fmla="*/ 98355 h 2648"/>
              <a:gd name="T24" fmla="*/ 612409 w 1824"/>
              <a:gd name="T25" fmla="*/ 76684 h 2648"/>
              <a:gd name="T26" fmla="*/ 635558 w 1824"/>
              <a:gd name="T27" fmla="*/ 64181 h 2648"/>
              <a:gd name="T28" fmla="*/ 643976 w 1824"/>
              <a:gd name="T29" fmla="*/ 60013 h 2648"/>
              <a:gd name="T30" fmla="*/ 909143 w 1824"/>
              <a:gd name="T31" fmla="*/ 23338 h 2648"/>
              <a:gd name="T32" fmla="*/ 824963 w 1824"/>
              <a:gd name="T33" fmla="*/ 136697 h 2648"/>
              <a:gd name="T34" fmla="*/ 817597 w 1824"/>
              <a:gd name="T35" fmla="*/ 138364 h 2648"/>
              <a:gd name="T36" fmla="*/ 796552 w 1824"/>
              <a:gd name="T37" fmla="*/ 144198 h 2648"/>
              <a:gd name="T38" fmla="*/ 763933 w 1824"/>
              <a:gd name="T39" fmla="*/ 154201 h 2648"/>
              <a:gd name="T40" fmla="*/ 720791 w 1824"/>
              <a:gd name="T41" fmla="*/ 170871 h 2648"/>
              <a:gd name="T42" fmla="*/ 668178 w 1824"/>
              <a:gd name="T43" fmla="*/ 194209 h 2648"/>
              <a:gd name="T44" fmla="*/ 609252 w 1824"/>
              <a:gd name="T45" fmla="*/ 225050 h 2648"/>
              <a:gd name="T46" fmla="*/ 544013 w 1824"/>
              <a:gd name="T47" fmla="*/ 265058 h 2648"/>
              <a:gd name="T48" fmla="*/ 475617 w 1824"/>
              <a:gd name="T49" fmla="*/ 315069 h 2648"/>
              <a:gd name="T50" fmla="*/ 405116 w 1824"/>
              <a:gd name="T51" fmla="*/ 375082 h 2648"/>
              <a:gd name="T52" fmla="*/ 332511 w 1824"/>
              <a:gd name="T53" fmla="*/ 448432 h 2648"/>
              <a:gd name="T54" fmla="*/ 262010 w 1824"/>
              <a:gd name="T55" fmla="*/ 533451 h 2648"/>
              <a:gd name="T56" fmla="*/ 194666 w 1824"/>
              <a:gd name="T57" fmla="*/ 632639 h 2648"/>
              <a:gd name="T58" fmla="*/ 130479 w 1824"/>
              <a:gd name="T59" fmla="*/ 746831 h 2648"/>
              <a:gd name="T60" fmla="*/ 72605 w 1824"/>
              <a:gd name="T61" fmla="*/ 876860 h 2648"/>
              <a:gd name="T62" fmla="*/ 22097 w 1824"/>
              <a:gd name="T63" fmla="*/ 1023558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5037342" y="3471185"/>
            <a:ext cx="2414978" cy="54072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飞行轻盈迅捷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3" grpId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903065" y="1518473"/>
            <a:ext cx="1170835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kumimoji="1"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771800" y="1518473"/>
            <a:ext cx="155775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翼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58168" y="1518473"/>
            <a:ext cx="179207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58168" y="3060403"/>
            <a:ext cx="165458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闲散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860032" y="3060403"/>
            <a:ext cx="1421656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771800" y="3052708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0868" y="1118463"/>
            <a:ext cx="163579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lín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lì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9100" y="1118463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endParaRPr lang="en-US" altLang="zh-CN" sz="30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13088" y="1118463"/>
            <a:ext cx="114884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152" y="2604820"/>
            <a:ext cx="198782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án</a:t>
            </a:r>
            <a:r>
              <a:rPr lang="en-US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sǎn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27784" y="2604820"/>
            <a:ext cx="20362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 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xiān</a:t>
            </a:r>
            <a:endParaRPr lang="en-US" altLang="zh-CN" sz="3000" b="1" dirty="0" err="1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51684" y="2604820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74244" y="260482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ān</a:t>
            </a:r>
            <a:endParaRPr lang="en-US" altLang="zh-CN" sz="3000" b="1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801133" y="3060403"/>
            <a:ext cx="122602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323528" y="33950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42519" y="4115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3897" y="4115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6834009" y="1518473"/>
            <a:ext cx="184244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137536" y="1118463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uàn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48" grpId="0"/>
      <p:bldP spid="48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3.so.qhimgs1.com/sdr/400__/t010302aaf94b5c5053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7" b="7707"/>
          <a:stretch>
            <a:fillRect/>
          </a:stretch>
        </p:blipFill>
        <p:spPr bwMode="auto">
          <a:xfrm>
            <a:off x="-16942" y="-74681"/>
            <a:ext cx="9269462" cy="521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4885" y="347318"/>
            <a:ext cx="7992888" cy="1057790"/>
          </a:xfrm>
          <a:prstGeom prst="rect">
            <a:avLst/>
          </a:prstGeom>
          <a:solidFill>
            <a:srgbClr val="FFFFFF">
              <a:alpha val="78000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让我们试着背一背第三自然段，体会一下燕子飞行时的轻盈迅捷吧！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9268" y="3651870"/>
            <a:ext cx="5085465" cy="107721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先记住燕子飞行时的姿态</a:t>
            </a:r>
            <a:endParaRPr lang="en-US" altLang="zh-CN" sz="3200" dirty="0"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再记住燕子飞行时的方向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885" y="1404521"/>
            <a:ext cx="7992888" cy="2031325"/>
          </a:xfrm>
          <a:prstGeom prst="rect">
            <a:avLst/>
          </a:prstGeom>
          <a:solidFill>
            <a:srgbClr val="FFFFFF">
              <a:alpha val="78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小燕子带了它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，在阳光满地时，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于旷亮无比的天空，叽的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一声，已经由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到那边的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5896" y="1519509"/>
            <a:ext cx="2757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剪刀似的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尾巴 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8162" y="21551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斜飞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6668" y="281156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稻田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5610" y="281659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高柳下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/>
      <p:bldP spid="1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999" y="1392204"/>
            <a:ext cx="7888939" cy="2331674"/>
            <a:chOff x="395536" y="1203598"/>
            <a:chExt cx="7888939" cy="2331674"/>
          </a:xfrm>
        </p:grpSpPr>
        <p:sp>
          <p:nvSpPr>
            <p:cNvPr id="2" name="TextBox 1"/>
            <p:cNvSpPr txBox="1"/>
            <p:nvPr/>
          </p:nvSpPr>
          <p:spPr>
            <a:xfrm>
              <a:off x="1763688" y="1635646"/>
              <a:ext cx="652078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小燕子玩累了，它们在电线杆上休息。朗读最后一个自然段，你能想象到小燕子休息时的状态吗？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1203598"/>
              <a:ext cx="1599091" cy="2331674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66789" y="339502"/>
            <a:ext cx="3905411" cy="864096"/>
            <a:chOff x="4788024" y="3075806"/>
            <a:chExt cx="3905411" cy="864096"/>
          </a:xfrm>
        </p:grpSpPr>
        <p:sp>
          <p:nvSpPr>
            <p:cNvPr id="6" name="AutoShape 38"/>
            <p:cNvSpPr>
              <a:spLocks noChangeArrowheads="1"/>
            </p:cNvSpPr>
            <p:nvPr/>
          </p:nvSpPr>
          <p:spPr bwMode="gray">
            <a:xfrm>
              <a:off x="5224001" y="3423783"/>
              <a:ext cx="3469434" cy="516119"/>
            </a:xfrm>
            <a:prstGeom prst="roundRect">
              <a:avLst>
                <a:gd name="adj" fmla="val 1750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燕子</a:t>
              </a:r>
              <a:r>
                <a:rPr lang="zh-CN" altLang="en-US" sz="4000" b="1" u="sng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zh-CN" altLang="en-US" sz="40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88024" y="3075806"/>
              <a:ext cx="664410" cy="704277"/>
              <a:chOff x="1582264" y="658091"/>
              <a:chExt cx="658424" cy="704277"/>
            </a:xfrm>
          </p:grpSpPr>
          <p:grpSp>
            <p:nvGrpSpPr>
              <p:cNvPr id="8" name="Group 12"/>
              <p:cNvGrpSpPr/>
              <p:nvPr/>
            </p:nvGrpSpPr>
            <p:grpSpPr bwMode="auto">
              <a:xfrm>
                <a:off x="1582264" y="723293"/>
                <a:ext cx="658424" cy="639075"/>
                <a:chOff x="1289" y="587"/>
                <a:chExt cx="668" cy="647"/>
              </a:xfrm>
            </p:grpSpPr>
            <p:sp>
              <p:nvSpPr>
                <p:cNvPr id="10" name="Oval 13"/>
                <p:cNvSpPr>
                  <a:spLocks noChangeArrowheads="1"/>
                </p:cNvSpPr>
                <p:nvPr/>
              </p:nvSpPr>
              <p:spPr bwMode="gray">
                <a:xfrm>
                  <a:off x="1289" y="631"/>
                  <a:ext cx="668" cy="57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bg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1" name="Oval 14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" name="Oval 15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Oval 16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" name="Oval 17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 sz="2000" b="1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9" name="Text Box 18"/>
              <p:cNvSpPr txBox="1">
                <a:spLocks noChangeArrowheads="1"/>
              </p:cNvSpPr>
              <p:nvPr/>
            </p:nvSpPr>
            <p:spPr bwMode="gray">
              <a:xfrm>
                <a:off x="1699432" y="658091"/>
                <a:ext cx="411756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3600" b="1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36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4251752" y="59674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休息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" r="2"/>
          <a:stretch>
            <a:fillRect/>
          </a:stretch>
        </p:blipFill>
        <p:spPr>
          <a:xfrm>
            <a:off x="1882151" y="2845224"/>
            <a:ext cx="6509466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0074" y="460866"/>
            <a:ext cx="8721080" cy="3046988"/>
          </a:xfrm>
          <a:prstGeom prst="rect">
            <a:avLst/>
          </a:prstGeom>
          <a:solidFill>
            <a:srgbClr val="FFFFFF">
              <a:alpha val="48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那边还有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飞倦了的几对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，闲散地在纤细的电线上休憩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嫩蓝的春天，几支木杆，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几痕细线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连于杆与杆之间，线上停着几个小黑点，那便是燕子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47952" y="1419622"/>
            <a:ext cx="2103884" cy="432048"/>
          </a:xfrm>
          <a:prstGeom prst="roundRect">
            <a:avLst/>
          </a:prstGeom>
          <a:grpFill/>
          <a:ln w="31750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04410" y="1866184"/>
            <a:ext cx="56166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94500" y="2616744"/>
            <a:ext cx="846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6"/>
          <p:cNvGrpSpPr/>
          <p:nvPr/>
        </p:nvGrpSpPr>
        <p:grpSpPr bwMode="auto">
          <a:xfrm>
            <a:off x="683568" y="3723927"/>
            <a:ext cx="4495800" cy="1008063"/>
            <a:chOff x="3667814" y="2919214"/>
            <a:chExt cx="3210396" cy="1008204"/>
          </a:xfrm>
        </p:grpSpPr>
        <p:sp>
          <p:nvSpPr>
            <p:cNvPr id="7" name="云形标注 6"/>
            <p:cNvSpPr/>
            <p:nvPr/>
          </p:nvSpPr>
          <p:spPr bwMode="auto">
            <a:xfrm>
              <a:off x="3667814" y="2919214"/>
              <a:ext cx="3210396" cy="1008204"/>
            </a:xfrm>
            <a:prstGeom prst="cloudCallout">
              <a:avLst>
                <a:gd name="adj1" fmla="val -22510"/>
                <a:gd name="adj2" fmla="val -81710"/>
              </a:avLst>
            </a:prstGeom>
            <a:solidFill>
              <a:srgbClr val="FFFFFF">
                <a:alpha val="63000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4048709" y="2995414"/>
              <a:ext cx="2736304" cy="83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为什么说“几痕细线”而不是“几条细线”呢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V="1">
            <a:off x="253012" y="3331495"/>
            <a:ext cx="226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-20736" y="0"/>
            <a:ext cx="9180512" cy="5256584"/>
            <a:chOff x="2846" y="0"/>
            <a:chExt cx="9180512" cy="5141899"/>
          </a:xfrm>
        </p:grpSpPr>
        <p:pic>
          <p:nvPicPr>
            <p:cNvPr id="16" name="Picture 2" descr="https://timgsa.baidu.com/timg?image&amp;quality=80&amp;size=b9999_10000&amp;sec=1564825209003&amp;di=bbd3768cffdf7027e0f4c003ee887f51&amp;imgtype=0&amp;src=http%3A%2F%2Fimg8.zol.com.cn%2Fbbs%2Fupload%2F10850%2F10849324_0800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1" r="3951"/>
            <a:stretch>
              <a:fillRect/>
            </a:stretch>
          </p:blipFill>
          <p:spPr bwMode="auto">
            <a:xfrm>
              <a:off x="2846" y="0"/>
              <a:ext cx="9180512" cy="5141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6545834" y="4027237"/>
              <a:ext cx="2232248" cy="52322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嫩蓝的春天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imgsa.baidu.com/timg?image&amp;quality=80&amp;size=b9999_10000&amp;sec=1564827113663&amp;di=130f120da2a96c69d5806aa17ec52894&amp;imgtype=0&amp;src=http%3A%2F%2Fwww.zg-sj.com%2Fsjphoto%2Fphoto%2Fjsgxq165%2F20188412674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1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555526"/>
            <a:ext cx="7848871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“几痕”是说几根电线看上去很细，好像是几条细细的痕迹。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imgsa.baidu.com/timg?image&amp;quality=80&amp;size=b9999_10000&amp;sec=1564827113663&amp;di=130f120da2a96c69d5806aa17ec52894&amp;imgtype=0&amp;src=http%3A%2F%2Fwww.zg-sj.com%2Fsjphoto%2Fphoto%2Fjsgxq165%2F201884126749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81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907" y="195486"/>
            <a:ext cx="8274557" cy="3046988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ea typeface="宋体" panose="02010600030101010101" pitchFamily="2" charset="-122"/>
              </a:rPr>
              <a:t>        燕子们飞累了，休息在电线杆上。嫩蓝的春天，几支木杆，几痕细线，几个小黑点，这是一幅多么（         ）的画面啊。</a:t>
            </a:r>
            <a:endParaRPr lang="en-US" altLang="zh-CN" sz="32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ea typeface="宋体" panose="02010600030101010101" pitchFamily="2" charset="-122"/>
              </a:rPr>
              <a:t>         A.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恬静  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B.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悠闲        </a:t>
            </a:r>
            <a:r>
              <a:rPr lang="en-US" altLang="zh-CN" sz="3200" b="1" dirty="0" smtClean="0">
                <a:ea typeface="宋体" panose="02010600030101010101" pitchFamily="2" charset="-122"/>
              </a:rPr>
              <a:t>C.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热闹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2378" y="177966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AB</a:t>
            </a:r>
            <a:endParaRPr lang="zh-CN" altLang="en-US" sz="36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5656" y="3497922"/>
            <a:ext cx="6153953" cy="1234068"/>
            <a:chOff x="1475656" y="3497922"/>
            <a:chExt cx="6153953" cy="1234068"/>
          </a:xfrm>
        </p:grpSpPr>
        <p:grpSp>
          <p:nvGrpSpPr>
            <p:cNvPr id="12" name="组合 11"/>
            <p:cNvGrpSpPr/>
            <p:nvPr/>
          </p:nvGrpSpPr>
          <p:grpSpPr>
            <a:xfrm>
              <a:off x="1475656" y="3497922"/>
              <a:ext cx="6153953" cy="1234068"/>
              <a:chOff x="4283967" y="2735243"/>
              <a:chExt cx="6153953" cy="1234068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283967" y="2735243"/>
                <a:ext cx="6153953" cy="1234068"/>
                <a:chOff x="4283967" y="2827488"/>
                <a:chExt cx="6153953" cy="1234068"/>
              </a:xfrm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4283967" y="2827488"/>
                  <a:ext cx="6153953" cy="1234068"/>
                </a:xfrm>
                <a:prstGeom prst="round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444500" dist="254000" dir="8100000" algn="tr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黑体" panose="02010609060101010101" pitchFamily="49" charset="-122"/>
                  </a:endParaRPr>
                </a:p>
              </p:txBody>
            </p:sp>
            <p:pic>
              <p:nvPicPr>
                <p:cNvPr id="16" name="Picture 4" descr="https://ss0.bdstatic.com/70cFuHSh_Q1YnxGkpoWK1HF6hhy/it/u=2048939524,312426804&amp;fm=26&amp;gp=0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629631" y="2827488"/>
                  <a:ext cx="736281" cy="7377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690109">
                  <a:off x="4463411" y="3687069"/>
                  <a:ext cx="217177" cy="21844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14" name="矩形 13"/>
              <p:cNvSpPr/>
              <p:nvPr/>
            </p:nvSpPr>
            <p:spPr>
              <a:xfrm>
                <a:off x="4716729" y="2879259"/>
                <a:ext cx="4984910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请一位同学试着读出这种感觉，其他同学闭上眼睛</a:t>
                </a:r>
                <a:r>
                  <a:rPr lang="zh-CN" altLang="en-US" sz="28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静静想象。</a:t>
                </a:r>
                <a:endPara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" name="纯音乐 - Down by the Salley Gardens.mp3">
              <a:hlinkClick r:id="" action="ppaction://media"/>
            </p:cNvPr>
            <p:cNvPicPr>
              <a:picLocks noChangeAspect="1"/>
            </p:cNvPicPr>
            <p:nvPr>
              <a:audioFile r:link="rId4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6660232" y="4111665"/>
              <a:ext cx="60960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79912" y="539552"/>
            <a:ext cx="152830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38813" y="3732150"/>
            <a:ext cx="1065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闲散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56176" y="3732150"/>
            <a:ext cx="1065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7615"/>
            <a:ext cx="3531282" cy="23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" r="4057" b="16667"/>
          <a:stretch>
            <a:fillRect/>
          </a:stretch>
        </p:blipFill>
        <p:spPr bwMode="auto">
          <a:xfrm>
            <a:off x="4886325" y="1347614"/>
            <a:ext cx="3505200" cy="237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514672" y="771550"/>
            <a:ext cx="83058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思考：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课文最后一句“多么有趣的一幅图画呀！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”表达了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作者怎样的思想感情？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1216" y="2139702"/>
            <a:ext cx="777240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把这样美丽的景象比作图画，流露出作者对小燕子的喜爱，赞美象征生机、活力的春天，表达热爱大自然的思想感情。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" descr="data:image/jpeg;base64,/9j/4AAQSkZJRgABAQAAAQABAAD/2wBDAAgGBgcGBQgHBwcJCQgKDBQNDAsLDBkSEw8UHRofHh0aHBwgJC4nICIsIxwcKDcpLDAxNDQ0Hyc5PTgyPC4zNDL/2wBDAQkJCQwLDBgNDRgyIRwhMjIyMjIyMjIyMjIyMjIyMjIyMjIyMjIyMjIyMjIyMjIyMjIyMjIyMjIyMjIyMjIyMjL/wAARCAEsAo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Bsf3BTqbH9wU6gAooooAKKKKACiiigAooooAKKKKACiiigAooooAKKKKACiiigAooooAKKKKACiiigAooooAKKKKACiiigAooooAKKKKACiiigAorndY8deGdBkMWpazawzDrEG3uP+ArkisiH4veCZX2f2yqe7wyAfntouB3NFZmmeItG1ld2m6paXXtFKGP5da06ACiiigAooooAKKKKACiiigAooooAKKKKACiiigAooooAKKKKACiiigAooooAKKKKACiiigAooooAKKKKACiiigApsn3DTqbJ9w0AOooooAKKKKAGx/cFOpsf3BTqACiiigAooooAKKKKACiiigAooooAKKKKACiiigAooooAKKKKACiiigAooooAKKKKACiiigAooooAKKKKACiop7iG2jMk8qRRjks7BQPxNeY+L/jbo2i77XRlGp3g43qcQof8Ae7/h+dAHqdFfL0nxu8Zvc+atxaImciIQArj055/WvR/A3xqstcnj07XI47G8fhJlOIXPocn5T+lK4HrOa8V+LnxQl06aTw7oU+y4AxdXKHlM/wACnsfU13HxH8ZxeEPC8lzE6m+uB5dqn+0erfQDn8q+Tp5pLiZ5ppGkkdizMxyST3NDYxru0jFnYsxOSSck02iioAkhmlt5BJDK8ci8hkbBH4ivQPDPxk8S6CyRXc39p2g4MdwfnA9n6/nmvPApYjAznsK63Rfhn4t16NZbTSJUhblZbj90pHqM8mmB9E+EPiT4f8XIsdtcfZ70jm1nID5/2ezfhXYZr5lHwR8b2xWaEWPmKcr5d0QwPscD+ddz4c8ZeL/CWyx8b6ReS2Q+VdRjTzCn++VyCPfr9apMR7FRVeyvrbUbSO6s5454JBuSSNgwI+oqxTAKKKKACiiigAooooAKKKKACiiigAooooAKKKKACiiigAooooAKKKKACiiigAooooAKKKKACiiigApsn3DTqbJ9w0AOooooAKKKKAGx/cFOpsf3BTqACiiigAooooAKKKKACiiigAooooAKKKKACiiigAooooAKKKKACiiigAooooAKKKKACiiigAooooAKKKKAMvXvD+neJNMk0/U7cSwP74ZT6g9jXzH418E3Pw/8SW7yRC801pRJA0g4kAOSje/rX1hXF/FTRotX+HmqB0DSWsRuYjjkMgz/ACyPxpMD5l8VaxY65rkl/p+lxabA6KPs8XTcByePWsYHBzXR/wDCA+JzokWsLpM72MqCRZEwx2nkHA5xXOEFSQRgjqKkZavNUv8AUI4UvLye4WBdkQlkLBB6DPSqlFFIAqSCCW6uI4II2klkYKiIMliegFR17f8AAPw1a3BvdfuI1klhcQwZGdhxlj9eQPzpoDpfhx8JbLQLaLUtahS51VgGEbgMkHsB3b3/ACr1MDAAAxilAxRV2EFNdFdSrKGU8EEZBp1FAGVb6Hb6dcvPpqi1EjZlgTiJz67egPuPxzWqOlFFABRRRQAUUUUAFFFFABRRRQAUUUUAFFFFABRRRQAUUUUAFFFFABRRRQAUUUUAFFFFABRRRQAUUUUAFNk+4adTZPuGgB1FFFABRRRQA2P7gp1Nj+4KdQAUUUUAFFFFABRRRQAUUUUAFFFFABRRRQAUUUUAFFFFABRRRQAUUUUAFFFFABRRRQAUUUUAFFFFABRRRQAVDd20d5ZzW0yhopkaNwe4IwamooA4nwHdPp6XfhK9bF3pTbYSf+Wtsf8AVuPw4P0rmvib8Jodcik1jQYUi1JQWlgXAWf3Ho3866vxro15utvEeirnV9NBIj/5+YerRH69vetbwz4m0/xVpKX1hID2liP34m7qw9aQHxrNBLbzPDMjJIjFWRhgqR2IqOvoL42eBbWfTJfFFkixXUG37UBwJVJA3fUcfUV8+1LQwr3D9n7XYo5dR0OVwHkxcQg/xY4Yfyrw+r+javd6Fq9rqdi+y4t3DofX1B9iOKEB9sZBpa53wb4tsfGGhR6haMBIMLPDnmJ+4P8ASuiqxBRRRQAUUUUAFFFFABRRRQAUUUUAFFFFABRRRQAUUUUAFFFFABRRRQAUUUUAFFFFABRRRQAUUUUAFFFFABRRRQAU2T7hp1Nk+4aAHUUUUAFFFFADY/uCnU2P7gp1ABRRRQAUUUUAFFFFABRRRQAUUUUAFFFFABRRRQAUUUUAFFFFABRRRQAUUUUAFFFFABRRRQAUUUUAFFFFABRRRQBm6/dS2WgX9zAMzRwOYh6vj5f1xXjXinwWPh34FTWtPv7tNeM8Ynuo5SA277w29MZ9a9o1qJptGu1QZcRFlHqw5A/MVzHxH08+JPhrfC0G9jEtzEBznbhv5UmB81av4z8Ra9b/AGfU9XubiDjMbMApx6gYzWFQRgkGipGFFFFIDc8K+KtS8I6umoadJg9JYj92VfQ19Q+DPH2keM7JXtJRFdquZrWQ/On09R718hVYs7250+6jubO4kgnjOVkjYgg00wPuDNFfM+lfHXxRYwpFdx2l8FGN8iFXP1K8fpXS2v7Q4wBd6AfcxT/0IqriPc6K8jt/2gfD0mPP03UIvoFb+orVg+OHg2X7893D/vwH+maLgej0VxMHxb8ET/8AMcjjP/TSJ1/pWjD8QvCFx/q/Emm/8CuFX+dMDpaKyoPE2hXOPI1iwlz/AHLhD/WtKOaOZd0Tq6+qnIoAfRRRQAUUUUAFFFFABRRRQAUUUUAFFFFABRRRQAUUUUAFFFFABRRRQAUUUUAFFFFABTZPuGnU2T7hoAdRRRQAUUUUANj+4KdTY/uCnUAFFFFABRRRQAUUUUAFFFFABRRRQAUUUUAFFFFABRRRQAUUUUAFFFFABRRRQAUUUUAFFFFABRRRQAUUUUAFFFFACEZGCKwdIk+wX1zoU/3VzNaZ6PCTyv8AwEnH0K1v1l63pbahbxyW0nk31u3mW02Put6H1U9CKAPAviz8NH0C6l13SYi2mStuljUZ+zsT/wCgn9K8or7N07UrbX7K4sryBUuUBivLOUAlSfbup7HuK+bfih4Ebwbrge2DNpl3lrdjzsI6ofp29qloZwldl4B+Ht746u7hYrhLW2twPNmZS3J6ADueK42va/2fNVjjv9V0tyA8yLMnvtyD/MUkBLc/s8TCPNpr6M/pLbkA/iCa8/8AFPw08SeFAZLq0+0Wo/5ebbLoPrxkfjX1xTWRXUqwDKeoIyDVWEfDOK6Lwnomj69f/ZNS1waW7HEbSQ7kb23ZGD9a+hPFPwe8N+IjJPbxHTbxsnzLZQEY/wC0vT8sV4t4n+Efifw4XmS3/tC0HPnWgLED/aXqP1FKwz0S1/Z80gqrTa9dyg85ijRQfp1rXt/gN4RiwZJNRn/35wM/korybwZ8Utc8HyLaTl73TlOGtp2O6Mf7B7fTpX0P4W8baJ4vtBNpl0DKB+8t5MLIn1H9RT0Axrf4P+Cbf/mEeZj/AJ6TM39a1bf4feErXHl+HrDI7tEG/nXTUUxGdBoOj2oAg0qyix02W6j+lX1RUXaihR6AYp1FABRRRQAUUUUAFFFFABRRRQAUUUUAFFFFABRRRQAUUUUAFFFFABRRRQAUUUUAFFFFABTZPuGnU2T7hoAdRRRQAUUUUANj+4KdTY/uCnUAFFFFABRRRQAUUUUAFFFFABRRRQAUUUUAFFFFABRRRQAUUUUAFFFFABRRRQAUUUUAFFFFABRRRQAUUUUAFFFFABRRRQBz3iPw22qlL3TrptP1eAYgu4x1H91x/Ep9DXgvxT8QeL7hbfRfEthbW6wOZEmgjO2c4xkMSfXoK+m6ztZ0LTtf097HU7VLmB/4XHKn1B6g0mB8UVu+DvEEnhjxVYaqhO2GQCVR/Eh4YflXaeOvg5qXh7zL7R99/po5KgfvYh7j+Ie4ry/BBwakZ9w2lzFeWsVzA4eGVA6MDwQRkGpq8R+CPjxZLYeF9Rl/epk2TsfvL3T6jqK9uqxBRRRQBy3iP4eeGvE6s19p0aXB6XEA2SD8R1/HNeT6v8FfEXh+7/tDwrqTTtGcoN3lTL9D0P6V9A0UrAeNeGvi7e6XcrpPjqxmspxwLsxFQfdl/qOK9etLy2vrZLm0njngcZWSNgykfUVBqej6drNsbfUrKC6iP8MqBsfT0rkoPh9N4duWufCWqy2Kk5awuMy27/h1X6igDu6KytP1K7cCHU7FrS56ZRvMif8A3WH8iAa1R0pgFFFFABRRRQAUUUUAFFFFABRRRQAUUUUAFFFFABRRRQAUUUUAFFFFABRRRQAUUUUAFNk+4adTZPuGgB1FFFABRRRQA2P7gp1Nj+4KdQAUUUUAFFFFABRRRQAUUUUAFFFFABRRRQAUUUUAFFFFABRRRQAUUUUAFFNZ1QFmIAHJJ7Vyes/EzwloZZLnV4ZJV6xQZkb/AMd4oA66ivGtR/aD0uIkafo1zcejSyCMfyJrmrv9oHXpSfsml2EA7byzn+YpXA+iqM18+aJ4++KXi2Yro0EHl5w0q2yiNfqzcV6NpOgfECYLJrHjGOEnrFa2MRP/AH0V/pRcDvaKz7PTrq2A8/Vru6buZFjUH8FUVoUwCiiigAooooAKKKKACiiigAIBFeaeOfhBpPibzb3Tdmn6mcksq/u5T/tDsfcfrXpdFAHxnrXh/W/BurJFfwS2lzG2+GVTwSDwysOtfQXww+JkPiu0TTdRdY9YiXnPAnA/iHv6iu71bRdP12xey1O1jubdxyjjp7g9QfevDPFnwa1TQbr+1vCc8s6RN5iwZxNFjn5T/F/P61Owz6Cory/4cfFGPXCuia7i11qP5AXG0Tke3ZvavUM5p3EFFFFMAooooAMCiiigAooooAKKKKACiiigAooooAKKKKACiiigAooooAKKKKACiiigAooooAKKKKACiiigApsn3DTqbJ9w0AOooooAKKKKAGx/cFOpsf3BTqACiiigAooooAKKKKACiiigAooooAKKKKACiiigAooooAKKKDQAmR615r44+MGleGHksdPUahqS8Mqt+7iP+0e59hWV8Y/iJNo0f/CPaTMY72ZN1xMp5iQ9APQn+VfPDMWYliST1J71LYzpPEfj3xF4okb+0dRk8kni3iOyMfgOv41zeaSikAV7N8M/hCNUhi1vxDGwtGw0FoeDIOoZvb271yvwn8IJ4r8WIbqPdYWQE04PRjn5V/E/oDX1UqBFCqAFAwAB0ppAR2tpb2VtHb20McMMY2pHGoAUewqbFFFUIKKKKACiiigAooooAKKKCcCgAornNS8Uwx6mNG0uMX+rN96JD8kA/vSsPuj26mtqyt5oIR9onM07cu+MDPoB2FAFmiiigAoxRRQByXiz4e6L4sXzp4jbX68x3kHyyKR0z6/jWdpGq694SZNN8Vf6XYg7YNYiGQB2Eo6qf9rpXfU10V1KsAVIwQRwaACORJUV0YMjDIYHIIp1ULXS49PciyPlQMcmD+Af7o/h+g4q+OlABRRRQAUUUUAFFFFABRRRQAUUUUAFFFFABRRRQAUUUUAFFFFABRRRQAUUUUAFFFFABRRRQAUUUUAFNk+4adTZPuGgB1FFFABRRRQA2P7gp1Nj+4KdQAUUUUAFFFFABRRRQAUUUUAFFFFABRRRQAUUUUAFFFFABSMdqknoKWmTf6l/900AfGfizU5NY8WarfyMSZrlyPZc4A/ICsarF8Ct/cKeokYH86r1AwoooHWkB9J/AfS1tPBU18V/eXlyxz/sr8o/XNeq1xPwlgMHw10kEAFlZ/zY121WhBRRRTAKKKKACiiigAoozXG+NPiRong6BkmlFxqBH7u1iILZ7Fj/AAigDqb6/tdNtJLu9uI7e3jGXkkYKAK8lv8A4gaz491dvD/giN4Lcf8AHxqbqQVX1H90enc+1cJHP4s+MfiIQNIYrCNtzKuRDbr64/ibH419B+GPC+m+E9Ij0/ToQqjmSQj5pG/vMe9LcBnhXwrYeFdMFrahpJn+ae5k5kmfuWNb1FFMAooooAKKKKACiiigAooooAKKKKACiiigAooooAKKKKACiiigAooooAKKKKACiiigAooooAKKKKACiiigAooooAKKKKACiiigApsn3DTqbJ9w0AOooooAKKKKAGx/cFOpsf3BTqACiiigAooooAKKKKACiiigAooooAKKKKACiiigAoopksscEbSSuqRqCWZjgAepoAfSMMjFcHqvxi8G6XM0P297qRTgi2iLj8+n61lH48+EihPk6jnsPJHP60rgfP8A4ntzaeKtWtyMeXdyr+TGsmtjxTq0GueKNS1S3iaKG6naVUc8jPrWPUsYUDrRRSA+oPgv4gg1XwRDYCQfatPJikjzztzlW+mP5V6RXxZ4e8Ral4Y1WPUNMnMUy8EdVcdww7ivffC/xx0LU40h1pW026xgtgvEx9iOR+P51aYj1aiqVhq+napEJbG9t7lCM5ikDfyq5mmAtFFIWAGScCgBarX9/aabZyXd7cxW9vGMvJIwAArhPGXxd0HwyrwWrjUdQHHkxN8in/abp+AzXz74p8a614vu/N1O6JiBzHbpxGn0H9TSbA9K8c/G+a48zT/C4MUfKteuPmP+4O31NcF4O8G6t4/1xgGk8gNuuryTJ2888nqx9KXwF4B1DxtqW2PMOnxMPtFyRwP9lfVq+pdC0Kw8O6VDp2mwLFBGO3Vj3JPcmla4yPw54c03wxpEWnabAI4kHzN/FI3dmPcmtekyBUE99aWozcXUMQ9XkC/zqhFiiufuvHPheyB8/XbFcdhMGP6ViXfxh8E2mQdWMpH/ADyhdv6UAd3RXC2XxKTWiP7E8OaxfKekhiWJP++mNdHZT65dYa6srSxX+75xmf8AQAD8zQBr0UgBA5OTS0AFFFFABRRRQAUUUUAFFFFABRRRQAUUUUAFFFFABRRRQAUUUUAFFFFABRRRQAUUUUAFFFFABRRRQAUUUUAFFFFABTZPuGnU2T7hoAdRRRQAUUUUANj+4KdTY/uCnUAFFFFABRRRQAUUUUAFFFFABRRRQAUUUUAFFFFAAelfN/xj8fXGrazN4fsbhk060bZNsOPNkHXPsOmPWvbvG/iJPDHhO/1JmAlWMpCD3kPC/rzXyZpVxZHxBbXOtRyXFkZw9yqn5nXOTSYGbk0ma6TxvdeG7vXxL4XtJLaw8pQyvkAvk5IB6DGK5uoGFFGKMUAFFFFABRmiimA+KaWBw8UjxuOjIxBrZtvGfia0AEGvaigHQC4b+prDooA6c/EXxiVwfEmoY/661m3vibXdRUreaxfTqeqyTsQfwzWVRQAuaQdealt7ae6kEdvDJM56LGhY/kK6nS/hj4v1baYdEuIkP8dxiMfrzQBasvit4m0vTItP0qW0sbaIYVIrZT+JJzk+9Vbn4m+NLrPmeIboA9o9sf8A6CBXc6T+z7qE219V1eC3XukCGRvzOBXeaR8FPCGmbXntpr+UfxXEh2/98jAp6gfO51rxLrEvkjUdTu3Y/cEzvn8M10Wk/CbxprZEj2DWsTf8tbyQL/47979K+ntP0jTtKh8qwsre2Qdoowv8qu07AeKaN+z9ax7ZNZ1eSY94rZNg/wC+jk/oK9D0X4eeFdB2tZaNAZR/y1mBkf8ANs4/CuooosIQKFGAAB7UtFFMAooooAKKKKACiiigAooooAKKKKACiiigAooooAKKKKACiiigAooooAKKKKACiiigAooooAKKKKACiiigAooooAKKKKACmyfcNOpsn3DQA6iiigAooooAbH9wU6mx/cFOoAKKKKACiiigAooooAKKKKACiiigAooooAKKKKAOV8X+BbHxobdNTu7tLeDJWGFwqlj/ABHjk4rjrz4AeHZYyLXUL+B+xZlcflivW6KLAfLHjL4R674Vhe8jZdQ09OWmhUhkHqy9h7jNS/Dz4Vz+NrSTUJ79bSxSQx/Iu6R2GM+wHNfUEkayIyOoZGGCpGQRXnc/gLVfDWoTal4Hvo7ZZm3zaZdZMEh/2ccqaVgM5PgF4YEeHvNSZ+7eYo/TbVSf9nzRWJ8jV76P/eVW/oK6CL4lyaVILfxboF/pMnQ3CRmW3b3DCuo07xf4d1VA9jrVjNnsJ1DD6gnIosgPHr39nm7Ck2GvwueyzwFc/iCf5V5n4r8Faz4Oukh1WBQkufKmjbcj464P+NfWOo+J9C0m2a4vtWs4Y1H8Uy5P0Gck/Svmv4ofEAeNNVjitFZNMtCfJ3jDOT1Y+nTik7DOBoooqQCiiigDV8P+HdT8TapHp+l25mmbknoqD1Y9hX0F4R+CmiaKiXGsY1O9HJVhiJT7L3/Gsb9n6403+y9TtwUGpeaGfP3mjxxj2BzXtVWkIr21hZ2SBLW0ggUfwxRhR+lWMUUUwCiiigAooooAKKKKACiiigAooqOaeG3jMk0qRxjqzsAB+JoAkorhvEXxZ8KaArJ9vW+uBx5NmRJg+7ZwPzrz+b9oaf7RmDQY/Iz/ABzHcR+AxSuB7zRXD+C/ihonjE/Z4y1pqGM/ZpiMt67T/F/Ou2LqqliQFAySaYCSypDG0kjqiKMszHAAry7xF8dNA0m4e2063m1ORDgvGwSPPsx5P4CuC+K3xPl166l0TRpyulRttllQ4+0Ee/8AdH615RmpbGe7wftEJ5n+keHmCesdyCf1Wuy0H4xeE9cdImunsJ24CXahQT/vAkV8rUuaLgfckUqTRrJG6ujDKspyCKfXyH4T+Iev+EZlFndtNaZy1rMSyH6f3T9K+ivBXxH0XxlAEhk+zagoy9pKRu+q/wB4U0xHZUUmaWmAUUUUAFFFFABRRRQAUUUUAFFFFABRRRQAUUUUAFFFFABRRRQAUUUUAFNk+4adTZPuGgB1FFFABRRRQA2P7gp1Nj+4KdQAUUUUAFFFFABRRRQAUUUUAFFFFABRRRQAUUUUAFFFFABRRRQAySGOaMpLGroeqsMg1xuv/C/wrrUEzDSoLa6ZTsmtx5eG7EgcHmu1oosB4X8Nfhtpet+EtT/ty1zfPcPbhz9+Apx8vpz+deT+KvC9/wCE9bl02+jOVOYpQPllXsQa+rHhXw/qlzfoh+wXjB7naP8AUyYxvx6EYz6EZ9ad4i8MaP4x0r7NqEKTRkZimQjch9ValYD41or13XfgJrtrOzaNd297BnhZW8uQf0P5iuPvfhn4xsMmbQrpgO8QEg/8dJqbDOSoq1dade2LlLu0uIGHaWIr/OqtIC9pGsX2h6lFf6dcvBcxHKup6+x9R7V9CeC/jVpespHZ66U0++6eaf8AUyH6n7v0P51820DincD7ljkSWNZI3V0YZDKcgin18eeHPHviLwswGnahJ5APNvKd8Z/A9PwxXqmi/tBQFVTW9IkU95bRtw/75b/GquI9vorhdP8Ai94Kv1GNW+zsf4biNkx+OMV0Nr4t8PXoH2fW7CTPQC4X/GmBs0VBHe2k3+ruYX/3XBqUOh6MD+NADqKTIoyKAFopNy+o/OloAKrX9ha6nYy2d7Ak9vKpV43GQRVmigD5R+JPgU+CtfXyQ0ml3JLwMeq88oT6j+VYviu68OXl7bS+HLKezgECiaOU5/edyOT7V9C/GnT4b34dXc0ijzLWRJYzjkHOD+hr5lu9MvrGOOS6sriBJBuRpYyoYeoz1qWMitrqeyuorm2leKeJgyOhwVI9K9H1/wCM2sa54SXRzAtvcuNtzdRMf3i+gHbPevMqKVwCiiikAUAEnABrT0LQdR8R6nHp+l2zTzv6dFHqT2FfSngf4UaP4Wt47i7ijvtUxlppVysZ9EB6fXrTsB89aZ4E8UatGstlod48Z5DtGVU/QnFXm8A+N9FlS8i0a/ikiO5ZLf5mU+vy819bgYGAMClqrBc8l+HfxVOpzR6F4lX7Lqq/JHNIuwTH0YHo3869aHSsPX/COieJYDHqVhFI/wDDMo2yJ7hhyKj0WDUdDC6dfXL31qOLe8b/AFgH92T1Pow69/diOgooooAKKKKACiiigAooooAKKKKACiiigAooooAKKKKACiiigAooooAKbJ9w06myfcNADqKKKACiiigBsf3BTqbH9wU6gAooooAKKKKACiiigAooooAKKKKACiiigAooooAKKKKACiiigAooooAQqCCCMg9jWDNot5p8jT6FcpCpOWspwTCx9u6H6ce1b9FAHNHxWbD5dc0y6sCOsyoZoT771Bx/wICtWx1vS9SQPY6ja3Cn/nnKrH8s1oVj3/hXQdTfzLzSbSWQ/wAZjAb8xzQBoXFra3cRS4himQjlZFDA/nXg/wAaPDvhLSbKC40xILXVpJfmt4G4ZOcsV7dueK9RuPhp4cnBCx3sIPaK9lUflurLHwV8Gly8lpcysTkl7lzn9aTA+WqMV9XxfCDwREcjRg3+/M5/rV+H4a+DYMbPD1nx/eUt/M0rDPkICnpDLIcRxs59FBNfZkHhTw/bEGHRbBCO4t1/wrShtLa3A8mCKPH9xAP5UWC58ZW3hjXrz/j20bUJQe627kfnitq1+F/jS7I2aDcpnvKVT+Zr65oo5QufM1j8FPG0mCzW1oP9q55H/fOa6ew+CXiJcG58WND7Q72/qK9yop2C55pY/CIQY+1eLNdmI7Rz+WP610dn4C0a0xvk1G5PrPfSt+m7FdRRTEVLbTLKz/497aNPcDmrdFFABRRRQBh+MdIOu+EdT05R+8lgby/98cr+oFUNGXTPGvgWyF9axzQywBJYnH3HUbWHsQQa6sjNcDp8y+DvHtxpUx2aZrbG5tGP3Un/AI4/x4IpAeE/EXwFc+C9Z2puk024JNtMR/46fcfrXF19o+I/D9j4n0S40u/j3RSjhsco3Zh7ivkTxL4fu/DGvXWk3g/ewNw3Z1PIYfUUmhmTRRRUgfTvwS0K20/wNFqCopur52eSTHO0HCr9OM/jXpdeW/AvXI7/AMFvprMPPsJipH+w3IP8x+FepVaEFFFFMApCAetLRQAUUUUAFFFFABRRRQAUUUUAFFFFABRRRQAUUUUAFFFFABRRRQAUUUUAFNk+4adTZPuGgB1FFFABRRRQA2P7gp1Nj+4KdQAUUUUAFFFFABRRRQAUUUUAFFFFABRRRQAUUUUAFFFFABRRRQAUUUUAFFFFABRRRQAUUUUAFFFFABRRRQAUUUUAFFFFABRRRQAUUUUAFFFFABXnPxL0rUfFlzp3hzShHHIri9nu3/5d1BIXHfJOenpXo1ZlmE/trUjgeZ+7B9du3j9S1AHlM/xbv/BGrXPh7XbYatLZ7VF5C3ltICoI3KQRnmvL/iH41TxxrcV/HYfY0ihEQUvuZuSck4HrS/FJJE+JeueZnJnBH02Lj9K4+oYwooopAdX8PvF8ng7xRDencbST91dIO6E9fqOtfW9pdQXtpFdW0iywSoHR1OQwPQ18O16x8KPid/wj00eiaxKTpcjfupWP+oY+v+z/ACqkwPpCimRSxzRLLE6vG4DKynIIPcU+qEFFFFABRRRQAUUUUAFFFFABRRRQAUUUUAFFFFABRRRQAUUUUAFFFFABRRRQAU2T7hp1Nk+4aAHUUUUAFFFFADY/uCnU2P7gp1ABRRRQAUUUUAFFFFABRRRQAUUUUAFFFFABRRRQAUUUUAFFFFABRRRQAUUUUAFFFFABRRRQAUUUUAFFFFABRRRQAUUUUAFFFFABRRRQAUUUUAFYlzJ9h8U20jcQ30JgJ7eYhLL+YL/lW3WdrenHU9NeGN/LuFIkgk/uSLyp/OgDxb47eEJlvIvE9rGWhZRFdYH3SOFb6Hp+VeI19m2c1r4n0GW3vYFJcNBeWz9UccMpH6j2wa+WvHnhCfwb4kmsHDNbP+8tpT/Gh/qOhqWhnL0UV1Pw+8LR+L/Ftvpc8rR2+1pJWT720dh70gOWo6V9OXXwK8ITwbIRe2744dJ9x/EEGvNvF/wT1fQbd73Spf7Ttk5aNEImUeu3+L8PyosBkeC/irrnhCJbT5b3TweIJmOU/wB1u306V6zpHx48MXoVL+G7sJO5ZQ6fmvP6V81srIxVgQQcEHqKt6Zplzq9/HZWYRriT7ivIqbj6AsQM+1CYH1/pnjPw5rAX7DrVlKT/D5oDfkea3FYMuVII9RXyb/wqrxvGcjQpz6FZE/+Kq/Y+HfinopzY22twAfwxy5X8s4qrgfUlFeB2Hiz4wadhZ9Cur1B/wA9rIk/muK6ex+J/imPA1X4fauPVraBz+hH9aLiPVaK4+w+Imn3WBcaTrti3cXGmyYH4qDXS2WqWWoLutbhZO+MEEfgeaYFuiiigAooooAKKKKACiiigAooooAKKKKACiiigAooooAKbJ9w06myfcNADqKKKACiiigBsf3BTqbH9wU6gAooooAKKKKACiiigAooooAKKKKACiiigAooooAKKKKACiiigAooooAKKKKACiiigAooooAKKKKACiiigAooooAKKKKACiiigAooooAKKKKACg8iiigDlPEEF7od43iLSoGuBgC/sk6zIOjr/tr+o49K84+LXiTwp4q8FW91ZahDJqEMoMMXSQA8MCOo/wDrV7iRmvHfid8JF1Tzda8PQql796e1XgS+pX0b270mB89HrXefB3UV0/4kacHIC3AeDJ9WXj9QK4aWJ4ZGjkRkdThlYYIPuKn069l03Ura9hO2W3lWVD7qc1Iz7epMVR0bU4dZ0a01G3YGK4iWQe2R0q/ViPPvG3wn0XxWHurcCw1MjPnRKNrn/bXv9etfPfibwbrng+9CalbMibv3dzHkxv6YbsfbrX2LVa9sbXUbV7W8t4riCQYaOVQykfQ0rAeHfDf4yNb+To/iaUtHwkN83JX0D+o9/wA693ikSaJZY3V0cZVlOQR6ivE/GfwLWQyXvheQI3U2UzfKf91u30P51zHg74g658O9Q/sXX7a4awU4aCQHfD7pnqPbpRcZ9LYoqhpOr2Gt6fHfadcpcW0gyrof0Poav0xBikxS0UAFFFFABRRRQAUUUUAFFFFABRRRQAUUUUAFFFFABRRRQAU2T7hp1Nk+4aAHUUUUAFFFFADY/uCnU2P7gp1ABRRRQAUUUUAFFFFABRRRQAUUUUAFFFFABRRRQAUUUUAFFFFABRRRQAUUUUAFFFFABRRRQAUUUUAFFFFABRRRQAUUUUAFFFFABRRRQAUUUUAFFFFABRRRQB5l8SPhVaeKI31LS1S31dRk9ln9m9D7/nXzbf6fdaXey2d7BJBcRNteNxgg19v15v8AF/wxpWp+E7zVp4MX1nEWimQ4P0PqKTQHM/AnxisltL4Yu5AJEzLaFu6/xL+B5/E17cOlfEOn31zpmow31nKYriBw8bjsRX2lpNzJeaNY3UuPMmt45GwOMlQTQgLlFFFMArG8QeFtG8T2ZttWso51x8r9HT6MORWzRQB4p/whPir4aag+peFJ31TTGOZ7F+HK/Tufcc+1ekeFPGWm+LLIyWjGK6i4uLSX5ZIm9CPT3rozXM+I/DenXBfWY0e11S3QvHd252Px2PZh7EGkB01FY3hXUrjV/DlnfXW3zpUy20YBIJH9K2aYBRRRQAUUUUAFFFFABRRRQAUUUUAFFFFABRRRQAUUUUAFNk+4adTZPuGgB1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446" y="3666332"/>
            <a:ext cx="1494379" cy="7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9220" name="Picture 4" descr="https://timgsa.baidu.com/timg?image&amp;quality=80&amp;size=b9999_10000&amp;sec=1563190755102&amp;di=f4ae798390bbabd1459f86901397aeb8&amp;imgtype=0&amp;src=http%3A%2F%2Fmmbiz.qpic.cn%2Fmmbiz_png%2FLRO1ztB2TFiaH9UHHQ8S7IiaJFg4hKhdwK6dMNDMxNlUK17X0kO1XuIC1TUic037NqJd7EdwYsFWsyj2pPlGZ8lsg%2F640%3Fwx_fmt%3Dpn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39" b="7339"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253472" y="294472"/>
              <a:ext cx="2808312" cy="523220"/>
            </a:xfrm>
            <a:prstGeom prst="rect">
              <a:avLst/>
            </a:prstGeom>
            <a:solidFill>
              <a:schemeClr val="bg1">
                <a:alpha val="4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烂漫无比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的春天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1635"/>
            <a:ext cx="9144000" cy="5143500"/>
            <a:chOff x="1422932" y="637678"/>
            <a:chExt cx="9144000" cy="5143500"/>
          </a:xfrm>
        </p:grpSpPr>
        <p:pic>
          <p:nvPicPr>
            <p:cNvPr id="11270" name="Picture 6" descr="https://timgsa.baidu.com/timg?image&amp;quality=80&amp;size=b9999_10000&amp;sec=1564826386154&amp;di=7140873ea43a9b55d480d391f1568ed4&amp;imgtype=0&amp;src=http%3A%2F%2Fpic1.win4000.com%2Fwallpaper%2F2018-03-21%2F5ab2014d1d45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2932" y="637678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945709" y="5110208"/>
              <a:ext cx="4571595" cy="523220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光彩夺目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图画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635"/>
            <a:ext cx="9144000" cy="5143500"/>
            <a:chOff x="-827584" y="-41076"/>
            <a:chExt cx="9144000" cy="5143500"/>
          </a:xfrm>
        </p:grpSpPr>
        <p:pic>
          <p:nvPicPr>
            <p:cNvPr id="9222" name="Picture 6" descr="D:\图库\网络图片\旷亮无比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" b="5000"/>
            <a:stretch>
              <a:fillRect/>
            </a:stretch>
          </p:blipFill>
          <p:spPr bwMode="auto">
            <a:xfrm>
              <a:off x="-827584" y="-41076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788024" y="4355724"/>
              <a:ext cx="3243975" cy="584775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旷亮无比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的天空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1635"/>
            <a:ext cx="9144000" cy="5143500"/>
            <a:chOff x="-5465980" y="514265"/>
            <a:chExt cx="9144000" cy="5143500"/>
          </a:xfrm>
        </p:grpSpPr>
        <p:pic>
          <p:nvPicPr>
            <p:cNvPr id="11268" name="Picture 4" descr="https://timgsa.baidu.com/timg?image&amp;quality=80&amp;size=b9999_10000&amp;sec=1564826168736&amp;di=d4bbfd81ce5b2b183ded4df1506458f0&amp;imgtype=0&amp;src=http%3A%2F%2Fimg1.qunarzz.com%2Ftravel%2Fd1%2F1702%2Ffc%2Fdcc014807118ebb5.jpg_r_720x480x95_49cd49e3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47" b="7547"/>
            <a:stretch>
              <a:fillRect/>
            </a:stretch>
          </p:blipFill>
          <p:spPr bwMode="auto">
            <a:xfrm>
              <a:off x="-5465980" y="514265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-320252" y="4907176"/>
              <a:ext cx="3531849" cy="52322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波光粼粼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的湖面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6078" y="-2520"/>
            <a:ext cx="9158685" cy="5145135"/>
            <a:chOff x="-6078" y="-2520"/>
            <a:chExt cx="9158685" cy="514513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797"/>
            <a:stretch>
              <a:fillRect/>
            </a:stretch>
          </p:blipFill>
          <p:spPr bwMode="auto">
            <a:xfrm>
              <a:off x="-6078" y="-2520"/>
              <a:ext cx="9158685" cy="5145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51520" y="4373381"/>
              <a:ext cx="3531849" cy="52322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剪刀似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的尾巴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-6077" y="1635"/>
            <a:ext cx="5024129" cy="52322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读一读，记一记！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200" y="3651870"/>
            <a:ext cx="3531849" cy="52322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伶俐可爱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的小燕子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5174" y="1825883"/>
            <a:ext cx="37461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的夏天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的秋天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的冬天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94798" y="1825883"/>
            <a:ext cx="39976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的校园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街道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  <a:r>
              <a:rPr lang="en-US" altLang="zh-CN" b="1" dirty="0" smtClean="0">
                <a:ea typeface="黑体" panose="02010609060101010101" pitchFamily="49" charset="-122"/>
              </a:rPr>
              <a:t> 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27984" y="2019005"/>
            <a:ext cx="0" cy="167584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75174" y="650939"/>
            <a:ext cx="7713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能像这样用四字词语形容下面的季节和景物吗</a:t>
            </a:r>
            <a:r>
              <a:rPr lang="zh-CN" altLang="en-US" sz="3200" b="1" dirty="0" smtClean="0">
                <a:ln w="11430"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（课后第二题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1933089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艳阳高照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9399" y="192367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干净整洁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7086" y="256832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瓜果飘香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058" y="320065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北风呼啸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1454" y="260256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四通八达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5857" y="320234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鸟语花香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2" grpId="0"/>
      <p:bldP spid="1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722526" y="527029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1" y="594597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14580" y="1244257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029277" y="2385967"/>
            <a:ext cx="106503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111338" y="1617097"/>
            <a:ext cx="216000" cy="22320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flipH="1">
            <a:off x="5557669" y="1556239"/>
            <a:ext cx="216000" cy="2232000"/>
          </a:xfrm>
          <a:prstGeom prst="leftBrac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5421" y="1405639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燕子外形图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25421" y="2053710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春光燕子图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25421" y="269307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燕子飞行图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25421" y="334114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燕子休息图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73693" y="2125719"/>
            <a:ext cx="1188132" cy="1092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活泼可爱</a:t>
            </a:r>
            <a:endParaRPr lang="zh-CN" altLang="en-US" sz="32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1390547"/>
            <a:ext cx="718693" cy="736455"/>
            <a:chOff x="755576" y="1390547"/>
            <a:chExt cx="718693" cy="736455"/>
          </a:xfrm>
        </p:grpSpPr>
        <p:sp>
          <p:nvSpPr>
            <p:cNvPr id="10" name="椭圆 9"/>
            <p:cNvSpPr/>
            <p:nvPr/>
          </p:nvSpPr>
          <p:spPr>
            <a:xfrm>
              <a:off x="755576" y="1390547"/>
              <a:ext cx="718693" cy="73645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810489" y="1398331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散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0057" y="1502737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0057" y="1044505"/>
            <a:ext cx="7107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à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506002"/>
            <a:ext cx="95923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9690" y="1044505"/>
            <a:ext cx="1079888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ǎ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en-US" alt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3488" y="2633717"/>
            <a:ext cx="4314696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几痕细线连于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与杆之间。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5576" y="2499742"/>
            <a:ext cx="718693" cy="736455"/>
            <a:chOff x="755576" y="2499742"/>
            <a:chExt cx="718693" cy="736455"/>
          </a:xfrm>
        </p:grpSpPr>
        <p:sp>
          <p:nvSpPr>
            <p:cNvPr id="7" name="椭圆 6"/>
            <p:cNvSpPr/>
            <p:nvPr/>
          </p:nvSpPr>
          <p:spPr>
            <a:xfrm>
              <a:off x="755576" y="2499742"/>
              <a:ext cx="718693" cy="73645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810489" y="2507526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杆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934678" y="2158866"/>
            <a:ext cx="108012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ān</a:t>
            </a:r>
            <a:endParaRPr lang="en-US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64281" y="3539649"/>
            <a:ext cx="6308752" cy="991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同学们手里都拿着一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笔，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在记录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老师讲话的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753217" y="3104045"/>
            <a:ext cx="75565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ǎn</a:t>
            </a:r>
            <a:endParaRPr 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735043" y="49789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28" y="550567"/>
            <a:ext cx="366860" cy="456338"/>
          </a:xfrm>
          <a:prstGeom prst="rect">
            <a:avLst/>
          </a:prstGeom>
        </p:spPr>
      </p:pic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899592" y="1275606"/>
            <a:ext cx="7262813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这篇课文描写了燕子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的形态，以及它在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zh-CN" altLang="en-US" sz="2700" b="1" u="sng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上休息的优美姿态，展现了美丽的春天景色，表达了作者对大自然的喜爱。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09776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827578" y="1390594"/>
            <a:ext cx="15240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活泼机灵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557576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湖面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204948" y="2015554"/>
            <a:ext cx="990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电线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8" b="9340"/>
          <a:stretch>
            <a:fillRect/>
          </a:stretch>
        </p:blipFill>
        <p:spPr bwMode="auto">
          <a:xfrm>
            <a:off x="1588" y="-1"/>
            <a:ext cx="9142412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14"/>
          <p:cNvSpPr txBox="1"/>
          <p:nvPr/>
        </p:nvSpPr>
        <p:spPr>
          <a:xfrm>
            <a:off x="565128" y="13785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effectLst>
                  <a:glow rad="50800">
                    <a:schemeClr val="bg1"/>
                  </a:glo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effectLst>
                <a:glow rad="50800">
                  <a:schemeClr val="bg1"/>
                </a:glo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26" y="198117"/>
            <a:ext cx="366860" cy="456338"/>
          </a:xfrm>
          <a:prstGeom prst="rect">
            <a:avLst/>
          </a:prstGeom>
        </p:spPr>
      </p:pic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565128" y="3142853"/>
            <a:ext cx="7564424" cy="179279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燕子横掠水面，是为了捕食悬浮或浮游在水面上的昆虫。为了保持身体平衡，并起到缓冲作用，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不致于因速度快、冲力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大而使整个身体冲进水里，常常用尾巴或翼尖沾一下水面。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546419" y="808730"/>
            <a:ext cx="7521679" cy="58631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燕子横掠水面时，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用尾巴或翼尖点水？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912460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566"/>
            <a:ext cx="366860" cy="456339"/>
          </a:xfrm>
          <a:prstGeom prst="rect">
            <a:avLst/>
          </a:prstGeom>
        </p:spPr>
      </p:pic>
      <p:grpSp>
        <p:nvGrpSpPr>
          <p:cNvPr id="12" name="组合 20"/>
          <p:cNvGrpSpPr/>
          <p:nvPr/>
        </p:nvGrpSpPr>
        <p:grpSpPr bwMode="auto">
          <a:xfrm>
            <a:off x="437456" y="1201591"/>
            <a:ext cx="8045820" cy="3177792"/>
            <a:chOff x="-324543" y="1141249"/>
            <a:chExt cx="8045820" cy="3177292"/>
          </a:xfrm>
        </p:grpSpPr>
        <p:grpSp>
          <p:nvGrpSpPr>
            <p:cNvPr id="13" name="组合 22"/>
            <p:cNvGrpSpPr/>
            <p:nvPr/>
          </p:nvGrpSpPr>
          <p:grpSpPr bwMode="auto">
            <a:xfrm>
              <a:off x="-324543" y="1141249"/>
              <a:ext cx="6268144" cy="3177292"/>
              <a:chOff x="-324543" y="1141249"/>
              <a:chExt cx="6268144" cy="3177292"/>
            </a:xfrm>
          </p:grpSpPr>
          <p:sp>
            <p:nvSpPr>
              <p:cNvPr id="16" name="矩形 12"/>
              <p:cNvSpPr>
                <a:spLocks noChangeArrowheads="1"/>
              </p:cNvSpPr>
              <p:nvPr/>
            </p:nvSpPr>
            <p:spPr bwMode="auto">
              <a:xfrm>
                <a:off x="457200" y="1885950"/>
                <a:ext cx="3891642" cy="2432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）羽毛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）尾巴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一（   ）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歌曲</a:t>
                </a:r>
                <a:endPara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燕子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20"/>
              <p:cNvSpPr>
                <a:spLocks noChangeArrowheads="1"/>
              </p:cNvSpPr>
              <p:nvPr/>
            </p:nvSpPr>
            <p:spPr bwMode="auto">
              <a:xfrm>
                <a:off x="-324543" y="1141249"/>
                <a:ext cx="6268144" cy="5816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一、在括号里填上恰当的量词</a:t>
                </a:r>
                <a:r>
                  <a:rPr lang="zh-CN" altLang="en-US" sz="32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r>
                  <a:rPr lang="zh-CN" altLang="en-US" sz="3200" b="1" dirty="0">
                    <a:latin typeface="Songti SC" panose="02010600040101010101" pitchFamily="2" charset="-122"/>
                    <a:ea typeface="Songti SC" panose="02010600040101010101" pitchFamily="2" charset="-122"/>
                  </a:rPr>
                  <a:t>　　</a:t>
                </a:r>
                <a:endParaRPr lang="zh-CN" altLang="en-US" sz="3200" b="1" dirty="0">
                  <a:latin typeface="Songti SC" panose="02010600040101010101" pitchFamily="2" charset="-122"/>
                  <a:ea typeface="Songti SC" panose="02010600040101010101" pitchFamily="2" charset="-122"/>
                </a:endParaRPr>
              </a:p>
            </p:txBody>
          </p:sp>
        </p:grpSp>
        <p:sp>
          <p:nvSpPr>
            <p:cNvPr id="14" name="矩形 15"/>
            <p:cNvSpPr>
              <a:spLocks noChangeArrowheads="1"/>
            </p:cNvSpPr>
            <p:nvPr/>
          </p:nvSpPr>
          <p:spPr bwMode="auto">
            <a:xfrm>
              <a:off x="3882009" y="1883856"/>
              <a:ext cx="3839268" cy="2432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）翅膀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）春雨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一（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细线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）鸣叫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6"/>
            <p:cNvSpPr>
              <a:spLocks noChangeArrowheads="1"/>
            </p:cNvSpPr>
            <p:nvPr/>
          </p:nvSpPr>
          <p:spPr bwMode="auto">
            <a:xfrm>
              <a:off x="495300" y="3436556"/>
              <a:ext cx="4724772" cy="66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2130468" y="368075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18"/>
          <p:cNvSpPr>
            <a:spLocks noChangeArrowheads="1"/>
          </p:cNvSpPr>
          <p:nvPr/>
        </p:nvSpPr>
        <p:spPr bwMode="auto">
          <a:xfrm>
            <a:off x="5580112" y="370415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3"/>
          <p:cNvSpPr>
            <a:spLocks noChangeArrowheads="1"/>
          </p:cNvSpPr>
          <p:nvPr/>
        </p:nvSpPr>
        <p:spPr bwMode="auto">
          <a:xfrm>
            <a:off x="5580112" y="195270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4"/>
          <p:cNvSpPr>
            <a:spLocks noChangeArrowheads="1"/>
          </p:cNvSpPr>
          <p:nvPr/>
        </p:nvSpPr>
        <p:spPr bwMode="auto">
          <a:xfrm>
            <a:off x="5580112" y="2529648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5"/>
          <p:cNvSpPr>
            <a:spLocks noChangeArrowheads="1"/>
          </p:cNvSpPr>
          <p:nvPr/>
        </p:nvSpPr>
        <p:spPr bwMode="auto">
          <a:xfrm>
            <a:off x="5580112" y="3106591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7"/>
          <p:cNvSpPr>
            <a:spLocks noChangeArrowheads="1"/>
          </p:cNvSpPr>
          <p:nvPr/>
        </p:nvSpPr>
        <p:spPr bwMode="auto">
          <a:xfrm>
            <a:off x="2130468" y="1952706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8"/>
          <p:cNvSpPr>
            <a:spLocks noChangeArrowheads="1"/>
          </p:cNvSpPr>
          <p:nvPr/>
        </p:nvSpPr>
        <p:spPr bwMode="auto">
          <a:xfrm>
            <a:off x="2130468" y="2529648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9"/>
          <p:cNvSpPr>
            <a:spLocks noChangeArrowheads="1"/>
          </p:cNvSpPr>
          <p:nvPr/>
        </p:nvSpPr>
        <p:spPr bwMode="auto">
          <a:xfrm>
            <a:off x="2130468" y="3092077"/>
            <a:ext cx="5334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5" grpId="0"/>
      <p:bldP spid="26" grpId="0"/>
      <p:bldP spid="27" grpId="0"/>
      <p:bldP spid="22" grpId="0"/>
      <p:bldP spid="23" grpId="0"/>
      <p:bldP spid="2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56928" y="2219696"/>
            <a:ext cx="426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小燕子为春光增添生趣。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56928" y="3583855"/>
            <a:ext cx="30480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宋体" panose="02010600030101010101" pitchFamily="2" charset="-122"/>
              </a:rPr>
              <a:t>柔柳展开嫩叶。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10"/>
          <p:cNvGrpSpPr/>
          <p:nvPr/>
        </p:nvGrpSpPr>
        <p:grpSpPr bwMode="auto">
          <a:xfrm>
            <a:off x="476275" y="703535"/>
            <a:ext cx="7649210" cy="2717853"/>
            <a:chOff x="457200" y="1062038"/>
            <a:chExt cx="7649210" cy="2717776"/>
          </a:xfrm>
        </p:grpSpPr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457200" y="1774155"/>
              <a:ext cx="7649210" cy="633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ctr">
              <a:spAutoFit/>
            </a:bodyPr>
            <a:lstStyle/>
            <a:p>
              <a:pPr indent="200025" eaLnBrk="0" hangingPunct="0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1.</a:t>
              </a:r>
              <a:r>
                <a:rPr lang="zh-CN" altLang="en-US" sz="2800" b="1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活泼机灵的小燕子为春光增添了许多生趣。</a:t>
              </a:r>
              <a:endParaRPr lang="zh-CN" altLang="en-US" sz="2800" b="1" dirty="0"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533400" y="1062038"/>
              <a:ext cx="7019925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ea typeface="黑体" panose="02010609060101010101" pitchFamily="49" charset="-122"/>
                  <a:cs typeface="Times New Roman" panose="02020603050405020304" charset="0"/>
                </a:rPr>
                <a:t>二、缩写句子。</a:t>
              </a:r>
              <a:endParaRPr lang="zh-CN" altLang="en-US" sz="3200" b="1" dirty="0"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457200" y="3146069"/>
              <a:ext cx="7450138" cy="633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spAutoFit/>
            </a:bodyPr>
            <a:lstStyle/>
            <a:p>
              <a:pPr indent="200025" eaLnBrk="0" hangingPunct="0">
                <a:lnSpc>
                  <a:spcPct val="150000"/>
                </a:lnSpc>
              </a:pPr>
              <a:r>
                <a:rPr lang="en-US" altLang="zh-CN" sz="2800" b="1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2.</a:t>
              </a:r>
              <a:r>
                <a:rPr lang="zh-CN" altLang="en-US" sz="2800" b="1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charset="0"/>
                </a:rPr>
                <a:t>千万条柔柳展开了鹅黄色的嫩叶。</a:t>
              </a:r>
              <a:endParaRPr lang="zh-CN" altLang="en-US" sz="2800" b="1"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280548" y="469004"/>
            <a:ext cx="769620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三、读一读，回答问题。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45660" y="1002088"/>
            <a:ext cx="7871792" cy="28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小燕子带了它的双剪似的尾巴，在阳光满地时，斜飞于旷亮无比的天空，叽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的一声，已由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稻田上，飞到那边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的高柳下了。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另有几只却在波光粼粼的湖面上横掠着，小燕子的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剪尾，偶尔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沾了一下水面，那小圆晕便一圈一圈地荡漾开去。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938336" y="3992746"/>
            <a:ext cx="8458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两段话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主要写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001483" y="3982720"/>
            <a:ext cx="419100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燕子飞行时的轻快、灵活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5580606921&amp;di=21e2d623ade3c629222655f201967de4&amp;imgtype=0&amp;src=http%3A%2F%2Fpic.birdnet.cn%2Fforum%2F2010%2F08%2F17%2F62%2F49486912555067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8" b="772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55526"/>
            <a:ext cx="3816424" cy="4585871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燕  子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郑毓妮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拿着小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剪啊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剪下天空这匹大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缝啊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缝出最大最神奇的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衣服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送啊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送给春天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穿啊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穿来一阵阵叫好声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395536" y="19050"/>
            <a:ext cx="7696200" cy="50161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 smtClean="0">
                <a:effectLst>
                  <a:outerShdw blurRad="38100" dist="38100" dir="2700000" algn="tl">
                    <a:schemeClr val="bg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四、课下搜集描写燕子的美文或诗歌，读一读。</a:t>
            </a:r>
            <a:endParaRPr lang="zh-CN" altLang="en-US" sz="2700" dirty="0">
              <a:effectLst>
                <a:outerShdw blurRad="38100" dist="38100" dir="2700000" algn="tl">
                  <a:schemeClr val="bg1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825686" y="1419622"/>
            <a:ext cx="936104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121830" y="141962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417974" y="141962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642110" y="141962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866246" y="141962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090382" y="1419622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905588" y="3200772"/>
            <a:ext cx="922549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120199" y="3191247"/>
            <a:ext cx="93978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419872" y="3147814"/>
            <a:ext cx="828189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625621" y="3153147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883665" y="3200772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090382" y="1419622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852630" y="3219078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076766" y="3219078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3372910" y="3219078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597046" y="3219078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821182" y="3219078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866246" y="141962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642110" y="1414086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345966" y="1414086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121830" y="1414086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825686" y="1418878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38125" y="40397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548861" y="43653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375116" y="47198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58494" y="4974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7202034" y="3155506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7130026" y="3202387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7130026" y="824394"/>
            <a:ext cx="824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lüè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258728" y="2720200"/>
            <a:ext cx="9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hén</a:t>
            </a:r>
            <a:r>
              <a:rPr lang="en-US" altLang="zh-CN" sz="28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059" y="921078"/>
            <a:ext cx="990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còu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54099" y="883611"/>
            <a:ext cx="671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fú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28981" y="853758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jí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93063" y="824394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jù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83665" y="795986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xín</a:t>
            </a:r>
            <a:r>
              <a:rPr lang="en-US" altLang="zh-CN" sz="32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8683" y="2715766"/>
            <a:ext cx="797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ǒu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35830" y="2679167"/>
            <a:ext cx="527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ěr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71157" y="2708499"/>
            <a:ext cx="112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zhān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77259" y="266518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juàn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38264" y="2720200"/>
            <a:ext cx="886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xiān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1" grpId="0"/>
      <p:bldP spid="1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1687064"/>
            <a:ext cx="2448273" cy="2013394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60040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118" y="1653037"/>
            <a:ext cx="2088765" cy="167962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45" y="1843449"/>
            <a:ext cx="2880320" cy="2785348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07334" y="232650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598856" y="53236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89178" y="5091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89178" y="11742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715009" y="50913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1963588" y="11693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341931" y="11578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690061" y="1990779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733443" y="116489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2165093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1990368" y="53052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1341931" y="524694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23906" y="157385"/>
            <a:ext cx="193668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642360" y="239416"/>
            <a:ext cx="362106" cy="35424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100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58885" y="276181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12049" y="2422827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4"/>
          <p:cNvSpPr txBox="1"/>
          <p:nvPr/>
        </p:nvSpPr>
        <p:spPr>
          <a:xfrm>
            <a:off x="2579235" y="116217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363838"/>
            <a:ext cx="2206044" cy="1773932"/>
          </a:xfrm>
          <a:prstGeom prst="rect">
            <a:avLst/>
          </a:prstGeom>
        </p:spPr>
      </p:pic>
      <p:sp>
        <p:nvSpPr>
          <p:cNvPr id="60" name="文本框 64"/>
          <p:cNvSpPr txBox="1"/>
          <p:nvPr/>
        </p:nvSpPr>
        <p:spPr>
          <a:xfrm>
            <a:off x="3657074" y="3795886"/>
            <a:ext cx="2184866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4"/>
          <p:cNvSpPr txBox="1"/>
          <p:nvPr/>
        </p:nvSpPr>
        <p:spPr>
          <a:xfrm>
            <a:off x="3281658" y="115060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线连接符 73"/>
          <p:cNvCxnSpPr/>
          <p:nvPr/>
        </p:nvCxnSpPr>
        <p:spPr>
          <a:xfrm flipV="1">
            <a:off x="3793827" y="4227934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4"/>
          <p:cNvSpPr txBox="1"/>
          <p:nvPr/>
        </p:nvSpPr>
        <p:spPr>
          <a:xfrm>
            <a:off x="3225440" y="51395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89855E-7 L 0.02396 0.480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3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9855E-7 L 0.02621 0.480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23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85446E-6 L 0.55625 0.420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12" y="21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07616E-6 L 0.56406 0.419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94" y="209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7197E-6 L -0.10868 0.4757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237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64076E-6 L -0.10643 0.479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239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64662E-6 L 0.02396 0.49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50786E-6 L 0.38663 0.2685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13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0.00956 L -0.04236 0.4986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9" y="25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42276E-6 L -0.03924 0.491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245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79494E-6 L -0.04358 0.4930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24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028E-6 L 0.12379 0.6352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1" y="317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8" grpId="0"/>
      <p:bldP spid="99" grpId="0"/>
      <p:bldP spid="58" grpId="0"/>
      <p:bldP spid="61" grpId="0"/>
      <p:bldP spid="63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5592</Words>
  <Application>WPS 演示</Application>
  <PresentationFormat>全屏显示(16:9)</PresentationFormat>
  <Paragraphs>906</Paragraphs>
  <Slides>75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95" baseType="lpstr">
      <vt:lpstr>Arial</vt:lpstr>
      <vt:lpstr>宋体</vt:lpstr>
      <vt:lpstr>Wingdings</vt:lpstr>
      <vt:lpstr>黑体</vt:lpstr>
      <vt:lpstr>楷体</vt:lpstr>
      <vt:lpstr>Heiti SC Light</vt:lpstr>
      <vt:lpstr>华文楷体</vt:lpstr>
      <vt:lpstr>幼圆</vt:lpstr>
      <vt:lpstr>Calibri</vt:lpstr>
      <vt:lpstr>汉语拼音</vt:lpstr>
      <vt:lpstr>Calibri Light</vt:lpstr>
      <vt:lpstr>微软雅黑</vt:lpstr>
      <vt:lpstr>Times New Roman</vt:lpstr>
      <vt:lpstr>迷你简毡笔黑</vt:lpstr>
      <vt:lpstr>Kaiti SC</vt:lpstr>
      <vt:lpstr>隶书</vt:lpstr>
      <vt:lpstr>Songti SC</vt:lpstr>
      <vt:lpstr>仿宋</vt:lpstr>
      <vt:lpstr>Xingkai SC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whjy10086</cp:lastModifiedBy>
  <cp:revision>105</cp:revision>
  <dcterms:created xsi:type="dcterms:W3CDTF">2017-03-17T02:28:00Z</dcterms:created>
  <dcterms:modified xsi:type="dcterms:W3CDTF">2020-02-07T13:58:28Z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