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4"/>
  </p:notesMasterIdLst>
  <p:handoutMasterIdLst>
    <p:handoutMasterId r:id="rId61"/>
  </p:handoutMasterIdLst>
  <p:sldIdLst>
    <p:sldId id="523" r:id="rId3"/>
    <p:sldId id="323" r:id="rId5"/>
    <p:sldId id="1301" r:id="rId6"/>
    <p:sldId id="1003" r:id="rId7"/>
    <p:sldId id="1087" r:id="rId8"/>
    <p:sldId id="996" r:id="rId9"/>
    <p:sldId id="1506" r:id="rId10"/>
    <p:sldId id="1013" r:id="rId11"/>
    <p:sldId id="928" r:id="rId12"/>
    <p:sldId id="1045" r:id="rId13"/>
    <p:sldId id="1497" r:id="rId14"/>
    <p:sldId id="1082" r:id="rId15"/>
    <p:sldId id="1516" r:id="rId16"/>
    <p:sldId id="1083" r:id="rId17"/>
    <p:sldId id="1465" r:id="rId18"/>
    <p:sldId id="1500" r:id="rId19"/>
    <p:sldId id="1499" r:id="rId20"/>
    <p:sldId id="1467" r:id="rId21"/>
    <p:sldId id="1509" r:id="rId22"/>
    <p:sldId id="1518" r:id="rId23"/>
    <p:sldId id="936" r:id="rId24"/>
    <p:sldId id="937" r:id="rId25"/>
    <p:sldId id="938" r:id="rId26"/>
    <p:sldId id="1501" r:id="rId27"/>
    <p:sldId id="1502" r:id="rId28"/>
    <p:sldId id="1503" r:id="rId29"/>
    <p:sldId id="1444" r:id="rId30"/>
    <p:sldId id="1333" r:id="rId31"/>
    <p:sldId id="1334" r:id="rId32"/>
    <p:sldId id="1337" r:id="rId33"/>
    <p:sldId id="1338" r:id="rId34"/>
    <p:sldId id="1507" r:id="rId35"/>
    <p:sldId id="1508" r:id="rId36"/>
    <p:sldId id="1339" r:id="rId37"/>
    <p:sldId id="1340" r:id="rId38"/>
    <p:sldId id="1341" r:id="rId39"/>
    <p:sldId id="1495" r:id="rId40"/>
    <p:sldId id="1510" r:id="rId41"/>
    <p:sldId id="1342" r:id="rId42"/>
    <p:sldId id="1496" r:id="rId43"/>
    <p:sldId id="1511" r:id="rId44"/>
    <p:sldId id="1343" r:id="rId45"/>
    <p:sldId id="1512" r:id="rId46"/>
    <p:sldId id="1514" r:id="rId47"/>
    <p:sldId id="1513" r:id="rId48"/>
    <p:sldId id="1355" r:id="rId49"/>
    <p:sldId id="1515" r:id="rId50"/>
    <p:sldId id="1356" r:id="rId51"/>
    <p:sldId id="1344" r:id="rId52"/>
    <p:sldId id="1345" r:id="rId53"/>
    <p:sldId id="1346" r:id="rId54"/>
    <p:sldId id="1347" r:id="rId55"/>
    <p:sldId id="1504" r:id="rId56"/>
    <p:sldId id="1365" r:id="rId57"/>
    <p:sldId id="1505" r:id="rId58"/>
    <p:sldId id="1348" r:id="rId59"/>
    <p:sldId id="1366" r:id="rId6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65"/>
    </p:embeddedFont>
    <p:embeddedFont>
      <p:font typeface="微软雅黑" panose="020B0503020204020204" charset="-122"/>
      <p:regular r:id="rId66"/>
    </p:embeddedFont>
    <p:embeddedFont>
      <p:font typeface="楷体" panose="02010609060101010101" pitchFamily="49" charset="-122"/>
      <p:regular r:id="rId67"/>
    </p:embeddedFont>
    <p:embeddedFont>
      <p:font typeface="Calibri" panose="020F0502020204030204" pitchFamily="34" charset="0"/>
      <p:regular r:id="rId68"/>
      <p:bold r:id="rId69"/>
      <p:italic r:id="rId70"/>
      <p:boldItalic r:id="rId71"/>
    </p:embeddedFont>
    <p:embeddedFont>
      <p:font typeface="汉语拼音" panose="020B0604020202020204" pitchFamily="34" charset="0"/>
      <p:regular r:id="rId72"/>
    </p:embeddedFont>
    <p:embeddedFont>
      <p:font typeface="幼圆" panose="02010509060101010101" pitchFamily="49" charset="-122"/>
      <p:regular r:id="rId7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FF"/>
    <a:srgbClr val="0066FF"/>
    <a:srgbClr val="A38302"/>
    <a:srgbClr val="FEFCDE"/>
    <a:srgbClr val="00B050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470" y="-702"/>
      </p:cViewPr>
      <p:guideLst>
        <p:guide orient="horz" pos="3126"/>
        <p:guide pos="5698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00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421"/>
        <p:guide pos="20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3" Type="http://schemas.openxmlformats.org/officeDocument/2006/relationships/font" Target="fonts/font9.fntdata"/><Relationship Id="rId72" Type="http://schemas.openxmlformats.org/officeDocument/2006/relationships/font" Target="fonts/font8.fntdata"/><Relationship Id="rId71" Type="http://schemas.openxmlformats.org/officeDocument/2006/relationships/font" Target="fonts/font7.fntdata"/><Relationship Id="rId70" Type="http://schemas.openxmlformats.org/officeDocument/2006/relationships/font" Target="fonts/font6.fntdata"/><Relationship Id="rId7" Type="http://schemas.openxmlformats.org/officeDocument/2006/relationships/slide" Target="slides/slide4.xml"/><Relationship Id="rId69" Type="http://schemas.openxmlformats.org/officeDocument/2006/relationships/font" Target="fonts/font5.fntdata"/><Relationship Id="rId68" Type="http://schemas.openxmlformats.org/officeDocument/2006/relationships/font" Target="fonts/font4.fntdata"/><Relationship Id="rId67" Type="http://schemas.openxmlformats.org/officeDocument/2006/relationships/font" Target="fonts/font3.fntdata"/><Relationship Id="rId66" Type="http://schemas.openxmlformats.org/officeDocument/2006/relationships/font" Target="fonts/font2.fntdata"/><Relationship Id="rId65" Type="http://schemas.openxmlformats.org/officeDocument/2006/relationships/font" Target="fonts/font1.fntdata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1"/>
          <p:cNvSpPr txBox="1"/>
          <p:nvPr userDrawn="1"/>
        </p:nvSpPr>
        <p:spPr>
          <a:xfrm>
            <a:off x="115330" y="104625"/>
            <a:ext cx="10972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3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现代诗二首</a:t>
            </a:r>
            <a:endParaRPr kumimoji="1" 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>
            <a:lum contrast="18000"/>
          </a:blip>
          <a:srcRect l="21301" t="5312" b="61583"/>
          <a:stretch>
            <a:fillRect/>
          </a:stretch>
        </p:blipFill>
        <p:spPr>
          <a:xfrm>
            <a:off x="0" y="4515966"/>
            <a:ext cx="9157335" cy="648072"/>
          </a:xfrm>
          <a:prstGeom prst="rect">
            <a:avLst/>
          </a:prstGeom>
        </p:spPr>
      </p:pic>
      <p:pic>
        <p:nvPicPr>
          <p:cNvPr id="6" name="图片 5" descr="五E课堂00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100392" y="62565"/>
            <a:ext cx="994410" cy="3060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&#20116;E-&#35838;&#25991;&#26391;&#35835;-&#20154;&#22235;&#19978;-3.&#29616;&#20195;&#35799;&#20108;&#39318;-&#33457;&#29275;&#27468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42.png"/><Relationship Id="rId1" Type="http://schemas.openxmlformats.org/officeDocument/2006/relationships/hyperlink" Target="&#38142;&#25509;1&#65306;&#21098;&#31179;&#32599;.pptx" TargetMode="Externa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&#20116;E-&#35838;&#25991;&#26391;&#35835;-&#20154;&#22235;&#19978;-3.&#29616;&#20195;&#35799;&#20108;&#39318;-&#31179;&#26202;&#30340;&#27743;&#19978;.mp4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9.jpeg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5.png"/><Relationship Id="rId2" Type="http://schemas.openxmlformats.org/officeDocument/2006/relationships/image" Target="../media/image50.png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0.png"/><Relationship Id="rId1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3.png"/><Relationship Id="rId1" Type="http://schemas.openxmlformats.org/officeDocument/2006/relationships/image" Target="../media/image3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4.png"/><Relationship Id="rId1" Type="http://schemas.openxmlformats.org/officeDocument/2006/relationships/image" Target="../media/image3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7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040205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2" t="-913" r="32959" b="58458"/>
          <a:stretch>
            <a:fillRect/>
          </a:stretch>
        </p:blipFill>
        <p:spPr>
          <a:xfrm>
            <a:off x="2091055" y="669290"/>
            <a:ext cx="4961255" cy="2469515"/>
          </a:xfrm>
          <a:prstGeom prst="snip1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-2540" y="115570"/>
            <a:ext cx="320357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2284095" y="1997075"/>
            <a:ext cx="4549140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  3</a:t>
            </a:r>
            <a:r>
              <a:rPr lang="en-US" altLang="zh-CN" sz="3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  </a:t>
            </a:r>
            <a:r>
              <a:rPr lang="zh-CN" altLang="en-US" sz="4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现代诗二首</a:t>
            </a:r>
            <a:endParaRPr lang="zh-CN" altLang="en-US" sz="4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425" y="88265"/>
            <a:ext cx="2518638" cy="30777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人教版  语文  四年级  上册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comb/>
      </p:transition>
    </mc:Choice>
    <mc:Fallback>
      <p:transition spd="slow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2"/>
          <p:cNvSpPr>
            <a:spLocks noChangeArrowheads="1"/>
          </p:cNvSpPr>
          <p:nvPr/>
        </p:nvSpPr>
        <p:spPr bwMode="gray">
          <a:xfrm>
            <a:off x="516890" y="773747"/>
            <a:ext cx="8015550" cy="3164205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defTabSz="68516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归巢的鸟儿，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尽管是倦了，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还驮着斜阳回去。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8228"/>
          <a:stretch>
            <a:fillRect/>
          </a:stretch>
        </p:blipFill>
        <p:spPr>
          <a:xfrm>
            <a:off x="4932045" y="1411605"/>
            <a:ext cx="3458210" cy="2110140"/>
          </a:xfrm>
          <a:prstGeom prst="round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956435" y="1383347"/>
            <a:ext cx="863600" cy="64833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957705" y="2653347"/>
            <a:ext cx="863600" cy="64833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62635" y="858837"/>
            <a:ext cx="49441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鸟儿要干什么？是什么样的状态？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0835" y="4155925"/>
            <a:ext cx="83489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画面：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傍晚的江面上，落日西沉，倦鸟归巢。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线形标注 2 5"/>
          <p:cNvSpPr/>
          <p:nvPr/>
        </p:nvSpPr>
        <p:spPr>
          <a:xfrm>
            <a:off x="3008740" y="3301682"/>
            <a:ext cx="1956712" cy="85424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486"/>
              <a:gd name="adj6" fmla="val -3368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黄昏前要落山的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太阳。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4" grpId="0" animBg="1"/>
      <p:bldP spid="5" grpId="0" bldLvl="0" animBg="1"/>
      <p:bldP spid="3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file02.16sucai.com/d/file/2014/1018/e1fd1967ce79e5eced989d7ca1cafefa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4" y="-13360"/>
            <a:ext cx="9165600" cy="536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pic.birdnet.cn/forum/201404/15/183503jv5yosj5j7yh5h4p.jpg"/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79"/>
          <a:stretch>
            <a:fillRect/>
          </a:stretch>
        </p:blipFill>
        <p:spPr bwMode="auto">
          <a:xfrm>
            <a:off x="4420" y="0"/>
            <a:ext cx="9165600" cy="532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53440" y="1258570"/>
            <a:ext cx="7747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驮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en-US" altLang="zh-CN" sz="28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是一种什么样的状态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？你觉得这句话美在哪里呢？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671976" y="2099473"/>
            <a:ext cx="4140472" cy="1652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作者采用</a:t>
            </a:r>
            <a:r>
              <a:rPr lang="zh-CN" altLang="en-US" sz="2800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拟人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的手法，将鸟在夕阳下飞翔的情景写得富有诗意化。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17294" y="2211710"/>
            <a:ext cx="4572000" cy="20110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685165">
              <a:lnSpc>
                <a:spcPct val="13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归巢的鸟儿，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defTabSz="685165">
              <a:lnSpc>
                <a:spcPct val="13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尽管是倦了，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defTabSz="685165">
              <a:lnSpc>
                <a:spcPct val="13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还驮着斜阳回去。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90951" y="3579862"/>
            <a:ext cx="504785" cy="521337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497169" y="4101199"/>
            <a:ext cx="3816424" cy="106545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突出了鸟的疲倦，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劳累的状态。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Freeform 9"/>
          <p:cNvSpPr/>
          <p:nvPr/>
        </p:nvSpPr>
        <p:spPr bwMode="gray">
          <a:xfrm rot="1650218" flipH="1" flipV="1">
            <a:off x="2048545" y="4096338"/>
            <a:ext cx="828689" cy="25646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504189" y="469726"/>
            <a:ext cx="169227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句子品析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  <p:bldP spid="2" grpId="0"/>
      <p:bldP spid="11" grpId="0" bldLvl="0" animBg="1"/>
      <p:bldP spid="12" grpId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01700" y="3568700"/>
            <a:ext cx="6826885" cy="697230"/>
            <a:chOff x="417" y="5654"/>
            <a:chExt cx="10751" cy="10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" y="5654"/>
              <a:ext cx="1340" cy="1098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86" y="5930"/>
              <a:ext cx="103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朗读时，表现出对鸟儿的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怜惜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之情。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98500" y="609600"/>
            <a:ext cx="7747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让我们有感情地读一读第</a:t>
            </a: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小节。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52599" y="1454155"/>
            <a:ext cx="4572000" cy="20110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685165">
              <a:lnSpc>
                <a:spcPct val="13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归巢的鸟儿，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defTabSz="685165">
              <a:lnSpc>
                <a:spcPct val="13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尽管是倦了，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defTabSz="685165">
              <a:lnSpc>
                <a:spcPct val="13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还驮着斜阳回去。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54655" y="248475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··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61540" y="311848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··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b="8228"/>
          <a:stretch>
            <a:fillRect/>
          </a:stretch>
        </p:blipFill>
        <p:spPr>
          <a:xfrm>
            <a:off x="5253990" y="1404620"/>
            <a:ext cx="3458210" cy="211014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4457" t="9468" r="4432" b="10868"/>
          <a:stretch>
            <a:fillRect/>
          </a:stretch>
        </p:blipFill>
        <p:spPr>
          <a:xfrm>
            <a:off x="1590102" y="1043666"/>
            <a:ext cx="7202108" cy="31206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8808" y="1590357"/>
            <a:ext cx="626469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en-US" sz="2800" dirty="0" err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自由读第二小节</a:t>
            </a: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en-US" sz="2800" dirty="0" err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画出这一段描写的景物</a:t>
            </a: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想一想：</a:t>
            </a:r>
            <a:r>
              <a:rPr lang="en-US" altLang="zh-CN" sz="2800" dirty="0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第二节描写了一幅什么样的画面</a:t>
            </a:r>
            <a:r>
              <a:rPr lang="en-US" altLang="zh-CN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？</a:t>
            </a:r>
            <a:r>
              <a:rPr lang="en-US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	</a:t>
            </a:r>
            <a:endParaRPr lang="en-US" alt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28" y="1780984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8314" y="412522"/>
            <a:ext cx="4228466" cy="30460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双翅一翻，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把斜阳掉在江上；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头白的芦苇，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也妆成一瞬的红颜了。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87425" y="1294765"/>
            <a:ext cx="822325" cy="62865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09750" y="2068830"/>
            <a:ext cx="841375" cy="55689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2319" y="3604942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画面：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夕阳的余晖点染了江面，也点染了芦苇。在一瞬间，白了头的芦苇也变成红颜了。</a:t>
            </a:r>
            <a:endParaRPr lang="zh-CN" altLang="en-US" sz="3200" b="1" dirty="0"/>
          </a:p>
        </p:txBody>
      </p:sp>
      <p:pic>
        <p:nvPicPr>
          <p:cNvPr id="4098" name="Picture 2" descr="http://dingyue.nosdn.127.net/kwBa5AVJgjvMGBkW2VAbAMBEVoqjGSjgmerL=yJqD7KlL14810918522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240" y="638775"/>
            <a:ext cx="3987785" cy="265436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3060591" y="3292842"/>
            <a:ext cx="72008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线形标注 2 13"/>
          <p:cNvSpPr/>
          <p:nvPr/>
        </p:nvSpPr>
        <p:spPr>
          <a:xfrm>
            <a:off x="4187567" y="1859513"/>
            <a:ext cx="1956712" cy="854243"/>
          </a:xfrm>
          <a:prstGeom prst="borderCallout2">
            <a:avLst>
              <a:gd name="adj1" fmla="val 48484"/>
              <a:gd name="adj2" fmla="val -1843"/>
              <a:gd name="adj3" fmla="val 57404"/>
              <a:gd name="adj4" fmla="val -21210"/>
              <a:gd name="adj5" fmla="val 112528"/>
              <a:gd name="adj6" fmla="val -388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特指女人美丽的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容颜。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pic16.nipic.com/20110917/6647776_211146610101_2.jpg"/>
          <p:cNvPicPr>
            <a:picLocks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5"/>
          <a:stretch>
            <a:fillRect/>
          </a:stretch>
        </p:blipFill>
        <p:spPr bwMode="auto">
          <a:xfrm>
            <a:off x="0" y="-2282"/>
            <a:ext cx="9165600" cy="5257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img.redocn.com/sheying/20151130/xiyangxiadeluwei_5432235.jpg"/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7"/>
          <a:stretch>
            <a:fillRect/>
          </a:stretch>
        </p:blipFill>
        <p:spPr bwMode="auto">
          <a:xfrm>
            <a:off x="0" y="13500"/>
            <a:ext cx="9165600" cy="529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att2.citysbs.com/hangzhou/2015/02/05/20/middle_4532x3094-201812_v2_10561423138692767_670f323dcfbd144e5bac8735c06e2232.jp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00"/>
            <a:ext cx="9165600" cy="524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"/>
          <p:cNvSpPr txBox="1"/>
          <p:nvPr/>
        </p:nvSpPr>
        <p:spPr>
          <a:xfrm>
            <a:off x="1927225" y="458470"/>
            <a:ext cx="58026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从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掉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字，你感受到了什么？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372" y="1840344"/>
            <a:ext cx="4032448" cy="30469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双翅一翻，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把斜阳掉在江上；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头白的芦苇，</a:t>
            </a:r>
            <a:endParaRPr lang="zh-CN" altLang="en-US" sz="32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妆成一瞬的红颜了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683133" y="2703439"/>
            <a:ext cx="443233" cy="630177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112260" y="1840865"/>
            <a:ext cx="4132580" cy="130683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形象展现了江中夕阳的倒影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好像从鸟翅上掉下来的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一样。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Freeform 9"/>
          <p:cNvSpPr/>
          <p:nvPr/>
        </p:nvSpPr>
        <p:spPr bwMode="gray">
          <a:xfrm flipH="1" flipV="1">
            <a:off x="2319851" y="2351054"/>
            <a:ext cx="1476728" cy="390821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664145" y="3723878"/>
            <a:ext cx="4320480" cy="116345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。写出了夕阳的光辉洒在芦苇丛中的景象。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Freeform 9"/>
          <p:cNvSpPr/>
          <p:nvPr/>
        </p:nvSpPr>
        <p:spPr bwMode="gray">
          <a:xfrm rot="1508031" flipH="1" flipV="1">
            <a:off x="3178149" y="3813596"/>
            <a:ext cx="1476728" cy="390821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995" y="1094740"/>
            <a:ext cx="82080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画线句子采用了什么修辞手法？这样写有什么好处？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504189" y="469726"/>
            <a:ext cx="169227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句子品析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 bldLvl="0" animBg="1"/>
      <p:bldP spid="15" grpId="0" bldLvl="0" animBg="1"/>
      <p:bldP spid="16" grpId="0" bldLvl="0" animBg="1"/>
      <p:bldP spid="18" grpId="0" bldLvl="0" animBg="1"/>
      <p:bldP spid="19" grpId="0" bldLvl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7882"/>
          <a:stretch>
            <a:fillRect/>
          </a:stretch>
        </p:blipFill>
        <p:spPr>
          <a:xfrm>
            <a:off x="5531482" y="616284"/>
            <a:ext cx="3433003" cy="2211006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9" y="616284"/>
            <a:ext cx="3064701" cy="2229171"/>
          </a:xfrm>
          <a:prstGeom prst="round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15616" y="2860310"/>
            <a:ext cx="162095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en-US" sz="28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头白</a:t>
            </a:r>
            <a:r>
              <a:rPr 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”</a:t>
            </a:r>
            <a:endParaRPr lang="en-US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37506" y="2928620"/>
            <a:ext cx="162095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en-US" sz="28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红颜</a:t>
            </a:r>
            <a:r>
              <a:rPr 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”</a:t>
            </a:r>
            <a:endParaRPr lang="en-US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87020" y="3451860"/>
            <a:ext cx="8570595" cy="9531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从“头白”到“红颜”，运用</a:t>
            </a:r>
            <a:r>
              <a:rPr 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拟人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的手法把芦苇人格化，给诗文平添了一丝情趣，给图画增加了色彩。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1455" y="1491022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“妆红颜”</a:t>
            </a:r>
            <a:endParaRPr lang="zh-CN" altLang="en-US" sz="2800" b="1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619242" y="2037080"/>
            <a:ext cx="1800225" cy="14414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0" grpId="0" bldLvl="0" animBg="1"/>
      <p:bldP spid="2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755650" y="735965"/>
            <a:ext cx="78149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夕阳落山，还有哪些事物会被染红呢？请你模仿诗歌最后一句写一写。</a:t>
            </a:r>
            <a:endParaRPr lang="zh-CN" altLang="en-US" sz="3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05" y="2199005"/>
            <a:ext cx="413639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头白的芦苇，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也妆成一瞬的红颜了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96540" y="1797665"/>
            <a:ext cx="3517676" cy="13849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憨厚的大地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也披上了一身红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衣。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96396" y="3353865"/>
            <a:ext cx="3517676" cy="13849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活泼的溪水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也羞红了清澈的容颜。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5" y="735965"/>
            <a:ext cx="520700" cy="50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313" b="8929"/>
          <a:stretch>
            <a:fillRect/>
          </a:stretch>
        </p:blipFill>
        <p:spPr>
          <a:xfrm>
            <a:off x="-14605" y="-3810"/>
            <a:ext cx="9192895" cy="53181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6244" y="1016635"/>
            <a:ext cx="7349564" cy="1198880"/>
          </a:xfrm>
          <a:prstGeom prst="rect">
            <a:avLst/>
          </a:prstGeom>
          <a:solidFill>
            <a:schemeClr val="bg1"/>
          </a:solidFill>
          <a:effectLst>
            <a:softEdge rad="76200"/>
          </a:effectLst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sz="24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今天我们来学习一首现代的诗歌，是描写秋天</a:t>
            </a:r>
            <a:r>
              <a:rPr lang="zh-CN" sz="24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sz="24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傍晚</a:t>
            </a:r>
            <a:r>
              <a:rPr lang="zh-CN" sz="24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sz="2400" dirty="0" err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江上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景色</a:t>
            </a:r>
            <a:r>
              <a:rPr sz="2400" dirty="0" err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</a:t>
            </a:r>
            <a:r>
              <a:rPr sz="24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，让我们一起来感受江面的美吧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！</a:t>
            </a:r>
            <a:endParaRPr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599690" y="1778952"/>
            <a:ext cx="3778250" cy="85280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秋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  <a:sym typeface="+mn-ea"/>
              </a:rPr>
              <a:t>晚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的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  <a:sym typeface="+mn-ea"/>
              </a:rPr>
              <a:t>江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上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05790" y="3395345"/>
            <a:ext cx="8103870" cy="1238885"/>
            <a:chOff x="1554" y="5347"/>
            <a:chExt cx="11829" cy="19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4" y="5347"/>
              <a:ext cx="1340" cy="1098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787" y="5527"/>
              <a:ext cx="11596" cy="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朗读时带着对大自然的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喜爱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之情，读后两句，边读边想象画面。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05790" y="617220"/>
            <a:ext cx="7747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让我们有感情地读一读第</a:t>
            </a: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小节。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50669" y="1138962"/>
            <a:ext cx="4228466" cy="2256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双翅一翻，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把斜阳掉在江上；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头白的芦苇，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也妆成一瞬的红颜了。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89505" y="141414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··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96540" y="195580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··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098" name="Picture 2" descr="http://dingyue.nosdn.127.net/kwBa5AVJgjvMGBkW2VAbAMBEVoqjGSjgmerL=yJqD7KlL14810918522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280" y="1139190"/>
            <a:ext cx="3232150" cy="215138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450340" y="1549400"/>
            <a:ext cx="567690" cy="216281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</a:rPr>
              <a:t>秋江的晚上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108835" y="1549400"/>
            <a:ext cx="145415" cy="2084705"/>
          </a:xfrm>
          <a:prstGeom prst="leftBrace">
            <a:avLst>
              <a:gd name="adj1" fmla="val 8333"/>
              <a:gd name="adj2" fmla="val 47698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2564130" y="1549400"/>
            <a:ext cx="3011805" cy="57594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倦鸟归巢   夕阳西下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614295" y="3058160"/>
            <a:ext cx="2896870" cy="57594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抖落斜阳  苇妆红颜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 flipH="1">
            <a:off x="5734050" y="1664970"/>
            <a:ext cx="175260" cy="1814195"/>
          </a:xfrm>
          <a:prstGeom prst="leftBrace">
            <a:avLst>
              <a:gd name="adj1" fmla="val 8333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9210" y="3712210"/>
            <a:ext cx="1979295" cy="8115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09640" y="2176780"/>
            <a:ext cx="1694180" cy="829945"/>
          </a:xfrm>
          <a:prstGeom prst="rect">
            <a:avLst/>
          </a:prstGeom>
          <a:solidFill>
            <a:schemeClr val="accent6">
              <a:lumMod val="40000"/>
              <a:lumOff val="60000"/>
              <a:alpha val="68000"/>
            </a:schemeClr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景色迷人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，画面美丽。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 bldLvl="0" animBg="1"/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10762"/>
            <a:ext cx="7262635" cy="5664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73150" y="1109345"/>
            <a:ext cx="65493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2832" y="1289050"/>
            <a:ext cx="7425055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《秋江的晚上》展现了一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幅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,色彩鲜明，画面感非常强。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6136" y="1760498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暮江鸟归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65490" y="1763756"/>
            <a:ext cx="3395727" cy="26536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一道残阳铺水中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半江瑟瑟半江红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可怜九月初三夜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露似真珠月似弓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67852" y="1034190"/>
            <a:ext cx="1574470" cy="66883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暮江吟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955" y="1034415"/>
            <a:ext cx="4667250" cy="3482340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55526"/>
            <a:ext cx="8536012" cy="403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200" b="1" dirty="0">
                <a:solidFill>
                  <a:srgbClr val="FF0000"/>
                </a:solidFill>
              </a:rPr>
              <a:t>鱼塘晚霞</a:t>
            </a:r>
            <a:endParaRPr lang="zh-CN" altLang="zh-CN" sz="2800" b="1" dirty="0"/>
          </a:p>
          <a:p>
            <a:r>
              <a:rPr lang="zh-CN" altLang="en-US" sz="2800" b="1" dirty="0" smtClean="0"/>
              <a:t>　　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傍晚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，我迈着慢悠悠的步子，来到宿舍外的鱼塘边，观看鱼塘晚霞的美景。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多么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奇丽的晚霞！它一会儿像一匹骏马在奔驰，一会儿像一头雄狮在怒吼，一会儿像朵朵鲜花在绽开……我看着看着，身体感到轻飘飘的，仿佛自己也成了一片晚霞。晚霞闪耀着绚丽的光彩，我把眼睛微微睁开，眼前顿时出现了赤、橙、黄、绿、青、蓝、紫七种颜色，我的身体好像也被色彩裹住了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83518"/>
            <a:ext cx="8284492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　　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碧绿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鱼塘像个葫芦形的大宝石，晚霞把彩色的柔光洒在鱼塘里，就像给碧水插上了一朵朵绒花。塘里的鱼儿三个一群，五个一伙，悠闲地游动着，我的眼前仿佛出现了一幅奇景：一群群金色的鲤鱼仿佛成了塘中的霞光。鱼塘左边有个喷泉，喷出的水像彩色的礼花，又像晶莹的珍珠，晚霞一照更是五光十色。这些水珠洒落在水面上，激起一点点小圆晕，像彩环一样一圈一圈荡漾开去……鱼塘周围怪石嶙峋，千姿百态，晚霞把光彩洒在上面，好像一块块宝石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2468" y="771550"/>
            <a:ext cx="8284492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怪石有的像美猴王抓耳挠腮，有的像盆景中重叠着的山峦……鱼塘边上种有无数垂柳。它那枝条婀娜多姿，一阵风吹拂过来，垂柳轻轻地摇曳着，此刻又披上了晚霞的艳装，活像穿着彩裙的仙女，翩翩起舞……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绚丽多彩的鱼塘晚景，使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既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愿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久立观赏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低吟一首小诗，还想画幅画……夜幕降临了，晚霞消失了，一只小鸟飞过水面，鱼儿也安静了。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652" y="-380556"/>
            <a:ext cx="9165600" cy="552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551815" y="883285"/>
            <a:ext cx="8049260" cy="1714500"/>
          </a:xfrm>
          <a:prstGeom prst="rect">
            <a:avLst/>
          </a:prstGeom>
          <a:solidFill>
            <a:schemeClr val="bg1"/>
          </a:solidFill>
          <a:effectLst>
            <a:softEdge rad="76200"/>
          </a:effectLst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10000"/>
              </a:lnSpc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秋在刘大白眼中是“妆成一瞬的红颜”，在诗人徐志摩眼中是什么样的呢？</a:t>
            </a: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我们一起去看看吧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！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309620" y="1402715"/>
            <a:ext cx="2525395" cy="9918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花牛歌</a:t>
            </a:r>
            <a:endParaRPr lang="zh-CN" altLang="en-US" sz="6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1560" y="1239519"/>
            <a:ext cx="5544616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徐志摩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（1897—1931年），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现代诗人、散文家。原名章垿，留学英国时改名志摩。徐志摩是新月派代表诗人，新月诗社成员。代表作品有</a:t>
            </a:r>
            <a:r>
              <a:rPr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《再别康桥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翡冷翠的一夜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5261" y="1283017"/>
            <a:ext cx="2101750" cy="2592288"/>
          </a:xfrm>
          <a:prstGeom prst="round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000125" y="2637155"/>
            <a:ext cx="966470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罗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0125" y="2118360"/>
            <a:ext cx="124650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3000" dirty="0" err="1"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luó</a:t>
            </a:r>
            <a:endParaRPr lang="en-US" altLang="en-US" sz="3000" dirty="0" err="1"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619885" y="2690495"/>
            <a:ext cx="626745" cy="55435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434809" y="152772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56670" y="152801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343418" y="152801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093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562629" y="55768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470116" y="2660015"/>
            <a:ext cx="966470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眠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29781" y="2129790"/>
            <a:ext cx="124650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3000" dirty="0" err="1"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mián</a:t>
            </a:r>
            <a:endParaRPr lang="en-US" altLang="en-US" sz="3000" dirty="0" err="1"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68441" y="2614295"/>
            <a:ext cx="8839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769451" y="2648585"/>
            <a:ext cx="966470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61376" y="2118360"/>
            <a:ext cx="79883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3000" dirty="0" err="1"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bà</a:t>
            </a:r>
            <a:endParaRPr lang="en-US" altLang="en-US" sz="3000" dirty="0" err="1"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76286" y="2648585"/>
            <a:ext cx="8839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霸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29751" y="2095500"/>
            <a:ext cx="124650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3000" dirty="0" err="1"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zhàn</a:t>
            </a:r>
            <a:endParaRPr lang="en-US" altLang="en-US" sz="3000" dirty="0" err="1"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37" grpId="0" animBg="1"/>
      <p:bldP spid="7" grpId="0"/>
      <p:bldP spid="7" grpId="1"/>
      <p:bldP spid="8" grpId="0"/>
      <p:bldP spid="11" grpId="0"/>
      <p:bldP spid="11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99792" y="1419622"/>
            <a:ext cx="5721985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sz="2400" b="1" u="sng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刘大白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(1880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1932)，中国诗人，原名金庆棪，后改姓刘，名靖裔，字大白，别号白屋。浙江绍兴人。与鲁迅先生是同乡好友，现代著名诗人，文学史家。1925年为复旦大学校歌作词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880" y="1009650"/>
            <a:ext cx="1891665" cy="2536825"/>
          </a:xfrm>
          <a:prstGeom prst="round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57761" y="523805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1177711" y="458266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 4"/>
          <p:cNvSpPr/>
          <p:nvPr/>
        </p:nvSpPr>
        <p:spPr>
          <a:xfrm>
            <a:off x="3836670" y="2112645"/>
            <a:ext cx="864235" cy="79248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697990" y="2329180"/>
            <a:ext cx="2138680" cy="36004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700270" y="2328545"/>
            <a:ext cx="1873250" cy="360045"/>
          </a:xfrm>
          <a:prstGeom prst="roundRect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060825" y="845185"/>
            <a:ext cx="415925" cy="126746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060825" y="2905125"/>
            <a:ext cx="415925" cy="132207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" name=" 194"/>
          <p:cNvSpPr/>
          <p:nvPr/>
        </p:nvSpPr>
        <p:spPr>
          <a:xfrm>
            <a:off x="3001645" y="1577975"/>
            <a:ext cx="2641600" cy="1862455"/>
          </a:xfrm>
          <a:prstGeom prst="octagon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 16"/>
          <p:cNvSpPr/>
          <p:nvPr/>
        </p:nvSpPr>
        <p:spPr>
          <a:xfrm>
            <a:off x="2396490" y="923290"/>
            <a:ext cx="3744595" cy="3304540"/>
          </a:xfrm>
          <a:prstGeom prst="ellipse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" y="1877695"/>
            <a:ext cx="1115695" cy="954405"/>
          </a:xfrm>
          <a:prstGeom prst="rect">
            <a:avLst/>
          </a:prstGeom>
        </p:spPr>
      </p:pic>
      <p:sp>
        <p:nvSpPr>
          <p:cNvPr id="19" name=" 19"/>
          <p:cNvSpPr/>
          <p:nvPr/>
        </p:nvSpPr>
        <p:spPr>
          <a:xfrm>
            <a:off x="4044950" y="2292985"/>
            <a:ext cx="431800" cy="4324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855345" y="2328545"/>
            <a:ext cx="843280" cy="36004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压扁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573520" y="2329180"/>
            <a:ext cx="947420" cy="360045"/>
          </a:xfrm>
          <a:prstGeom prst="roundRect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霸占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4060825" y="231775"/>
            <a:ext cx="415925" cy="893445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一穗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060825" y="3552190"/>
            <a:ext cx="415925" cy="106426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偷渡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lus/>
      </p:transition>
    </mc:Choice>
    <mc:Fallback>
      <p:transition spd="slow">
        <p:plu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22847 0.000000 " pathEditMode="relative" ptsTypes="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99236 0.000000 " pathEditMode="relative" ptsTypes="">
                                      <p:cBhvr>
                                        <p:cTn id="1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0.335926 " pathEditMode="relative" ptsTypes=""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322099 " pathEditMode="relative" ptsTypes="">
                                      <p:cBhvr>
                                        <p:cTn id="4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1" bldLvl="0" animBg="1" uiExpand="1" build="allAtOnce"/>
      <p:bldP spid="34" grpId="0" bldLvl="0" animBg="1" uiExpand="1" build="allAtOnce"/>
      <p:bldP spid="35" grpId="0" bldLvl="0" animBg="1" uiExpand="1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40715" y="1208405"/>
            <a:ext cx="5283835" cy="3138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剪秋罗：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石竹科，属多年生草本植物。株高约60cm。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偷渡：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 秘密地渡过某一水域。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2. 偷越关隘或国境。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本课指太阳悄悄地落山了，说明时间过得很快。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82360" y="929005"/>
            <a:ext cx="1839595" cy="1486535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21035"/>
          <a:stretch>
            <a:fillRect/>
          </a:stretch>
        </p:blipFill>
        <p:spPr>
          <a:xfrm>
            <a:off x="6206490" y="2792730"/>
            <a:ext cx="1815465" cy="1274445"/>
          </a:xfrm>
          <a:prstGeom prst="round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95196" y="498396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611505" y="1203960"/>
            <a:ext cx="5328285" cy="1080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" y="1997710"/>
            <a:ext cx="2090420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4"/>
          <p:cNvSpPr txBox="1"/>
          <p:nvPr/>
        </p:nvSpPr>
        <p:spPr>
          <a:xfrm>
            <a:off x="769346" y="48314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75" y="535825"/>
            <a:ext cx="366860" cy="456338"/>
          </a:xfrm>
          <a:prstGeom prst="rect">
            <a:avLst/>
          </a:prstGeom>
        </p:spPr>
      </p:pic>
      <p:sp>
        <p:nvSpPr>
          <p:cNvPr id="4" name="文本框 99"/>
          <p:cNvSpPr txBox="1"/>
          <p:nvPr/>
        </p:nvSpPr>
        <p:spPr>
          <a:xfrm>
            <a:off x="713105" y="1044575"/>
            <a:ext cx="81394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带着对花牛的喜爱之情，有节奏地朗读课文。边读边想象画面。</a:t>
            </a:r>
            <a:endParaRPr lang="zh-CN" altLang="en-US" sz="2800" b="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AutoShape 22"/>
          <p:cNvSpPr>
            <a:spLocks noChangeArrowheads="1"/>
          </p:cNvSpPr>
          <p:nvPr/>
        </p:nvSpPr>
        <p:spPr bwMode="gray">
          <a:xfrm>
            <a:off x="2781935" y="1997710"/>
            <a:ext cx="4728210" cy="2567940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165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牛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地里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1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压扁了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一穗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剪秋罗。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10000"/>
              </a:lnSpc>
            </a:pP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1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花牛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在草地里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眠，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1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白云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霸占了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半个天。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2"/>
          <p:cNvSpPr>
            <a:spLocks noChangeArrowheads="1"/>
          </p:cNvSpPr>
          <p:nvPr/>
        </p:nvSpPr>
        <p:spPr bwMode="gray">
          <a:xfrm>
            <a:off x="3203575" y="881380"/>
            <a:ext cx="5112385" cy="3222625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16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牛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地里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走，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小尾巴甩得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滴溜溜。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花牛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在草地里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做梦，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太阳偷渡了／西山的青峰。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61" y="881076"/>
            <a:ext cx="2090552" cy="3650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49855" y="1762760"/>
            <a:ext cx="51860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读完了这首诗歌，我们知道这是一只 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的花牛。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80048" y="2386461"/>
            <a:ext cx="152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淘气可爱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7" name="图片 16" descr="图片8"/>
          <p:cNvPicPr>
            <a:picLocks noChangeAspect="1"/>
          </p:cNvPicPr>
          <p:nvPr/>
        </p:nvPicPr>
        <p:blipFill>
          <a:blip r:embed="rId1">
            <a:clrChange>
              <a:clrFrom>
                <a:srgbClr val="34D7B7">
                  <a:alpha val="100000"/>
                </a:srgbClr>
              </a:clrFrom>
              <a:clrTo>
                <a:srgbClr val="34D7B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2252" y="2846836"/>
            <a:ext cx="1426247" cy="1846317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37406"/>
            <a:ext cx="2090552" cy="3650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4457" t="9468" r="4432" b="10868"/>
          <a:stretch>
            <a:fillRect/>
          </a:stretch>
        </p:blipFill>
        <p:spPr>
          <a:xfrm>
            <a:off x="1442720" y="1172884"/>
            <a:ext cx="7042150" cy="2742565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806575" y="1637675"/>
            <a:ext cx="631444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　　女生读第一小节，</a:t>
            </a:r>
            <a:r>
              <a:rPr sz="2800" dirty="0" err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用横线画出描写的景物</a:t>
            </a:r>
            <a:r>
              <a:rPr lang="zh-CN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想象这两句诗描绘了一幅怎样的画面。</a:t>
            </a:r>
            <a:endParaRPr 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81" y="1464836"/>
            <a:ext cx="1569023" cy="2248521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2"/>
          <p:cNvSpPr>
            <a:spLocks noChangeArrowheads="1"/>
          </p:cNvSpPr>
          <p:nvPr/>
        </p:nvSpPr>
        <p:spPr bwMode="gray">
          <a:xfrm>
            <a:off x="369177" y="1488408"/>
            <a:ext cx="4274832" cy="1891845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defTabSz="685165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花牛在草地里坐，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压扁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了一穗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  <a:hlinkClick r:id="rId1" action="ppaction://hlinkpres?slideindex=1&amp;slidetitle="/>
              </a:rPr>
              <a:t>剪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  <a:hlinkClick r:id="rId1" action="ppaction://hlinkpres?slideindex=1&amp;slidetitle="/>
              </a:rPr>
              <a:t>秋罗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815" y="693445"/>
            <a:ext cx="3802856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花牛在草地里做什么呢？</a:t>
            </a:r>
            <a:endParaRPr lang="en-US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12379" y="2376143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080389" y="2376143"/>
            <a:ext cx="80114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965071" y="3050855"/>
            <a:ext cx="113168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3171" t="11389" b="11563"/>
          <a:stretch>
            <a:fillRect/>
          </a:stretch>
        </p:blipFill>
        <p:spPr>
          <a:xfrm>
            <a:off x="5126990" y="1488440"/>
            <a:ext cx="3418205" cy="1877060"/>
          </a:xfrm>
          <a:prstGeom prst="round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265690" y="2856676"/>
            <a:ext cx="335134" cy="47233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68935" y="3521075"/>
            <a:ext cx="866775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画面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花牛在草地上休息，压扁了一穗剪秋罗。花牛、绿草地、剪秋罗色彩鲜明，画面感极强。</a:t>
            </a:r>
            <a:endParaRPr lang="zh-CN" altLang="en-US" sz="3200" b="1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2" grpId="0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形标注 8"/>
          <p:cNvSpPr/>
          <p:nvPr/>
        </p:nvSpPr>
        <p:spPr>
          <a:xfrm>
            <a:off x="2405380" y="521970"/>
            <a:ext cx="3103245" cy="1907540"/>
          </a:xfrm>
          <a:prstGeom prst="wedgeEllipseCallout">
            <a:avLst>
              <a:gd name="adj1" fmla="val -76567"/>
              <a:gd name="adj2" fmla="val -24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压扁了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剪秋罗，</a:t>
            </a:r>
            <a:r>
              <a:rPr lang="en-US" sz="2800" dirty="0" err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可以看出花牛的什么特点</a:t>
            </a:r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？</a:t>
            </a:r>
            <a:endParaRPr lang="en-US" altLang="en-US" sz="2800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 descr="55c88eaa4df36c7f80e5c331970a16f6_t012db4c9c080d8b8b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629220"/>
            <a:ext cx="1064895" cy="1661160"/>
          </a:xfrm>
          <a:prstGeom prst="rect">
            <a:avLst/>
          </a:prstGeom>
        </p:spPr>
      </p:pic>
      <p:pic>
        <p:nvPicPr>
          <p:cNvPr id="10242" name="Picture 2" descr="https://wkretype.bdimg.com/retype/zoom/0a2df7fa4693daef5ef73d95?pn=6&amp;o=jpg_6&amp;md5sum=11ba49292e829bdddfd1952ef315ca45&amp;sign=b2667b8a83&amp;png=911876-&amp;jpg=930439-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28"/>
          <a:stretch>
            <a:fillRect/>
          </a:stretch>
        </p:blipFill>
        <p:spPr bwMode="auto">
          <a:xfrm>
            <a:off x="5672569" y="179640"/>
            <a:ext cx="3214825" cy="442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73" y="2853250"/>
            <a:ext cx="1056272" cy="1513712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2053372" y="3103588"/>
            <a:ext cx="3096344" cy="72008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可以看出花牛的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无拘无束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4457" t="9468" r="4432" b="10868"/>
          <a:stretch>
            <a:fillRect/>
          </a:stretch>
        </p:blipFill>
        <p:spPr>
          <a:xfrm>
            <a:off x="1442720" y="1172884"/>
            <a:ext cx="7042150" cy="2742565"/>
          </a:xfrm>
          <a:prstGeom prst="rect">
            <a:avLst/>
          </a:prstGeom>
        </p:spPr>
      </p:pic>
      <p:sp>
        <p:nvSpPr>
          <p:cNvPr id="3" name="文本框 6"/>
          <p:cNvSpPr txBox="1"/>
          <p:nvPr/>
        </p:nvSpPr>
        <p:spPr>
          <a:xfrm>
            <a:off x="1806575" y="1574092"/>
            <a:ext cx="631444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　　男生读第二小节，</a:t>
            </a:r>
            <a:r>
              <a:rPr sz="2800" dirty="0" err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用横线画出描写的景物</a:t>
            </a:r>
            <a:r>
              <a:rPr lang="zh-CN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想一想白云</a:t>
            </a: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霸占了半个天是怎样的画面</a:t>
            </a: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81" y="1464836"/>
            <a:ext cx="1569023" cy="2248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2"/>
          <p:cNvSpPr>
            <a:spLocks noChangeArrowheads="1"/>
          </p:cNvSpPr>
          <p:nvPr/>
        </p:nvSpPr>
        <p:spPr bwMode="gray">
          <a:xfrm>
            <a:off x="663176" y="884878"/>
            <a:ext cx="4274832" cy="1891845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165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花牛在草地里眠，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白云霸占了半个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913243" y="1830800"/>
            <a:ext cx="60071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339752" y="1830800"/>
            <a:ext cx="7920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928596" y="2485487"/>
            <a:ext cx="60071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111508" y="2485487"/>
            <a:ext cx="3511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13947" y="3359646"/>
            <a:ext cx="52661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画面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花牛在草地上睡觉，身上的白色和白云融为一体。</a:t>
            </a:r>
            <a:endParaRPr lang="zh-CN" altLang="en-US" sz="3200" b="1" dirty="0"/>
          </a:p>
        </p:txBody>
      </p:sp>
      <p:pic>
        <p:nvPicPr>
          <p:cNvPr id="19458" name="Picture 2" descr="C:\Users\wzsdth\Desktop\t01dc387376e018c8a2_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045" y="731076"/>
            <a:ext cx="3742743" cy="3508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625215" y="2410460"/>
            <a:ext cx="636270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巢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05505" y="1833880"/>
            <a:ext cx="126111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3000" dirty="0" err="1"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 cháo</a:t>
            </a:r>
            <a:endParaRPr lang="en-US" altLang="en-US" sz="3000" dirty="0" err="1"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434809" y="152772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56670" y="149880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332623" y="152801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94307" y="45280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583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90874" y="55768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94045" y="2410460"/>
            <a:ext cx="6934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苇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38800" y="1822450"/>
            <a:ext cx="80137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en-US" sz="3000" dirty="0" err="1"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  <a:sym typeface="+mn-ea"/>
              </a:rPr>
              <a:t>wěi</a:t>
            </a:r>
            <a:endParaRPr lang="en-US" altLang="en-US" sz="3000" dirty="0" err="1"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16555" y="2410460"/>
            <a:ext cx="817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76800" y="2399030"/>
            <a:ext cx="817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芦</a:t>
            </a:r>
            <a:endParaRPr kumimoji="1"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 b="8692"/>
          <a:stretch>
            <a:fillRect/>
          </a:stretch>
        </p:blipFill>
        <p:spPr>
          <a:xfrm>
            <a:off x="370205" y="2677160"/>
            <a:ext cx="1914525" cy="1267460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9580" y="1149350"/>
            <a:ext cx="1624330" cy="119507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5" grpId="0"/>
      <p:bldP spid="5" grpId="2"/>
      <p:bldP spid="6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504189" y="469726"/>
            <a:ext cx="169227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句子品析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Picture 2" descr="C:\Users\wzsdth\Desktop\t01dc387376e018c8a2_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44" y="1191542"/>
            <a:ext cx="3742743" cy="3508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左弧形箭头 9"/>
          <p:cNvSpPr/>
          <p:nvPr/>
        </p:nvSpPr>
        <p:spPr>
          <a:xfrm rot="14322993" flipH="1">
            <a:off x="1856105" y="-176530"/>
            <a:ext cx="715010" cy="1861820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1204" y="1462405"/>
            <a:ext cx="3092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白云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霸占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了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半个天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60471" y="3747769"/>
            <a:ext cx="3092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花牛在草地里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眠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4117989" y="3864927"/>
            <a:ext cx="720090" cy="28765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114308" y="574322"/>
            <a:ext cx="4145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从“霸占”可以体会到什么</a:t>
            </a:r>
            <a:r>
              <a:rPr 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endParaRPr lang="en-US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13"/>
          <p:cNvSpPr txBox="1"/>
          <p:nvPr/>
        </p:nvSpPr>
        <p:spPr>
          <a:xfrm>
            <a:off x="4960471" y="1601849"/>
            <a:ext cx="2520789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　　花牛与自然融合为一体，无拘无束。</a:t>
            </a:r>
            <a:endParaRPr lang="en-US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7" name="图片 16" descr="图片8"/>
          <p:cNvPicPr>
            <a:picLocks noChangeAspect="1"/>
          </p:cNvPicPr>
          <p:nvPr/>
        </p:nvPicPr>
        <p:blipFill>
          <a:blip r:embed="rId2">
            <a:clrChange>
              <a:clrFrom>
                <a:srgbClr val="34D7B7">
                  <a:alpha val="100000"/>
                </a:srgbClr>
              </a:clrFrom>
              <a:clrTo>
                <a:srgbClr val="34D7B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9797" y="1371187"/>
            <a:ext cx="1426247" cy="18463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  <p:bldP spid="12" grpId="0"/>
      <p:bldP spid="13" grpId="0" bldLvl="0" animBg="1"/>
      <p:bldP spid="14" grpId="1"/>
      <p:bldP spid="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4457" t="9468" r="4432" b="10868"/>
          <a:stretch>
            <a:fillRect/>
          </a:stretch>
        </p:blipFill>
        <p:spPr>
          <a:xfrm>
            <a:off x="1442720" y="1172884"/>
            <a:ext cx="7042150" cy="2742565"/>
          </a:xfrm>
          <a:prstGeom prst="rect">
            <a:avLst/>
          </a:prstGeom>
        </p:spPr>
      </p:pic>
      <p:sp>
        <p:nvSpPr>
          <p:cNvPr id="3" name="文本框 6"/>
          <p:cNvSpPr txBox="1"/>
          <p:nvPr/>
        </p:nvSpPr>
        <p:spPr>
          <a:xfrm>
            <a:off x="1806575" y="1666802"/>
            <a:ext cx="63144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　　齐读第三小节，</a:t>
            </a:r>
            <a:r>
              <a:rPr sz="2800" dirty="0" err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用横线画出描写的景物</a:t>
            </a:r>
            <a:r>
              <a:rPr lang="zh-CN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边读边想象诗歌所描绘的画面。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81" y="1464836"/>
            <a:ext cx="1569023" cy="2248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22"/>
          <p:cNvSpPr>
            <a:spLocks noChangeArrowheads="1"/>
          </p:cNvSpPr>
          <p:nvPr/>
        </p:nvSpPr>
        <p:spPr bwMode="gray">
          <a:xfrm>
            <a:off x="4644008" y="1671486"/>
            <a:ext cx="4274832" cy="1891845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165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花牛在草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地里走，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小尾巴甩得滴溜溜。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11110" y="3687184"/>
            <a:ext cx="47701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画面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花牛甩着尾巴走在在草地上。</a:t>
            </a:r>
            <a:endParaRPr lang="zh-CN" altLang="en-US" sz="3200" b="1" dirty="0"/>
          </a:p>
        </p:txBody>
      </p:sp>
      <p:sp>
        <p:nvSpPr>
          <p:cNvPr id="2" name="云形标注 1"/>
          <p:cNvSpPr/>
          <p:nvPr/>
        </p:nvSpPr>
        <p:spPr>
          <a:xfrm>
            <a:off x="4311015" y="133350"/>
            <a:ext cx="3357245" cy="1306195"/>
          </a:xfrm>
          <a:prstGeom prst="cloudCallout">
            <a:avLst>
              <a:gd name="adj1" fmla="val 35681"/>
              <a:gd name="adj2" fmla="val 10036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想一想，花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牛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走路时是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什么样子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的？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24" y="1061344"/>
            <a:ext cx="4102389" cy="2855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直接连接符 14"/>
          <p:cNvCxnSpPr/>
          <p:nvPr/>
        </p:nvCxnSpPr>
        <p:spPr>
          <a:xfrm flipV="1">
            <a:off x="4958871" y="2516464"/>
            <a:ext cx="60071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385380" y="2516464"/>
            <a:ext cx="7920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/>
      <p:bldP spid="2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420320"/>
            <a:ext cx="2724150" cy="2181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3"/>
          <p:cNvSpPr txBox="1"/>
          <p:nvPr/>
        </p:nvSpPr>
        <p:spPr>
          <a:xfrm>
            <a:off x="1504207" y="3591499"/>
            <a:ext cx="4824537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　　我感受到了花牛的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自由自在和快乐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。</a:t>
            </a:r>
            <a:endParaRPr lang="en-US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AutoShape 22"/>
          <p:cNvSpPr>
            <a:spLocks noChangeArrowheads="1"/>
          </p:cNvSpPr>
          <p:nvPr/>
        </p:nvSpPr>
        <p:spPr bwMode="gray">
          <a:xfrm>
            <a:off x="681935" y="1258216"/>
            <a:ext cx="4274832" cy="1891845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165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花牛在草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地里走，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小尾巴甩得滴溜溜。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504189" y="469726"/>
            <a:ext cx="169227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句子品析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196464" y="2204138"/>
            <a:ext cx="2303528" cy="65564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云形标注 9"/>
          <p:cNvSpPr/>
          <p:nvPr/>
        </p:nvSpPr>
        <p:spPr>
          <a:xfrm>
            <a:off x="4827106" y="320447"/>
            <a:ext cx="3357487" cy="1099873"/>
          </a:xfrm>
          <a:prstGeom prst="cloudCallout">
            <a:avLst>
              <a:gd name="adj1" fmla="val -51992"/>
              <a:gd name="adj2" fmla="val 98295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从这个动作，你体会到什么？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95671"/>
            <a:ext cx="1313235" cy="1378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 animBg="1"/>
      <p:bldP spid="2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4457" t="9468" r="4432" b="10868"/>
          <a:stretch>
            <a:fillRect/>
          </a:stretch>
        </p:blipFill>
        <p:spPr>
          <a:xfrm>
            <a:off x="1442720" y="1172884"/>
            <a:ext cx="7042150" cy="2742565"/>
          </a:xfrm>
          <a:prstGeom prst="rect">
            <a:avLst/>
          </a:prstGeom>
        </p:spPr>
      </p:pic>
      <p:sp>
        <p:nvSpPr>
          <p:cNvPr id="3" name="文本框 6"/>
          <p:cNvSpPr txBox="1"/>
          <p:nvPr/>
        </p:nvSpPr>
        <p:spPr>
          <a:xfrm>
            <a:off x="1806575" y="1666802"/>
            <a:ext cx="631444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　　听老师读第四小节，</a:t>
            </a:r>
            <a:r>
              <a:rPr sz="2800" dirty="0" err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用横线画出描写的景物</a:t>
            </a:r>
            <a:r>
              <a:rPr lang="zh-CN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边读边想象诗歌所描绘的画面。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81" y="1464836"/>
            <a:ext cx="1569023" cy="2248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2"/>
          <p:cNvSpPr>
            <a:spLocks noChangeArrowheads="1"/>
          </p:cNvSpPr>
          <p:nvPr/>
        </p:nvSpPr>
        <p:spPr bwMode="gray">
          <a:xfrm>
            <a:off x="179512" y="1196727"/>
            <a:ext cx="5066920" cy="1891845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85165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花牛在草地里做梦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太阳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偷渡了西山的青峰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3164" y="3795886"/>
            <a:ext cx="72514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画面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夕阳西下，花牛在草地上睡觉。</a:t>
            </a:r>
            <a:endParaRPr lang="zh-CN" altLang="en-US" sz="3200" b="1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456" y="1172989"/>
            <a:ext cx="3532298" cy="2310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接连接符 6"/>
          <p:cNvCxnSpPr/>
          <p:nvPr/>
        </p:nvCxnSpPr>
        <p:spPr>
          <a:xfrm flipV="1">
            <a:off x="494375" y="2142649"/>
            <a:ext cx="60071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920884" y="2142649"/>
            <a:ext cx="7920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17199" y="2787774"/>
            <a:ext cx="60071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712972" y="2787774"/>
            <a:ext cx="214706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49479" y="2758757"/>
            <a:ext cx="7520880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68516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花牛在草地里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做梦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，太阳偷渡了西山的青峰。</a:t>
            </a:r>
            <a:endParaRPr 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3760" y="922337"/>
            <a:ext cx="2438400" cy="1828800"/>
          </a:xfrm>
          <a:prstGeom prst="roundRect">
            <a:avLst/>
          </a:prstGeom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282" y="968836"/>
            <a:ext cx="2736304" cy="1789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9"/>
          <p:cNvSpPr txBox="1"/>
          <p:nvPr/>
        </p:nvSpPr>
        <p:spPr>
          <a:xfrm>
            <a:off x="381446" y="423227"/>
            <a:ext cx="169227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句子品析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628650" y="3590925"/>
            <a:ext cx="3172460" cy="1099820"/>
          </a:xfrm>
          <a:prstGeom prst="cloudCallout">
            <a:avLst>
              <a:gd name="adj1" fmla="val 42754"/>
              <a:gd name="adj2" fmla="val -70958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为什么说做梦，不说睡觉呢？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544" y="3384228"/>
            <a:ext cx="1056272" cy="1513712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5868144" y="3403623"/>
            <a:ext cx="3096344" cy="154439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这里是一种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拟人化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的手法，做梦可以梦到很多东西，可以引发我们更多的想象。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11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627534"/>
            <a:ext cx="1056272" cy="15137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5645" y="920115"/>
            <a:ext cx="56584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猜一猜花牛会梦到什么？小组合作讨论一下。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859782"/>
            <a:ext cx="2736304" cy="1789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755576" y="2311772"/>
            <a:ext cx="3816424" cy="1584176"/>
          </a:xfrm>
          <a:prstGeom prst="cloudCallout">
            <a:avLst>
              <a:gd name="adj1" fmla="val 86854"/>
              <a:gd name="adj2" fmla="val 16355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青草真美味啊！明天我要逮只蛐蛐给我弹琴听。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26310" y="954405"/>
            <a:ext cx="60039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　　闭上眼睛想一想，</a:t>
            </a:r>
            <a:r>
              <a:rPr lang="zh-CN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这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首诗歌</a:t>
            </a:r>
            <a:r>
              <a:rPr lang="zh-CN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分别</a:t>
            </a:r>
            <a:r>
              <a:rPr 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写了哪几幅图画？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216992" y="2575967"/>
            <a:ext cx="2088232" cy="7078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牛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压剪秋罗</a:t>
            </a:r>
            <a:endParaRPr lang="zh-CN" altLang="en-US" sz="2400" dirty="0" smtClean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53" y="384390"/>
            <a:ext cx="1569023" cy="2248521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4737272" y="2568957"/>
            <a:ext cx="1952736" cy="7078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云下花牛眠</a:t>
            </a:r>
            <a:endParaRPr lang="zh-CN" altLang="en-US" sz="24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733273" y="3611648"/>
            <a:ext cx="2520280" cy="7078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花牛梦中见夕阳</a:t>
            </a:r>
            <a:endParaRPr lang="zh-CN" altLang="en-US" sz="24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296013" y="3625264"/>
            <a:ext cx="1952736" cy="7078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花牛甩尾图</a:t>
            </a:r>
            <a:endParaRPr lang="zh-CN" altLang="en-US" sz="24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48478" y="1244175"/>
            <a:ext cx="6670675" cy="2968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读着这首诗，我们眼前出现了一头</a:t>
            </a: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憨态可掬的花牛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。它或坐或走或卧，都悠闲散漫，自由自在。随着它的行动，草地、野花、天空、白云、悄悄移动的太阳、青翠的山峰都一一出现在我们面前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让我们带着对花牛的喜爱之情，再齐读一遍课文。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78" y="514350"/>
            <a:ext cx="2061845" cy="675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683863" y="690880"/>
            <a:ext cx="169227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诗歌赏析</a:t>
            </a:r>
            <a:endParaRPr lang="zh-CN" altLang="en-US" sz="2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65" y="1536275"/>
            <a:ext cx="1569023" cy="2248521"/>
          </a:xfrm>
          <a:prstGeom prst="rect">
            <a:avLst/>
          </a:prstGeom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876427" y="1836420"/>
            <a:ext cx="5043011" cy="56070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归巢的鸟儿，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管是倦了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75856" y="555214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895511" y="483141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7853" y="1252855"/>
            <a:ext cx="62039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2800" dirty="0">
                <a:latin typeface="微软雅黑" panose="020B0503020204020204" charset="-122"/>
                <a:ea typeface="微软雅黑" panose="020B0503020204020204" charset="-122"/>
              </a:rPr>
              <a:t>jǐn</a:t>
            </a:r>
            <a:endParaRPr lang="en-US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67432" y="3526471"/>
            <a:ext cx="264160" cy="483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endParaRPr lang="en-US" sz="27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968595" y="3539804"/>
            <a:ext cx="4108017" cy="57594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山穷水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40000" y="2950210"/>
            <a:ext cx="822960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jìn</a:t>
            </a:r>
            <a:endParaRPr lang="en-US" altLang="zh-CN" sz="2700" dirty="0"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701" t="4688" r="1979" b="7257"/>
          <a:stretch>
            <a:fillRect/>
          </a:stretch>
        </p:blipFill>
        <p:spPr>
          <a:xfrm>
            <a:off x="7092280" y="2114550"/>
            <a:ext cx="1761490" cy="1610360"/>
          </a:xfrm>
          <a:prstGeom prst="round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97230" y="1990725"/>
            <a:ext cx="614045" cy="810260"/>
          </a:xfrm>
          <a:prstGeom prst="ellipse">
            <a:avLst/>
          </a:prstGeom>
          <a:solidFill>
            <a:srgbClr val="DCFDFF"/>
          </a:solidFill>
          <a:ln>
            <a:solidFill>
              <a:schemeClr val="tx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97678" y="2060415"/>
            <a:ext cx="535855" cy="58936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尽</a:t>
            </a:r>
            <a:endParaRPr lang="zh-CN" altLang="en-US" sz="4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8" grpId="0"/>
      <p:bldP spid="4" grpId="0" bldLvl="0" animBg="1"/>
      <p:bldP spid="5" grpId="0"/>
      <p:bldP spid="3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193290" y="1972945"/>
            <a:ext cx="567690" cy="125222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</a:rPr>
              <a:t>花牛歌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891155" y="1518285"/>
            <a:ext cx="145415" cy="2262505"/>
          </a:xfrm>
          <a:prstGeom prst="leftBrace">
            <a:avLst>
              <a:gd name="adj1" fmla="val 290829"/>
              <a:gd name="adj2" fmla="val 47698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395980" y="1296670"/>
            <a:ext cx="1127125" cy="57594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花牛坐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395980" y="1972945"/>
            <a:ext cx="1127125" cy="57594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花牛眠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 flipH="1">
            <a:off x="4879975" y="1518285"/>
            <a:ext cx="167640" cy="2107565"/>
          </a:xfrm>
          <a:prstGeom prst="leftBrace">
            <a:avLst>
              <a:gd name="adj1" fmla="val 8333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995" y="3225165"/>
            <a:ext cx="1709420" cy="8559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139690" y="2156460"/>
            <a:ext cx="813435" cy="829945"/>
          </a:xfrm>
          <a:prstGeom prst="rect">
            <a:avLst/>
          </a:prstGeom>
          <a:solidFill>
            <a:schemeClr val="accent6">
              <a:lumMod val="40000"/>
              <a:lumOff val="60000"/>
              <a:alpha val="68000"/>
            </a:schemeClr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向往自由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395980" y="2602865"/>
            <a:ext cx="1127125" cy="57594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花牛走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395980" y="3291840"/>
            <a:ext cx="1127125" cy="57594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花牛梦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 bldLvl="0" animBg="1"/>
      <p:bldP spid="3" grpId="0" bldLvl="0" animBg="1"/>
      <p:bldP spid="5" grpId="0" bldLvl="0" animBg="1"/>
      <p:bldP spid="6" grpId="0" bldLvl="0" animBg="1"/>
      <p:bldP spid="8" grpId="0" bldLvl="0" animBg="1"/>
      <p:bldP spid="4" grpId="0" bldLvl="0" animBg="1"/>
      <p:bldP spid="9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10762"/>
            <a:ext cx="7262635" cy="5664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1185" y="3651870"/>
            <a:ext cx="1813560" cy="12553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73150" y="1109345"/>
            <a:ext cx="65493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9380" y="1241425"/>
            <a:ext cx="673100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《花牛歌》这首诗歌描写了一只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或坐或走或卧，都                   。随着它的行动，草地、野花、天空、白云、悄悄移动的太阳、青翠的山峰都一一出现在我们面前。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表现出诗人对        的喜爱与向往。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28390" y="1692910"/>
            <a:ext cx="3093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悠闲散漫，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自由自在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551555" y="2124710"/>
            <a:ext cx="3469005" cy="15240"/>
          </a:xfrm>
          <a:prstGeom prst="line">
            <a:avLst/>
          </a:prstGeom>
          <a:ln w="3492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781040" y="3373755"/>
            <a:ext cx="123952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628005" y="2905760"/>
            <a:ext cx="2091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自由生活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7505" y="1513205"/>
            <a:ext cx="8707755" cy="283845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ts val="2400"/>
              </a:lnSpc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阔的海，空的天我不需要，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ts val="24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我也不想放一只巨大的纸鹞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ts val="24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上天去捉弄四面八方的风；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ts val="24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我只要一分钟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ts val="24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我只要一点光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ts val="24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我只要一条缝，——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ts val="24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像一个小孩子爬伏在一间暗屋的窗前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ts val="24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望着西天边不死的一条缝，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ts val="24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一点光，一分钟。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57170" y="388620"/>
            <a:ext cx="4210050" cy="119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阔的海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徐志摩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5590"/>
          <a:stretch>
            <a:fillRect/>
          </a:stretch>
        </p:blipFill>
        <p:spPr>
          <a:xfrm>
            <a:off x="5966460" y="1827530"/>
            <a:ext cx="1683385" cy="2383790"/>
          </a:xfrm>
          <a:prstGeom prst="round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3608" y="1491630"/>
            <a:ext cx="6768752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一、标红的字</a:t>
            </a:r>
            <a:r>
              <a:rPr lang="zh-CN" altLang="zh-CN" sz="2800" b="1" dirty="0" smtClean="0"/>
              <a:t>读音</a:t>
            </a:r>
            <a:r>
              <a:rPr lang="zh-CN" altLang="zh-CN" sz="2800" b="1" dirty="0"/>
              <a:t>正确</a:t>
            </a:r>
            <a:r>
              <a:rPr lang="zh-CN" altLang="zh-CN" sz="2800" b="1" dirty="0" smtClean="0"/>
              <a:t>的</a:t>
            </a:r>
            <a:r>
              <a:rPr lang="zh-CN" altLang="en-US" sz="2800" b="1" dirty="0" smtClean="0"/>
              <a:t>一组</a:t>
            </a:r>
            <a:r>
              <a:rPr lang="zh-CN" altLang="zh-CN" sz="2800" b="1" dirty="0" smtClean="0"/>
              <a:t>是（</a:t>
            </a:r>
            <a:r>
              <a:rPr lang="zh-CN" altLang="en-US" sz="2800" b="1" dirty="0" smtClean="0"/>
              <a:t>　</a:t>
            </a:r>
            <a:r>
              <a:rPr lang="en-US" altLang="zh-CN" sz="2800" b="1" dirty="0" smtClean="0"/>
              <a:t>   </a:t>
            </a:r>
            <a:r>
              <a:rPr lang="zh-CN" altLang="zh-CN" sz="2800" b="1" dirty="0"/>
              <a:t>）。</a:t>
            </a:r>
            <a:endParaRPr lang="zh-CN" altLang="zh-CN" sz="2800" b="1" dirty="0"/>
          </a:p>
          <a:p>
            <a:r>
              <a:rPr lang="en-US" altLang="zh-CN" sz="2800" b="1" dirty="0" smtClean="0"/>
              <a:t>A</a:t>
            </a:r>
            <a:r>
              <a:rPr lang="zh-CN" altLang="en-US" sz="2800" b="1" dirty="0" smtClean="0"/>
              <a:t>．</a:t>
            </a:r>
            <a:r>
              <a:rPr lang="zh-CN" altLang="zh-CN" sz="2800" b="1" dirty="0" smtClean="0"/>
              <a:t>鸟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巢</a:t>
            </a:r>
            <a:r>
              <a:rPr lang="zh-CN" altLang="zh-CN" sz="2800" b="1" dirty="0"/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o </a:t>
            </a:r>
            <a:r>
              <a:rPr lang="zh-CN" altLang="zh-CN" sz="2800" b="1" dirty="0" smtClean="0"/>
              <a:t>）</a:t>
            </a:r>
            <a:r>
              <a:rPr lang="zh-CN" altLang="en-US" sz="2800" b="1" dirty="0" smtClean="0"/>
              <a:t>　　</a:t>
            </a:r>
            <a:r>
              <a:rPr lang="zh-CN" altLang="zh-CN" sz="2800" b="1" dirty="0" smtClean="0"/>
              <a:t>睡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眠</a:t>
            </a:r>
            <a:r>
              <a:rPr lang="zh-CN" altLang="zh-CN" sz="2800" b="1" dirty="0"/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mi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zh-CN" sz="2800" b="1" dirty="0"/>
              <a:t>）</a:t>
            </a:r>
            <a:r>
              <a:rPr lang="en-US" altLang="zh-CN" sz="2800" b="1" dirty="0"/>
              <a:t>     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B</a:t>
            </a:r>
            <a:r>
              <a:rPr lang="zh-CN" altLang="en-US" sz="2800" b="1" dirty="0" smtClean="0"/>
              <a:t>．</a:t>
            </a:r>
            <a:r>
              <a:rPr lang="zh-CN" altLang="zh-CN" sz="2800" b="1" dirty="0" smtClean="0"/>
              <a:t>芦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苇</a:t>
            </a:r>
            <a:r>
              <a:rPr lang="zh-CN" altLang="zh-CN" sz="2800" b="1" dirty="0"/>
              <a:t>（</a:t>
            </a:r>
            <a:r>
              <a:rPr lang="en-US" altLang="zh-CN" sz="2800" b="1" dirty="0"/>
              <a:t>w</a:t>
            </a:r>
            <a:r>
              <a:rPr lang="zh-CN" altLang="zh-CN" sz="2800" b="1" dirty="0"/>
              <a:t>ě</a:t>
            </a:r>
            <a:r>
              <a:rPr lang="en-US" altLang="zh-CN" sz="2800" b="1" dirty="0"/>
              <a:t>i</a:t>
            </a:r>
            <a:r>
              <a:rPr lang="zh-CN" altLang="zh-CN" sz="2800" b="1" dirty="0" smtClean="0"/>
              <a:t>）</a:t>
            </a:r>
            <a:r>
              <a:rPr lang="zh-CN" altLang="en-US" sz="2800" b="1" dirty="0" smtClean="0"/>
              <a:t>　　</a:t>
            </a:r>
            <a:r>
              <a:rPr lang="zh-CN" altLang="zh-CN" sz="2800" b="1" dirty="0" smtClean="0"/>
              <a:t>学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霸</a:t>
            </a:r>
            <a:r>
              <a:rPr lang="zh-CN" altLang="zh-CN" sz="2800" b="1" dirty="0"/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zh-CN" altLang="zh-CN" sz="2800" b="1" dirty="0"/>
              <a:t>）</a:t>
            </a:r>
            <a:endParaRPr lang="zh-CN" altLang="zh-CN" sz="2800" b="1" dirty="0"/>
          </a:p>
          <a:p>
            <a:r>
              <a:rPr lang="en-US" altLang="zh-CN" sz="2800" b="1" dirty="0" smtClean="0"/>
              <a:t>C</a:t>
            </a:r>
            <a:r>
              <a:rPr lang="zh-CN" altLang="en-US" sz="2800" b="1" dirty="0" smtClean="0"/>
              <a:t>．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罗</a:t>
            </a:r>
            <a:r>
              <a:rPr lang="zh-CN" altLang="zh-CN" sz="2800" b="1" dirty="0" smtClean="0"/>
              <a:t>列</a:t>
            </a:r>
            <a:r>
              <a:rPr lang="zh-CN" altLang="zh-CN" sz="2800" b="1" dirty="0"/>
              <a:t>（</a:t>
            </a:r>
            <a:r>
              <a:rPr lang="en-US" altLang="zh-CN" sz="2800" b="1" dirty="0"/>
              <a:t>l</a:t>
            </a:r>
            <a:r>
              <a:rPr lang="zh-CN" altLang="zh-CN" sz="2800" b="1" dirty="0"/>
              <a:t>ó ）</a:t>
            </a:r>
            <a:r>
              <a:rPr lang="en-US" altLang="zh-CN" sz="2800" b="1" dirty="0"/>
              <a:t>  </a:t>
            </a:r>
            <a:r>
              <a:rPr lang="zh-CN" altLang="en-US" sz="2800" b="1" dirty="0" smtClean="0"/>
              <a:t>　　</a:t>
            </a:r>
            <a:r>
              <a:rPr lang="zh-CN" altLang="zh-CN" sz="2800" b="1" dirty="0" smtClean="0"/>
              <a:t>压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扁</a:t>
            </a:r>
            <a:r>
              <a:rPr lang="zh-CN" altLang="zh-CN" sz="2800" b="1" dirty="0"/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bi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zh-CN" sz="2800" b="1" dirty="0"/>
              <a:t>）</a:t>
            </a:r>
            <a:r>
              <a:rPr lang="en-US" altLang="zh-CN" sz="2800" b="1" dirty="0"/>
              <a:t>     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D</a:t>
            </a:r>
            <a:r>
              <a:rPr lang="zh-CN" altLang="en-US" sz="2800" b="1" dirty="0" smtClean="0"/>
              <a:t>．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占</a:t>
            </a:r>
            <a:r>
              <a:rPr lang="zh-CN" altLang="zh-CN" sz="2800" b="1" dirty="0" smtClean="0"/>
              <a:t>领</a:t>
            </a:r>
            <a:r>
              <a:rPr lang="zh-CN" altLang="zh-CN" sz="2800" b="1" dirty="0"/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z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zh-CN" sz="2800" b="1" dirty="0" smtClean="0"/>
              <a:t>）</a:t>
            </a:r>
            <a:r>
              <a:rPr lang="zh-CN" altLang="en-US" sz="2800" b="1" dirty="0" smtClean="0"/>
              <a:t>　　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斜</a:t>
            </a:r>
            <a:r>
              <a:rPr lang="zh-CN" altLang="zh-CN" sz="2800" b="1" dirty="0" smtClean="0"/>
              <a:t>阳</a:t>
            </a:r>
            <a:r>
              <a:rPr lang="zh-CN" altLang="zh-CN" sz="2800" b="1" dirty="0"/>
              <a:t>（</a:t>
            </a:r>
            <a:r>
              <a:rPr lang="en-US" altLang="zh-CN" sz="2800" b="1" dirty="0"/>
              <a:t>xi</a:t>
            </a:r>
            <a:r>
              <a:rPr lang="zh-CN" altLang="zh-CN" sz="2800" b="1" dirty="0"/>
              <a:t>é）</a:t>
            </a:r>
            <a:endParaRPr lang="zh-CN" altLang="zh-CN" sz="2800" b="1" dirty="0"/>
          </a:p>
        </p:txBody>
      </p:sp>
      <p:sp>
        <p:nvSpPr>
          <p:cNvPr id="2" name="矩形 1"/>
          <p:cNvSpPr/>
          <p:nvPr/>
        </p:nvSpPr>
        <p:spPr>
          <a:xfrm>
            <a:off x="6536408" y="1491630"/>
            <a:ext cx="3802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769620" y="968057"/>
            <a:ext cx="6806565" cy="22840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看拼音，写词语。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眠（    ）霸（    ） 占（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民（    ）霞（    ） 站（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0" name="图片 9" descr="图片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6155" y="3474720"/>
            <a:ext cx="974725" cy="1076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45590" y="1887537"/>
            <a:ext cx="1012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睡眠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68065" y="1887537"/>
            <a:ext cx="1012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霸占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95340" y="1887537"/>
            <a:ext cx="1012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占领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5590" y="2600007"/>
            <a:ext cx="1012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农民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68065" y="2600007"/>
            <a:ext cx="1012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霞光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95340" y="2600007"/>
            <a:ext cx="1012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站住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9" grpId="0"/>
      <p:bldP spid="3" grpId="0"/>
      <p:bldP spid="11" grpId="0"/>
      <p:bldP spid="1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30225" y="631825"/>
            <a:ext cx="79425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三、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秋晚的江上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这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首诗描绘的是一幅怎样的画面？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60" y="1981835"/>
            <a:ext cx="469392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这首诗描绘了一幅碧空清江、倦鸟归巢、夕阳西下、芦苇在夕阳的映衬下变得格外漂亮的画面。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 descr="http://dingyue.nosdn.127.net/kwBa5AVJgjvMGBkW2VAbAMBEVoqjGSjgmerL=yJqD7KlL148109185222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779662"/>
            <a:ext cx="3400432" cy="226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68325" y="1082040"/>
            <a:ext cx="7955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四、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花牛歌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这</a:t>
            </a:r>
            <a: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首诗表现诗人什么心情</a:t>
            </a:r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?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8860" y="2255520"/>
            <a:ext cx="411289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这首诗表现了诗人对自由生活的向往，字里行间透漏着诗人愉快的心情。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 descr="fe256caa55700875c0aa6c0df3d4a8e6_t01ae88f95bcbcfcc7b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7000"/>
          <a:stretch>
            <a:fillRect/>
          </a:stretch>
        </p:blipFill>
        <p:spPr>
          <a:xfrm>
            <a:off x="5721985" y="2048510"/>
            <a:ext cx="2175510" cy="2014855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37845" y="1861820"/>
            <a:ext cx="749427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2800" dirty="0"/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告诉我们要珍惜美好自由的生活，珍惜时间，不辜负青春。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5075" y="2818130"/>
            <a:ext cx="1434465" cy="14344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10235" y="648335"/>
            <a:ext cx="75819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五、《花牛歌》</a:t>
            </a:r>
            <a:r>
              <a:rPr 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首诗表面上写花牛，其实是在告诉我们什么呢？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68960" y="1420495"/>
            <a:ext cx="567626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芦苇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多年水生或湿生的高大禾草，多生长于池沼、河岸、溪边浅水地区，常形成苇塘。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0495" y="1280795"/>
            <a:ext cx="1741805" cy="2310130"/>
          </a:xfrm>
          <a:prstGeom prst="round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23441" y="641906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769346" y="48314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75" y="535825"/>
            <a:ext cx="366860" cy="456338"/>
          </a:xfrm>
          <a:prstGeom prst="rect">
            <a:avLst/>
          </a:prstGeom>
        </p:spPr>
      </p:pic>
      <p:sp>
        <p:nvSpPr>
          <p:cNvPr id="4" name="文本框 99"/>
          <p:cNvSpPr txBox="1"/>
          <p:nvPr/>
        </p:nvSpPr>
        <p:spPr>
          <a:xfrm>
            <a:off x="769346" y="1071677"/>
            <a:ext cx="7618486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 b="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带着对秋景的喜爱之情，有节奏地朗读课文。边读边想象画面。</a:t>
            </a:r>
            <a:endParaRPr lang="zh-CN" altLang="en-US" sz="2800" b="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22"/>
          <p:cNvSpPr>
            <a:spLocks noChangeArrowheads="1"/>
          </p:cNvSpPr>
          <p:nvPr/>
        </p:nvSpPr>
        <p:spPr bwMode="gray">
          <a:xfrm>
            <a:off x="173990" y="2246630"/>
            <a:ext cx="4161155" cy="1910715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defTabSz="68516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归巢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鸟儿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尽管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还驮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着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斜阳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回去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563309" y="1707654"/>
            <a:ext cx="4185155" cy="307684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165"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双翅一翻，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斜阳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掉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在江上；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头白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芦苇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165"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也妆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成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一瞬的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红颜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835806" cy="6232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3600"/>
          </a:p>
        </p:txBody>
      </p:sp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841101" y="2211963"/>
            <a:ext cx="819514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我看到了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，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江飞渡，江边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的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夕阳的映衬下格外美丽。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18180" y="2396490"/>
            <a:ext cx="19723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倦鸟归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16108" y="3076168"/>
            <a:ext cx="17359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芦苇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4368" y="3992880"/>
            <a:ext cx="1418590" cy="1150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69346" y="953937"/>
            <a:ext cx="7618486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读</a:t>
            </a:r>
            <a:r>
              <a:rPr lang="zh-CN" sz="3200" b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完了这首诗歌，你看到了什么样的画面？</a:t>
            </a:r>
            <a:endParaRPr lang="zh-CN" altLang="en-US" sz="3200" b="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45785" y="2396490"/>
            <a:ext cx="1871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驮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着斜阳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4" grpId="0"/>
      <p:bldP spid="100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4457" t="9468" r="4432" b="10868"/>
          <a:stretch>
            <a:fillRect/>
          </a:stretch>
        </p:blipFill>
        <p:spPr>
          <a:xfrm>
            <a:off x="1590102" y="1043666"/>
            <a:ext cx="7202108" cy="3120664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1912241" y="1654946"/>
            <a:ext cx="6768752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     齐读第1小节</a:t>
            </a: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，圈出这一小节描写的景物</a:t>
            </a:r>
            <a:r>
              <a:rPr lang="zh-CN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说一说这一小节描绘了一幅怎样的画面？</a:t>
            </a:r>
            <a:endParaRPr 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28" y="1780984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3753</Words>
  <Application>WPS 演示</Application>
  <PresentationFormat>全屏显示(16:9)</PresentationFormat>
  <Paragraphs>435</Paragraphs>
  <Slides>57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72" baseType="lpstr">
      <vt:lpstr>Arial</vt:lpstr>
      <vt:lpstr>宋体</vt:lpstr>
      <vt:lpstr>Wingdings</vt:lpstr>
      <vt:lpstr>黑体</vt:lpstr>
      <vt:lpstr>Kaiti SC</vt:lpstr>
      <vt:lpstr>微软雅黑</vt:lpstr>
      <vt:lpstr>楷体</vt:lpstr>
      <vt:lpstr>Calibri</vt:lpstr>
      <vt:lpstr>汉语拼音</vt:lpstr>
      <vt:lpstr>幼圆</vt:lpstr>
      <vt:lpstr>Times New Roman</vt:lpstr>
      <vt:lpstr>Arial Unicode MS</vt:lpstr>
      <vt:lpstr>Heiti SC Medium</vt:lpstr>
      <vt:lpstr>Xingkai SC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148</cp:revision>
  <dcterms:created xsi:type="dcterms:W3CDTF">2017-03-17T02:28:00Z</dcterms:created>
  <dcterms:modified xsi:type="dcterms:W3CDTF">2019-07-06T03:07:34Z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2052-11.1.0.8808</vt:lpwstr>
  </property>
</Properties>
</file>