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300" r:id="rId3"/>
    <p:sldId id="299" r:id="rId4"/>
    <p:sldId id="280" r:id="rId5"/>
    <p:sldId id="265" r:id="rId6"/>
    <p:sldId id="271" r:id="rId7"/>
    <p:sldId id="276" r:id="rId8"/>
    <p:sldId id="281" r:id="rId9"/>
    <p:sldId id="282" r:id="rId10"/>
    <p:sldId id="270" r:id="rId11"/>
    <p:sldId id="272" r:id="rId12"/>
    <p:sldId id="277" r:id="rId13"/>
    <p:sldId id="283" r:id="rId14"/>
    <p:sldId id="284" r:id="rId15"/>
    <p:sldId id="266" r:id="rId16"/>
    <p:sldId id="274" r:id="rId17"/>
    <p:sldId id="278" r:id="rId18"/>
    <p:sldId id="285" r:id="rId19"/>
    <p:sldId id="286" r:id="rId20"/>
    <p:sldId id="273" r:id="rId21"/>
    <p:sldId id="275" r:id="rId22"/>
    <p:sldId id="279" r:id="rId23"/>
    <p:sldId id="267" r:id="rId24"/>
    <p:sldId id="268" r:id="rId25"/>
    <p:sldId id="289" r:id="rId26"/>
    <p:sldId id="290" r:id="rId27"/>
    <p:sldId id="296" r:id="rId28"/>
    <p:sldId id="298" r:id="rId29"/>
    <p:sldId id="269" r:id="rId30"/>
    <p:sldId id="292" r:id="rId31"/>
    <p:sldId id="293" r:id="rId32"/>
    <p:sldId id="294" r:id="rId33"/>
    <p:sldId id="2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2.wa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3.wa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4.xml"/><Relationship Id="rId7" Type="http://schemas.openxmlformats.org/officeDocument/2006/relationships/slide" Target="slide24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4.wav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5.wav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6.gif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6.wa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19977;&#27743;&#12299;\&#19977;&#27743;1.wa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29454" y="1214422"/>
            <a:ext cx="2000264" cy="3857652"/>
          </a:xfrm>
        </p:spPr>
        <p:txBody>
          <a:bodyPr>
            <a:noAutofit/>
          </a:bodyPr>
          <a:lstStyle/>
          <a:p>
            <a:pPr algn="l"/>
            <a:r>
              <a:rPr lang="zh-CN" altLang="en-US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三</a:t>
            </a:r>
            <a:r>
              <a:rPr lang="en-US" altLang="zh-CN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江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46" y="5929306"/>
            <a:ext cx="8929654" cy="714404"/>
          </a:xfrm>
        </p:spPr>
        <p:txBody>
          <a:bodyPr>
            <a:normAutofit lnSpcReduction="10000"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课件制作：</a:t>
            </a:r>
            <a:r>
              <a:rPr lang="zh-CN" altLang="en-US" sz="3600" b="1" dirty="0" smtClean="0"/>
              <a:t>川大附小东山学校      </a:t>
            </a:r>
            <a:r>
              <a:rPr lang="zh-CN" altLang="en-US" sz="4400" b="1" dirty="0" smtClean="0">
                <a:solidFill>
                  <a:schemeClr val="tx2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林  勇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292" name="Picture 4" descr="http://www.afirst.cc/upload_files/article/46/2_20100730170728_ery6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286544" cy="511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Program Files\Microsoft Office\MEDIA\CAGCAT10\j02952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285728"/>
            <a:ext cx="676275" cy="1000125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Local Settings\Temporary Internet Files\Content.IE5\4RCEPDLH\MM900223730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857760"/>
            <a:ext cx="1928826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世祖中兴延马武，桀王失道杀龙逄。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秋雨潇潇，漫烂黄花都满径；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春风袅袅，扶疏绿竹正盈窗。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14950"/>
            <a:ext cx="2214578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世祖中兴延马武，桀王失道杀龙逄。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秋雨潇潇，漫烂黄花都满径；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春风袅袅，扶疏绿竹正盈窗。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yán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dào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xiāo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xiāo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dōu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mǎn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niǎo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niǎo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zhènɡ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pic>
        <p:nvPicPr>
          <p:cNvPr id="5" name="三江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7072362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荆公：</a:t>
            </a:r>
            <a:r>
              <a:rPr lang="zh-CN" altLang="en-US" dirty="0" smtClean="0"/>
              <a:t>岂惟闲伴倒金缸。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马武</a:t>
            </a:r>
            <a:r>
              <a:rPr lang="zh-CN" altLang="en-US" dirty="0" smtClean="0"/>
              <a:t>：字子张。仕后汉，鸣剑抵掌，从光武破王寻，击郡贼，列名云台。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C00000"/>
                </a:solidFill>
              </a:rPr>
              <a:t>龙逄：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纲鉴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夏桀失道，龙逄直谏，遂见杀。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C:\DOCUME~1\ADMINI~1\LOCALS~1\Temp\kaakoo\2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9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C:\DOCUME~1\ADMINI~1\LOCALS~1\Temp\kaakoo\4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旌对旆，盖对幢，故国对他邦。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千山对万水，九泽对三江。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山岌岌，水淙淙，鼓振对钟撞。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清风生酒舍，白月照书窗。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143512"/>
            <a:ext cx="2214578" cy="15001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旌对旆，盖对幢，  故国对他邦。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千山   对万水， 九泽对三江。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山岌岌，水淙淙，鼓振 对 钟    撞。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清风生酒舍，    白月照书窗。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928670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jīnɡ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pèi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ɡài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zhuànɡ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ɡuó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qiān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zhèn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zhuànɡ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bái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zhào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6" name="三江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643050"/>
            <a:ext cx="7072362" cy="481171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九泽：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广舆记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吴越之间具区：楚云梦，秦杨纡，晋大陆，郑圃田，宋孟诸，齐海隅，燕巨鹿，并昭余祁，为九薮。薮即泽也。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 三江：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禹贡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三江既入。蔡沈注：三江在震泽下分流，东北入海为娄江，东南入海为东江，并松江为三江。韵府：三江乃钱塘、扬子、松江。一云松江、钱塘、浦阳，一云在苏州。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DOCUME~1\ADMINI~1\LOCALS~1\Temp\kaakoo\2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4" name="Picture 4" descr="C:\DOCUME~1\ADMINI~1\LOCALS~1\Temp\kaakoo\4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bmchinese.com/UpLoadFiles/main/2008-6-14/20080614080431349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"/>
            <a:ext cx="9144000" cy="674779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2330" y="3000372"/>
            <a:ext cx="1428760" cy="3214702"/>
          </a:xfrm>
        </p:spPr>
        <p:txBody>
          <a:bodyPr>
            <a:noAutofit/>
          </a:bodyPr>
          <a:lstStyle/>
          <a:p>
            <a:r>
              <a:rPr lang="zh-CN" altLang="en-US" sz="115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三江</a:t>
            </a:r>
            <a:endParaRPr lang="zh-CN" altLang="en-US" sz="115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3500430" y="2143116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全文欣赏</a:t>
            </a:r>
            <a:endParaRPr lang="zh-CN" altLang="en-US" sz="2800" b="1" dirty="0"/>
          </a:p>
        </p:txBody>
      </p:sp>
      <p:sp>
        <p:nvSpPr>
          <p:cNvPr id="5" name="横卷形 4"/>
          <p:cNvSpPr/>
          <p:nvPr/>
        </p:nvSpPr>
        <p:spPr>
          <a:xfrm>
            <a:off x="1643042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hlinkClick r:id="rId3" action="ppaction://hlinksldjump"/>
              </a:rPr>
              <a:t>第一</a:t>
            </a:r>
            <a:r>
              <a:rPr lang="zh-CN" altLang="en-US" sz="2800" b="1" dirty="0" smtClean="0"/>
              <a:t>课时</a:t>
            </a:r>
            <a:endParaRPr lang="zh-CN" altLang="en-US" sz="2800" b="1" dirty="0"/>
          </a:p>
        </p:txBody>
      </p:sp>
      <p:sp>
        <p:nvSpPr>
          <p:cNvPr id="7" name="横卷形 6"/>
          <p:cNvSpPr/>
          <p:nvPr/>
        </p:nvSpPr>
        <p:spPr>
          <a:xfrm>
            <a:off x="4572000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第二</a:t>
            </a:r>
            <a:r>
              <a:rPr lang="zh-CN" altLang="en-US" sz="2800" b="1" dirty="0" smtClean="0">
                <a:hlinkClick r:id="rId4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8" name="横卷形 7">
            <a:hlinkClick r:id="rId5" action="ppaction://hlinksldjump"/>
          </p:cNvPr>
          <p:cNvSpPr/>
          <p:nvPr/>
        </p:nvSpPr>
        <p:spPr>
          <a:xfrm>
            <a:off x="1643042" y="4500570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第三</a:t>
            </a:r>
            <a:r>
              <a:rPr lang="zh-CN" altLang="en-US" sz="2800" b="1" dirty="0" smtClean="0">
                <a:hlinkClick r:id="rId5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9" name="横卷形 8">
            <a:hlinkClick r:id="rId6" action="ppaction://hlinksldjump"/>
          </p:cNvPr>
          <p:cNvSpPr/>
          <p:nvPr/>
        </p:nvSpPr>
        <p:spPr>
          <a:xfrm>
            <a:off x="4572000" y="442913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第四课时</a:t>
            </a:r>
            <a:endParaRPr lang="zh-CN" altLang="en-US" sz="2800" b="1" dirty="0"/>
          </a:p>
        </p:txBody>
      </p:sp>
      <p:sp>
        <p:nvSpPr>
          <p:cNvPr id="10" name="横卷形 9">
            <a:hlinkClick r:id="rId7" action="ppaction://hlinksldjump"/>
          </p:cNvPr>
          <p:cNvSpPr/>
          <p:nvPr/>
        </p:nvSpPr>
        <p:spPr>
          <a:xfrm>
            <a:off x="1643042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第五课时</a:t>
            </a:r>
            <a:endParaRPr lang="zh-CN" altLang="en-US" sz="2800" b="1" dirty="0"/>
          </a:p>
        </p:txBody>
      </p:sp>
      <p:sp>
        <p:nvSpPr>
          <p:cNvPr id="11" name="横卷形 10">
            <a:hlinkClick r:id="rId8" action="ppaction://hlinksldjump"/>
          </p:cNvPr>
          <p:cNvSpPr/>
          <p:nvPr/>
        </p:nvSpPr>
        <p:spPr>
          <a:xfrm>
            <a:off x="4572000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第六课时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阵上倒戈辛纣战，道旁系剑子婴降。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夏日池塘，出没浴波鸥对对；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春风帘幕，往来营垒燕双双。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阵上倒戈辛纣战，道旁系剑子婴降。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夏日池塘，出没浴波鸥对对；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春风帘幕，往来营垒燕双双。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500174"/>
            <a:ext cx="91440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zhèn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ɡē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zhòu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dào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C00000"/>
                </a:solidFill>
              </a:rPr>
              <a:t>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xià</a:t>
            </a:r>
            <a:r>
              <a:rPr lang="en-US" altLang="zh-CN" sz="2400" dirty="0" smtClean="0">
                <a:solidFill>
                  <a:srgbClr val="C0000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rì</a:t>
            </a:r>
            <a:r>
              <a:rPr lang="en-US" altLang="zh-CN" sz="2400" dirty="0" smtClean="0">
                <a:solidFill>
                  <a:srgbClr val="C00000"/>
                </a:solidFill>
              </a:rPr>
              <a:t>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mò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bō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ōu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 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lián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wǎnɡ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lái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lěi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 江</a:t>
            </a: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三江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7072362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倒戈：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武成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前徒倒戈。盖纣士卒无心敌武王而倒其戈也。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系剑：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纲鉴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汉刘邦元年冬月，王子婴素车白马系剑于道旁以降。婴，始皇孙也。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垒：</a:t>
            </a:r>
            <a:r>
              <a:rPr lang="zh-CN" altLang="en-US" dirty="0" smtClean="0"/>
              <a:t>燕巢也。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20" name="Picture 4" descr="C:\DOCUME~1\ADMINI~1\LOCALS~1\Temp\kaakoo\43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1749" y="285728"/>
            <a:ext cx="4686333" cy="5857916"/>
          </a:xfrm>
          <a:prstGeom prst="rect">
            <a:avLst/>
          </a:prstGeom>
          <a:noFill/>
        </p:spPr>
      </p:pic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6" descr="C:\DOCUME~1\ADMINI~1\LOCALS~1\Temp\kaakoo\47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5997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铢对两，只对双，华岳对湘江。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朝车对禁鼓，宿火对塞缸。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青琐闼，碧纱窗，汉社对周邦。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笙箫鸣细细，钟鼓响摐摐。。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66" y="1831995"/>
            <a:ext cx="787241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铢对两， 只对双，   华岳对湘江。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朝车对禁鼓，宿火对塞缸。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青琐闼，碧纱窗，  汉社对周邦。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笙  箫  鸣细细，钟鼓响  摐      摐。  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 江</a:t>
            </a: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628" y="1214422"/>
            <a:ext cx="81439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liǎnɡ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i="1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i="1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cháo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huǒ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sài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suǒ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tà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shè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xiāo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xiǎnɡ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</p:txBody>
      </p:sp>
      <p:pic>
        <p:nvPicPr>
          <p:cNvPr id="6" name="三江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7643866" cy="4954591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华岳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广舆记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西岳华山，在陕西西安府华阴县。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湘江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广舆记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潇湘、蒸湘、湘源为三湘。 禁：宫禁。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C00000"/>
                </a:solidFill>
              </a:rPr>
              <a:t>青琐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后志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给事黄门侍郎掌青琐，户边琐镂刻为连琐文而涂青也。 闼：宫门。 </a:t>
            </a:r>
            <a:endParaRPr lang="en-US" altLang="zh-CN" dirty="0" smtClean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10" y="0"/>
            <a:ext cx="1371590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DOCUME~1\ADMINI~1\LOCALS~1\Temp\kaakoo\48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DOCUME~1\ADMINI~1\LOCALS~1\Temp\kaakoo\3-L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143636" y="285728"/>
            <a:ext cx="200026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全文欣赏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动作按钮: 开始 6">
            <a:hlinkClick r:id="rId4" action="ppaction://hlinksldjump" highlightClick="1">
              <a:snd r:embed="rId5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Documents and Settings\Administrator\Local Settings\Temporary Internet Files\Content.IE5\WF1C9OPE\MM900303432[1]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5500702"/>
            <a:ext cx="1714512" cy="1127968"/>
          </a:xfrm>
          <a:prstGeom prst="rect">
            <a:avLst/>
          </a:prstGeom>
          <a:noFill/>
        </p:spPr>
      </p:pic>
      <p:pic>
        <p:nvPicPr>
          <p:cNvPr id="9" name="三江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三江.wav"/>
          </p:nvPr>
        </p:nvPicPr>
        <p:blipFill>
          <a:blip r:embed="rId7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主簿栖鸾名有览，治中展骥姓惟庞。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苏武牧羊，雪屡餐于北海；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庄周活鲋，水必决于西江。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主簿栖鸾名有览，治中展骥姓惟庞。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苏武牧羊，雪屡餐于北海；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庄    周 活鲋，水必决于西江。 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76" y="1500174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luán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lǎn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zhǎn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xìnɡ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sū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xuě</a:t>
            </a:r>
            <a:r>
              <a:rPr lang="en-US" altLang="zh-CN" sz="2400" dirty="0" smtClean="0">
                <a:solidFill>
                  <a:srgbClr val="C00000"/>
                </a:solidFill>
              </a:rPr>
              <a:t>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lǚ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400" dirty="0" smtClean="0">
                <a:solidFill>
                  <a:srgbClr val="C00000"/>
                </a:solidFill>
              </a:rPr>
              <a:t>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běi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hǎi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huó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jué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 江</a:t>
            </a: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三江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71546"/>
            <a:ext cx="8429684" cy="5383219"/>
          </a:xfrm>
        </p:spPr>
        <p:txBody>
          <a:bodyPr>
            <a:normAutofit fontScale="92500" lnSpcReduction="20000"/>
          </a:bodyPr>
          <a:lstStyle/>
          <a:p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栖鸾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仇览字季智，又名香。先为蒲县亭长，后为主簿。王涣曰：枳棘非鸾凤所栖。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展骥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蜀志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庞统字士元，初令耒阳，不治。鲁肃荐于先主曰：士元非百里才，使处治中别驾间，乃得展其骥足。按治中、别驾，皆府佐名。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牧羊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苏武陷匈奴，不降。乃牧羊北海，单于置武于雪中，不与饮食，武卧啮雪，毡毛并啖之。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C00000"/>
                </a:solidFill>
              </a:rPr>
              <a:t>活鲋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庄子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市辙中鱼曰：岂无升斗之水活我乎？庄子曰：我待决西江之水而活汝。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0"/>
            <a:ext cx="1357290" cy="169661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7650" name="Picture 2" descr="C:\DOCUME~1\ADMINI~1\LOCALS~1\Temp\kaakoo\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290"/>
            <a:ext cx="4714908" cy="5893635"/>
          </a:xfrm>
          <a:prstGeom prst="rect">
            <a:avLst/>
          </a:prstGeom>
          <a:noFill/>
        </p:spPr>
      </p:pic>
      <p:pic>
        <p:nvPicPr>
          <p:cNvPr id="3074" name="Picture 2" descr="C:\Documents and Settings\Administrator\Local Settings\Temporary Internet Files\Content.IE5\NZBGJ8VB\MM900254433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65" y="4100516"/>
            <a:ext cx="1417480" cy="185738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Local Settings\Temporary Internet Files\Content.IE5\NZBGJ8VB\MM900303420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000504"/>
            <a:ext cx="185738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楼对阁，户对窗，巨海对长江。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蓉裳对蕙帐，玉斝对银釭。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青布幔，碧油幢，宝剑对金缸。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忠心安社稷，利口覆家邦。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86388"/>
            <a:ext cx="2214578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三 江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lóu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hǎi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rónɡ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shanɡ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jiǎ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yín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yóu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zhuànɡ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shè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kǒu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60557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楼对阁，户对窗，巨海对长江。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蓉  裳   对蕙帐，  玉斝对银釭。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青布幔，碧油幢，  宝剑对金缸。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忠心安社稷，利口覆家邦。</a:t>
            </a:r>
            <a:endParaRPr lang="zh-CN" altLang="en-US" sz="4000" dirty="0"/>
          </a:p>
        </p:txBody>
      </p:sp>
      <p:pic>
        <p:nvPicPr>
          <p:cNvPr id="5" name="三江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蓉裳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楚辞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集芙蓉以为裳。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蕙帐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北山移文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蕙帐空兮夜鹄怨。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斝</a:t>
            </a:r>
            <a:r>
              <a:rPr lang="zh-CN" altLang="en-US" dirty="0" smtClean="0"/>
              <a:t>：音贾，酒器。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洗爵奠斝。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釭</a:t>
            </a:r>
            <a:r>
              <a:rPr lang="zh-CN" altLang="en-US" dirty="0" smtClean="0"/>
              <a:t>：灯也。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幔</a:t>
            </a:r>
            <a:r>
              <a:rPr lang="zh-CN" altLang="en-US" dirty="0" smtClean="0"/>
              <a:t>：帐也。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碧油幢</a:t>
            </a:r>
            <a:r>
              <a:rPr lang="zh-CN" altLang="en-US" dirty="0" smtClean="0"/>
              <a:t>：军幕也。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金缸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醢酒千缸。注：长颈瓮。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C:\DOCUME~1\ADMINI~1\LOCALS~1\Temp\kaakoo\11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3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C:\DOCUME~1\ADMINI~1\LOCALS~1\Temp\kaakoo\4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7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1440</Words>
  <PresentationFormat>全屏显示(4:3)</PresentationFormat>
  <Paragraphs>197</Paragraphs>
  <Slides>33</Slides>
  <Notes>0</Notes>
  <HiddenSlides>0</HiddenSlides>
  <MMClips>7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三 江</vt:lpstr>
      <vt:lpstr>三江</vt:lpstr>
      <vt:lpstr>幻灯片 3</vt:lpstr>
      <vt:lpstr>幻灯片 4</vt:lpstr>
      <vt:lpstr>三 江 </vt:lpstr>
      <vt:lpstr>三 江 </vt:lpstr>
      <vt:lpstr>幻灯片 7</vt:lpstr>
      <vt:lpstr>幻灯片 8</vt:lpstr>
      <vt:lpstr>幻灯片 9</vt:lpstr>
      <vt:lpstr>三 江 </vt:lpstr>
      <vt:lpstr>三 江 </vt:lpstr>
      <vt:lpstr>幻灯片 12</vt:lpstr>
      <vt:lpstr>幻灯片 13</vt:lpstr>
      <vt:lpstr>幻灯片 14</vt:lpstr>
      <vt:lpstr>三 江 </vt:lpstr>
      <vt:lpstr>三 江 </vt:lpstr>
      <vt:lpstr>幻灯片 17</vt:lpstr>
      <vt:lpstr>幻灯片 18</vt:lpstr>
      <vt:lpstr>幻灯片 19</vt:lpstr>
      <vt:lpstr>三 江 </vt:lpstr>
      <vt:lpstr>幻灯片 21</vt:lpstr>
      <vt:lpstr>幻灯片 22</vt:lpstr>
      <vt:lpstr>幻灯片 23</vt:lpstr>
      <vt:lpstr>幻灯片 24</vt:lpstr>
      <vt:lpstr>三 江 </vt:lpstr>
      <vt:lpstr>幻灯片 26</vt:lpstr>
      <vt:lpstr>幻灯片 27</vt:lpstr>
      <vt:lpstr>幻灯片 28</vt:lpstr>
      <vt:lpstr>幻灯片 29</vt:lpstr>
      <vt:lpstr>三 江 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上平声15韵：   一东，二冬，三江，四支，五微，六鱼，七虞，八齐，九佳，十灰，十一真，十二文，十三元，十四寒，十五删。 </dc:title>
  <cp:lastModifiedBy>User</cp:lastModifiedBy>
  <cp:revision>53</cp:revision>
  <dcterms:modified xsi:type="dcterms:W3CDTF">2011-04-09T13:16:13Z</dcterms:modified>
</cp:coreProperties>
</file>