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0" r:id="rId2"/>
    <p:sldId id="321" r:id="rId3"/>
    <p:sldId id="322" r:id="rId4"/>
    <p:sldId id="323" r:id="rId5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625" y="1827213"/>
            <a:ext cx="6875463" cy="456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上凸带形 3"/>
          <p:cNvSpPr/>
          <p:nvPr/>
        </p:nvSpPr>
        <p:spPr>
          <a:xfrm>
            <a:off x="251520" y="836712"/>
            <a:ext cx="4067944" cy="881801"/>
          </a:xfrm>
          <a:prstGeom prst="ribbon2">
            <a:avLst>
              <a:gd name="adj1" fmla="val 19851"/>
              <a:gd name="adj2" fmla="val 69379"/>
            </a:avLst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第二单元</a:t>
            </a:r>
            <a:endParaRPr kumimoji="0" lang="zh-CN" altLang="en-US" sz="4000" b="1" i="0" u="none" strike="noStrike" kern="1200" cap="none" spc="0" normalizeH="0" baseline="0" noProof="1">
              <a:ln w="1905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2456" y="2348880"/>
            <a:ext cx="6918960" cy="8299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all" spc="0" normalizeH="0" baseline="0" noProof="1" smtClean="0">
                <a:ln w="9000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5.</a:t>
            </a:r>
            <a:r>
              <a:rPr kumimoji="0" lang="zh-CN" altLang="en-US" sz="4800" b="1" i="0" u="none" strike="noStrike" kern="1200" cap="all" spc="0" normalizeH="0" baseline="0" noProof="1">
                <a:ln w="9000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铺满金色巴掌的水泥道</a:t>
            </a:r>
            <a:endParaRPr kumimoji="0" lang="zh-CN" altLang="en-US" sz="4800" b="1" i="0" u="none" strike="noStrike" kern="1200" cap="all" spc="0" normalizeH="0" baseline="0" noProof="1" smtClean="0">
              <a:ln w="9000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/>
          </p:cNvSpPr>
          <p:nvPr/>
        </p:nvSpPr>
        <p:spPr>
          <a:xfrm>
            <a:off x="950913" y="1108075"/>
            <a:ext cx="7242175" cy="43545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紧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10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结构：上下结构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Arial" panose="020B0604020202020204" pitchFamily="34" charset="0"/>
              </a:rPr>
              <a:t>jǐn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组词：紧张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易错提示：上短下长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内容占位符 2"/>
          <p:cNvSpPr>
            <a:spLocks noGrp="1"/>
          </p:cNvSpPr>
          <p:nvPr/>
        </p:nvSpPr>
        <p:spPr>
          <a:xfrm>
            <a:off x="950913" y="1533525"/>
            <a:ext cx="7242175" cy="36052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院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9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结构：左右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Calibri" panose="020F0502020204030204" pitchFamily="34" charset="0"/>
              </a:rPr>
              <a:t> yuàn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</a:t>
            </a:r>
            <a:r>
              <a:rPr lang="zh-CN" altLang="en-US" sz="3200" dirty="0">
                <a:latin typeface="Arial" panose="020B0604020202020204" pitchFamily="34" charset="0"/>
              </a:rPr>
              <a:t>院子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</a:t>
            </a:r>
            <a:r>
              <a:rPr lang="zh-CN" altLang="en-US" sz="3200" dirty="0">
                <a:latin typeface="Arial" panose="020B0604020202020204" pitchFamily="34" charset="0"/>
              </a:rPr>
              <a:t>注意“</a:t>
            </a:r>
            <a:r>
              <a:rPr lang="zh-CN" altLang="en-US" sz="3200" dirty="0">
                <a:latin typeface="Calibri" panose="020F0502020204030204" pitchFamily="34" charset="0"/>
              </a:rPr>
              <a:t>阝</a:t>
            </a:r>
            <a:r>
              <a:rPr lang="zh-CN" altLang="en-US" sz="3200" dirty="0">
                <a:latin typeface="Arial" panose="020B0604020202020204" pitchFamily="34" charset="0"/>
              </a:rPr>
              <a:t>”的写法</a:t>
            </a:r>
            <a:r>
              <a:rPr lang="zh-CN" altLang="zh-CN" sz="3200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2"/>
          <p:cNvSpPr>
            <a:spLocks noGrp="1"/>
          </p:cNvSpPr>
          <p:nvPr/>
        </p:nvSpPr>
        <p:spPr>
          <a:xfrm>
            <a:off x="950913" y="1533525"/>
            <a:ext cx="7242175" cy="36052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印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5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结构：左右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Calibri" panose="020F0502020204030204" pitchFamily="34" charset="0"/>
              </a:rPr>
              <a:t> yìn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</a:t>
            </a:r>
            <a:r>
              <a:rPr lang="zh-CN" altLang="en-US" sz="3200" dirty="0">
                <a:latin typeface="Arial" panose="020B0604020202020204" pitchFamily="34" charset="0"/>
              </a:rPr>
              <a:t>手印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</a:t>
            </a:r>
            <a:r>
              <a:rPr lang="zh-CN" altLang="en-US" sz="3200" dirty="0">
                <a:latin typeface="Arial" panose="020B0604020202020204" pitchFamily="34" charset="0"/>
              </a:rPr>
              <a:t>右边不要写成“</a:t>
            </a:r>
            <a:r>
              <a:rPr lang="zh-CN" altLang="en-US" sz="3200" dirty="0">
                <a:latin typeface="Calibri" panose="020F0502020204030204" pitchFamily="34" charset="0"/>
              </a:rPr>
              <a:t>阝</a:t>
            </a:r>
            <a:r>
              <a:rPr lang="zh-CN" altLang="en-US" sz="3200" dirty="0">
                <a:latin typeface="Arial" panose="020B0604020202020204" pitchFamily="34" charset="0"/>
              </a:rPr>
              <a:t>” </a:t>
            </a:r>
            <a:r>
              <a:rPr lang="zh-CN" altLang="zh-CN" sz="3200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2"/>
          <p:cNvSpPr>
            <a:spLocks noGrp="1"/>
          </p:cNvSpPr>
          <p:nvPr/>
        </p:nvSpPr>
        <p:spPr>
          <a:xfrm>
            <a:off x="950913" y="1108075"/>
            <a:ext cx="7242175" cy="43545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排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11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结构：左右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Calibri" panose="020F0502020204030204" pitchFamily="34" charset="0"/>
              </a:rPr>
              <a:t> pái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</a:t>
            </a:r>
            <a:r>
              <a:rPr lang="zh-CN" altLang="en-US" sz="3200" dirty="0">
                <a:latin typeface="Arial" panose="020B0604020202020204" pitchFamily="34" charset="0"/>
              </a:rPr>
              <a:t>排列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易错提示：不要写得左宽右窄。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2"/>
          <p:cNvSpPr>
            <a:spLocks noGrp="1"/>
          </p:cNvSpPr>
          <p:nvPr/>
        </p:nvSpPr>
        <p:spPr>
          <a:xfrm>
            <a:off x="950913" y="1108075"/>
            <a:ext cx="7242175" cy="43545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列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6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结构：左右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Calibri" panose="020F0502020204030204" pitchFamily="34" charset="0"/>
              </a:rPr>
              <a:t> liè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</a:t>
            </a:r>
            <a:r>
              <a:rPr lang="zh-CN" altLang="en-US" sz="3200" dirty="0">
                <a:latin typeface="Arial" panose="020B0604020202020204" pitchFamily="34" charset="0"/>
              </a:rPr>
              <a:t>陈列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易错提示：注意</a:t>
            </a:r>
            <a:r>
              <a:rPr lang="en-US" altLang="zh-CN" sz="3200" dirty="0">
                <a:latin typeface="Arial" panose="020B0604020202020204" pitchFamily="34" charset="0"/>
              </a:rPr>
              <a:t>“</a:t>
            </a:r>
            <a:r>
              <a:rPr lang="zh-CN" altLang="zh-CN" sz="3200" dirty="0">
                <a:latin typeface="Arial" panose="020B0604020202020204" pitchFamily="34" charset="0"/>
              </a:rPr>
              <a:t>列</a:t>
            </a:r>
            <a:r>
              <a:rPr lang="en-US" altLang="zh-CN" sz="3200" dirty="0">
                <a:latin typeface="Arial" panose="020B0604020202020204" pitchFamily="34" charset="0"/>
              </a:rPr>
              <a:t>”</a:t>
            </a:r>
            <a:r>
              <a:rPr lang="zh-CN" altLang="zh-CN" sz="3200" dirty="0">
                <a:latin typeface="Arial" panose="020B0604020202020204" pitchFamily="34" charset="0"/>
              </a:rPr>
              <a:t>是边音，不是鼻音。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2"/>
          <p:cNvSpPr>
            <a:spLocks noGrp="1"/>
          </p:cNvSpPr>
          <p:nvPr/>
        </p:nvSpPr>
        <p:spPr>
          <a:xfrm>
            <a:off x="950913" y="1108075"/>
            <a:ext cx="7242175" cy="43545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规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8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结构：左右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Calibri" panose="020F0502020204030204" pitchFamily="34" charset="0"/>
              </a:rPr>
              <a:t> guī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</a:t>
            </a:r>
            <a:r>
              <a:rPr lang="zh-CN" altLang="en-US" sz="3200" dirty="0">
                <a:latin typeface="Arial" panose="020B0604020202020204" pitchFamily="34" charset="0"/>
              </a:rPr>
              <a:t>规则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</a:t>
            </a:r>
            <a:r>
              <a:rPr lang="zh-CN" altLang="en-US" sz="3200" dirty="0">
                <a:latin typeface="Arial" panose="020B0604020202020204" pitchFamily="34" charset="0"/>
              </a:rPr>
              <a:t>最后一笔是“竖弯钩” 不要写成“点” </a:t>
            </a:r>
            <a:r>
              <a:rPr lang="zh-CN" altLang="zh-CN" sz="3200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/>
          </p:cNvSpPr>
          <p:nvPr/>
        </p:nvSpPr>
        <p:spPr>
          <a:xfrm>
            <a:off x="950913" y="1108075"/>
            <a:ext cx="7242175" cy="43545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则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6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结构：左右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Calibri" panose="020F0502020204030204" pitchFamily="34" charset="0"/>
              </a:rPr>
              <a:t> zé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</a:t>
            </a:r>
            <a:r>
              <a:rPr lang="zh-CN" altLang="en-US" sz="3200" dirty="0">
                <a:latin typeface="Arial" panose="020B0604020202020204" pitchFamily="34" charset="0"/>
              </a:rPr>
              <a:t>原则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</a:t>
            </a:r>
            <a:r>
              <a:rPr lang="zh-CN" altLang="en-US" sz="3200" dirty="0">
                <a:latin typeface="Arial" panose="020B0604020202020204" pitchFamily="34" charset="0"/>
              </a:rPr>
              <a:t>注意“贝”不要写成“见”</a:t>
            </a:r>
            <a:r>
              <a:rPr lang="zh-CN" altLang="zh-CN" sz="3200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2"/>
          <p:cNvSpPr>
            <a:spLocks noGrp="1"/>
          </p:cNvSpPr>
          <p:nvPr/>
        </p:nvSpPr>
        <p:spPr>
          <a:xfrm>
            <a:off x="950913" y="1108075"/>
            <a:ext cx="7242175" cy="43545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乱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7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结构：左右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Calibri" panose="020F0502020204030204" pitchFamily="34" charset="0"/>
              </a:rPr>
              <a:t> luàn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组词：混乱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易错提示：此字拼音不是</a:t>
            </a:r>
            <a:r>
              <a:rPr lang="en-US" altLang="zh-CN" sz="3200" dirty="0">
                <a:latin typeface="Arial" panose="020B0604020202020204" pitchFamily="34" charset="0"/>
              </a:rPr>
              <a:t>n</a:t>
            </a:r>
            <a:r>
              <a:rPr lang="en-US" altLang="zh-CN" sz="3200" dirty="0">
                <a:latin typeface="Calibri" panose="020F0502020204030204" pitchFamily="34" charset="0"/>
              </a:rPr>
              <a:t>uàn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endParaRPr lang="zh-CN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内容占位符 2"/>
          <p:cNvSpPr>
            <a:spLocks noGrp="1"/>
          </p:cNvSpPr>
          <p:nvPr/>
        </p:nvSpPr>
        <p:spPr>
          <a:xfrm>
            <a:off x="950913" y="1108075"/>
            <a:ext cx="7242175" cy="43545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棕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12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结构：左右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Calibri" panose="020F0502020204030204" pitchFamily="34" charset="0"/>
              </a:rPr>
              <a:t> zōng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组词：棕色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易错提示：不要忘 了左边的</a:t>
            </a:r>
            <a:r>
              <a:rPr lang="en-US" altLang="zh-CN" sz="3200" dirty="0">
                <a:latin typeface="Arial" panose="020B0604020202020204" pitchFamily="34" charset="0"/>
              </a:rPr>
              <a:t>“</a:t>
            </a:r>
            <a:r>
              <a:rPr lang="zh-CN" altLang="en-US" sz="3200" dirty="0">
                <a:latin typeface="Arial" panose="020B0604020202020204" pitchFamily="34" charset="0"/>
              </a:rPr>
              <a:t>木</a:t>
            </a:r>
            <a:r>
              <a:rPr lang="en-US" altLang="zh-CN" sz="3200" dirty="0">
                <a:latin typeface="Arial" panose="020B0604020202020204" pitchFamily="34" charset="0"/>
              </a:rPr>
              <a:t>”</a:t>
            </a:r>
            <a:r>
              <a:rPr lang="zh-CN" altLang="en-US" sz="3200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2"/>
          <p:cNvSpPr>
            <a:spLocks noGrp="1"/>
          </p:cNvSpPr>
          <p:nvPr/>
        </p:nvSpPr>
        <p:spPr>
          <a:xfrm>
            <a:off x="950913" y="1108075"/>
            <a:ext cx="7242175" cy="43545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迟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7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结构：半包围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Calibri" panose="020F0502020204030204" pitchFamily="34" charset="0"/>
              </a:rPr>
              <a:t> chí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</a:t>
            </a:r>
            <a:r>
              <a:rPr lang="zh-CN" altLang="en-US" sz="3200" dirty="0">
                <a:latin typeface="Arial" panose="020B0604020202020204" pitchFamily="34" charset="0"/>
              </a:rPr>
              <a:t>迟到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</a:t>
            </a:r>
            <a:r>
              <a:rPr lang="zh-CN" altLang="en-US" sz="3200" dirty="0">
                <a:latin typeface="Arial" panose="020B0604020202020204" pitchFamily="34" charset="0"/>
              </a:rPr>
              <a:t>注意先写“尺”再写“</a:t>
            </a:r>
            <a:r>
              <a:rPr lang="zh-CN" altLang="en-US" sz="3200" dirty="0">
                <a:latin typeface="Calibri" panose="020F0502020204030204" pitchFamily="34" charset="0"/>
              </a:rPr>
              <a:t/>
            </a:r>
            <a:br>
              <a:rPr lang="zh-CN" altLang="en-US" sz="3200" dirty="0">
                <a:latin typeface="Calibri" panose="020F0502020204030204" pitchFamily="34" charset="0"/>
              </a:rPr>
            </a:br>
            <a:r>
              <a:rPr lang="zh-CN" altLang="en-US" sz="3200" dirty="0">
                <a:latin typeface="Calibri" panose="020F0502020204030204" pitchFamily="34" charset="0"/>
              </a:rPr>
              <a:t>辶</a:t>
            </a:r>
            <a:r>
              <a:rPr lang="zh-CN" altLang="en-US" sz="3200" dirty="0">
                <a:latin typeface="Arial" panose="020B0604020202020204" pitchFamily="34" charset="0"/>
              </a:rPr>
              <a:t>”</a:t>
            </a:r>
            <a:r>
              <a:rPr lang="zh-CN" altLang="zh-CN" sz="3200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Grp="1" noChangeAspect="1"/>
          </p:cNvPicPr>
          <p:nvPr>
            <p:ph type="subTitle" idx="1"/>
          </p:nvPr>
        </p:nvPicPr>
        <p:blipFill>
          <a:blip r:embed="rId2"/>
          <a:srcRect l="3871" t="1926" r="314" b="7097"/>
          <a:stretch>
            <a:fillRect/>
          </a:stretch>
        </p:blipFill>
        <p:spPr>
          <a:xfrm>
            <a:off x="833438" y="831850"/>
            <a:ext cx="6910387" cy="5030788"/>
          </a:xfrm>
          <a:ln/>
        </p:spPr>
      </p:pic>
      <p:grpSp>
        <p:nvGrpSpPr>
          <p:cNvPr id="3075" name="组合 1"/>
          <p:cNvGrpSpPr/>
          <p:nvPr/>
        </p:nvGrpSpPr>
        <p:grpSpPr>
          <a:xfrm>
            <a:off x="1547813" y="1352550"/>
            <a:ext cx="5194300" cy="3876675"/>
            <a:chOff x="3150" y="1968"/>
            <a:chExt cx="8179" cy="6105"/>
          </a:xfrm>
        </p:grpSpPr>
        <p:sp>
          <p:nvSpPr>
            <p:cNvPr id="7" name="矩形 6"/>
            <p:cNvSpPr/>
            <p:nvPr/>
          </p:nvSpPr>
          <p:spPr>
            <a:xfrm>
              <a:off x="3150" y="1968"/>
              <a:ext cx="3840" cy="96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  <a:cs typeface="+mn-cs"/>
                  <a:sym typeface="+mn-ea"/>
                </a:rPr>
                <a:t>一、作者简介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615" y="3651"/>
              <a:ext cx="3840" cy="102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  <a:cs typeface="+mn-cs"/>
                  <a:sym typeface="+mn-ea"/>
                </a:rPr>
                <a:t>二、</a:t>
              </a:r>
              <a:r>
                <a:rPr kumimoji="0" lang="zh-CN" altLang="en-US" sz="18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  <a:cs typeface="+mn-cs"/>
                  <a:sym typeface="+mn-ea"/>
                </a:rPr>
                <a:t>生字词语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5392" y="5466"/>
              <a:ext cx="5327" cy="90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  <a:cs typeface="+mn-cs"/>
                  <a:sym typeface="+mn-ea"/>
                </a:rPr>
                <a:t>三、</a:t>
              </a:r>
              <a:r>
                <a:rPr kumimoji="0" lang="zh-CN" altLang="en-US" sz="18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  <a:cs typeface="+mn-cs"/>
                  <a:sym typeface="+mn-ea"/>
                </a:rPr>
                <a:t>课文主旨、语句等分析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489" y="7053"/>
              <a:ext cx="3840" cy="102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  <a:cs typeface="+mn-cs"/>
                  <a:sym typeface="+mn-ea"/>
                </a:rPr>
                <a:t>四、</a:t>
              </a:r>
              <a:r>
                <a:rPr kumimoji="0" lang="zh-CN" altLang="en-US" sz="18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  <a:cs typeface="+mn-cs"/>
                  <a:sym typeface="+mn-ea"/>
                </a:rPr>
                <a:t>练习题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/>
          <p:nvPr/>
        </p:nvGrpSpPr>
        <p:grpSpPr>
          <a:xfrm>
            <a:off x="773113" y="1600200"/>
            <a:ext cx="7288212" cy="2867025"/>
            <a:chOff x="1217" y="2520"/>
            <a:chExt cx="11477" cy="4516"/>
          </a:xfrm>
        </p:grpSpPr>
        <p:sp>
          <p:nvSpPr>
            <p:cNvPr id="21507" name="文本框 4"/>
            <p:cNvSpPr txBox="1"/>
            <p:nvPr/>
          </p:nvSpPr>
          <p:spPr>
            <a:xfrm>
              <a:off x="1578" y="2520"/>
              <a:ext cx="10987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400" dirty="0">
                  <a:latin typeface="华文行楷" pitchFamily="2" charset="-122"/>
                  <a:ea typeface="华文行楷" pitchFamily="2" charset="-122"/>
                </a:rPr>
                <a:t>我会读词语</a:t>
              </a:r>
            </a:p>
          </p:txBody>
        </p:sp>
        <p:sp>
          <p:nvSpPr>
            <p:cNvPr id="21508" name="文本框 6"/>
            <p:cNvSpPr txBox="1"/>
            <p:nvPr/>
          </p:nvSpPr>
          <p:spPr>
            <a:xfrm>
              <a:off x="1217" y="4275"/>
              <a:ext cx="11477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华文楷体" pitchFamily="2" charset="-122"/>
                  <a:ea typeface="华文楷体" pitchFamily="2" charset="-122"/>
                </a:rPr>
                <a:t>铺满       水泥     水晶   院子</a:t>
              </a:r>
              <a:endParaRPr lang="en-US" altLang="zh-CN" sz="3600" dirty="0"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600" dirty="0">
                  <a:latin typeface="华文楷体" pitchFamily="2" charset="-122"/>
                  <a:ea typeface="华文楷体" pitchFamily="2" charset="-122"/>
                </a:rPr>
                <a:t>手印       图案     排列   规则 </a:t>
              </a:r>
            </a:p>
            <a:p>
              <a:r>
                <a:rPr lang="zh-CN" altLang="en-US" sz="3600" dirty="0">
                  <a:latin typeface="华文楷体" pitchFamily="2" charset="-122"/>
                  <a:ea typeface="华文楷体" pitchFamily="2" charset="-122"/>
                </a:rPr>
                <a:t>迟到       凌乱     明朗   熨帖        </a:t>
              </a:r>
              <a:r>
                <a:rPr lang="zh-CN" altLang="en-US" sz="3600" dirty="0">
                  <a:latin typeface="华文细黑" pitchFamily="2" charset="-122"/>
                  <a:ea typeface="华文细黑" pitchFamily="2" charset="-122"/>
                </a:rPr>
                <a:t>  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/>
          <p:nvPr/>
        </p:nvSpPr>
        <p:spPr>
          <a:xfrm>
            <a:off x="457200" y="1889125"/>
            <a:ext cx="8448675" cy="27066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现在让我们静静地思考一下</a:t>
            </a:r>
            <a:r>
              <a:rPr lang="zh-CN" altLang="en-US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课文分几部分，每部分主要写了什么？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通过上下文你理解了哪些词语</a:t>
            </a:r>
            <a:r>
              <a:rPr lang="zh-CN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  <a:p>
            <a:endParaRPr lang="zh-CN" altLang="en-US" sz="4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4"/>
          <p:cNvGrpSpPr/>
          <p:nvPr/>
        </p:nvGrpSpPr>
        <p:grpSpPr>
          <a:xfrm>
            <a:off x="838200" y="1905000"/>
            <a:ext cx="7953375" cy="4289425"/>
            <a:chOff x="1320" y="3000"/>
            <a:chExt cx="12524" cy="6754"/>
          </a:xfrm>
        </p:grpSpPr>
        <p:sp>
          <p:nvSpPr>
            <p:cNvPr id="23555" name="Text Box 2"/>
            <p:cNvSpPr txBox="1"/>
            <p:nvPr/>
          </p:nvSpPr>
          <p:spPr>
            <a:xfrm>
              <a:off x="1320" y="3000"/>
              <a:ext cx="9968" cy="34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4800" dirty="0">
                  <a:latin typeface="Times New Roman" panose="02020603050405020304" pitchFamily="18" charset="0"/>
                </a:rPr>
                <a:t>        </a:t>
              </a:r>
              <a:r>
                <a:rPr lang="en-US" altLang="zh-CN" sz="4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问 问 答 答</a:t>
              </a:r>
            </a:p>
            <a:p>
              <a:endParaRPr lang="zh-CN" altLang="en-US" sz="4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4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现 在 交 流 一 下！</a:t>
              </a:r>
            </a:p>
          </p:txBody>
        </p:sp>
        <p:pic>
          <p:nvPicPr>
            <p:cNvPr id="23556" name="图片 1" descr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60" y="7920"/>
              <a:ext cx="3985" cy="183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/>
          <p:nvPr/>
        </p:nvSpPr>
        <p:spPr>
          <a:xfrm>
            <a:off x="1143000" y="1066800"/>
            <a:ext cx="6934200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zh-CN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．从哪里可以看出门前水泥道的美？在文中找出相关的句子。</a:t>
            </a:r>
          </a:p>
          <a:p>
            <a:pPr>
              <a:lnSpc>
                <a:spcPct val="150000"/>
              </a:lnSpc>
            </a:pPr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zh-CN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小组内合作交流。</a:t>
            </a:r>
          </a:p>
        </p:txBody>
      </p:sp>
      <p:pic>
        <p:nvPicPr>
          <p:cNvPr id="24579" name="内容占位符 3" descr="图片2"/>
          <p:cNvPicPr>
            <a:picLocks noGrp="1" noChangeAspect="1"/>
          </p:cNvPicPr>
          <p:nvPr>
            <p:ph type="subTitle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38950" y="4629150"/>
            <a:ext cx="2530475" cy="1165225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BAS0027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963613"/>
            <a:ext cx="7927975" cy="446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04975" y="1563688"/>
            <a:ext cx="6811963" cy="2697163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3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zh-CN" sz="3200" b="0" i="0" u="sng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j-cs"/>
              </a:rPr>
              <a:t>水泥</a:t>
            </a:r>
            <a:r>
              <a:rPr kumimoji="0" lang="zh-CN" altLang="zh-CN" sz="3200" b="0" i="0" u="sng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j-cs"/>
              </a:rPr>
              <a:t>道像铺上了一块彩色的地毯，这是一块印着落叶图案的，闪闪发光的地毯，</a:t>
            </a:r>
            <a:r>
              <a:rPr kumimoji="0" lang="zh-CN" altLang="zh-CN" sz="3200" b="0" i="0" u="sng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j-cs"/>
              </a:rPr>
              <a:t>从脚下一直铺到很远很远的地方，一直到路的尽头……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  <a:sym typeface="+mn-ea"/>
              </a:rPr>
              <a:t/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  <a:sym typeface="+mn-ea"/>
              </a:rPr>
            </a:b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  <a:sym typeface="+mn-ea"/>
              </a:rPr>
              <a:t/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  <a:sym typeface="+mn-ea"/>
              </a:rPr>
            </a:b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细黑" pitchFamily="2" charset="-122"/>
              <a:ea typeface="华文细黑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BAS0027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963613"/>
            <a:ext cx="7927975" cy="446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标题 3"/>
          <p:cNvSpPr>
            <a:spLocks noGrp="1"/>
          </p:cNvSpPr>
          <p:nvPr>
            <p:ph type="ctrTitle"/>
          </p:nvPr>
        </p:nvSpPr>
        <p:spPr>
          <a:xfrm>
            <a:off x="1601788" y="1069975"/>
            <a:ext cx="6999287" cy="3508375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</a:rPr>
              <a:t>每一片法国梧桐树的落叶，都像一个金色的小巴掌，熨帖地、平展地粘在水泥道上。</a:t>
            </a:r>
            <a:r>
              <a:rPr lang="zh-CN" altLang="en-US" sz="3200" b="1" dirty="0">
                <a:solidFill>
                  <a:srgbClr val="FF0000"/>
                </a:solidFill>
              </a:rPr>
              <a:t>它们排列得并不规则，甚至有些凌乱，</a:t>
            </a:r>
            <a:r>
              <a:rPr lang="zh-CN" altLang="en-US" sz="3200" b="1" dirty="0">
                <a:solidFill>
                  <a:srgbClr val="FFCC00"/>
                </a:solidFill>
              </a:rPr>
              <a:t>然而</a:t>
            </a:r>
            <a:r>
              <a:rPr lang="zh-CN" altLang="en-US" sz="3200" b="1" dirty="0">
                <a:solidFill>
                  <a:srgbClr val="FF0000"/>
                </a:solidFill>
              </a:rPr>
              <a:t>，这</a:t>
            </a:r>
            <a:r>
              <a:rPr lang="zh-CN" altLang="en-US" sz="3200" b="1" dirty="0">
                <a:solidFill>
                  <a:srgbClr val="FFCC00"/>
                </a:solidFill>
              </a:rPr>
              <a:t>更</a:t>
            </a:r>
            <a:r>
              <a:rPr lang="zh-CN" altLang="en-US" sz="3200" b="1" dirty="0">
                <a:solidFill>
                  <a:srgbClr val="FF0000"/>
                </a:solidFill>
              </a:rPr>
              <a:t>增添了水泥道的美。</a:t>
            </a:r>
            <a:br>
              <a:rPr lang="zh-CN" altLang="en-US" sz="3200" b="1" dirty="0">
                <a:solidFill>
                  <a:srgbClr val="FF0000"/>
                </a:solidFill>
              </a:rPr>
            </a:br>
            <a:r>
              <a:rPr lang="zh-CN" altLang="en-US" sz="3200" b="1" dirty="0">
                <a:solidFill>
                  <a:srgbClr val="FFFF00"/>
                </a:solidFill>
                <a:latin typeface="华文细黑" pitchFamily="2" charset="-122"/>
                <a:ea typeface="华文细黑" pitchFamily="2" charset="-122"/>
                <a:sym typeface="宋体" panose="02010600030101010101" pitchFamily="2" charset="-122"/>
              </a:rPr>
              <a:t/>
            </a:r>
            <a:br>
              <a:rPr lang="zh-CN" altLang="en-US" sz="3200" b="1" dirty="0">
                <a:solidFill>
                  <a:srgbClr val="FFFF00"/>
                </a:solidFill>
                <a:latin typeface="华文细黑" pitchFamily="2" charset="-122"/>
                <a:ea typeface="华文细黑" pitchFamily="2" charset="-122"/>
                <a:sym typeface="宋体" panose="02010600030101010101" pitchFamily="2" charset="-122"/>
              </a:rPr>
            </a:br>
            <a:endParaRPr lang="zh-CN" altLang="en-US" sz="3200" b="1" dirty="0">
              <a:solidFill>
                <a:srgbClr val="FFFF00"/>
              </a:solidFill>
              <a:latin typeface="华文细黑" pitchFamily="2" charset="-122"/>
              <a:ea typeface="华文细黑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BAS0027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963613"/>
            <a:ext cx="7927975" cy="446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601788" y="319088"/>
            <a:ext cx="6999288" cy="2994025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  <a:sym typeface="+mn-ea"/>
              </a:rPr>
              <a:t/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  <a:sym typeface="+mn-ea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  <a:sym typeface="+mn-ea"/>
              </a:rPr>
              <a:t/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  <a:sym typeface="+mn-ea"/>
              </a:rPr>
            </a:b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我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一步一步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小心地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走着，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一片一片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仔细地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数着。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我穿着一双棕红色的小雨靴。你瞧，这多像两只棕红色的小鸟，在秋天金黄的叶丛间，愉快地蹦跳着、歌唱着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……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细黑" pitchFamily="2" charset="-122"/>
              <a:ea typeface="华文细黑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BAS0027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041400"/>
            <a:ext cx="7926388" cy="446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标题 3"/>
          <p:cNvSpPr>
            <a:spLocks noGrp="1"/>
          </p:cNvSpPr>
          <p:nvPr>
            <p:ph type="ctrTitle"/>
          </p:nvPr>
        </p:nvSpPr>
        <p:spPr>
          <a:xfrm>
            <a:off x="1763713" y="1041400"/>
            <a:ext cx="5818187" cy="3251200"/>
          </a:xfrm>
          <a:ln/>
        </p:spPr>
        <p:txBody>
          <a:bodyPr vert="horz" wrap="square" lIns="91440" tIns="45720" rIns="91440" bIns="45720" anchor="ctr"/>
          <a:lstStyle/>
          <a:p>
            <a:r>
              <a:rPr lang="zh-CN" altLang="en-US" sz="3200" b="1" dirty="0">
                <a:solidFill>
                  <a:srgbClr val="FFFF00"/>
                </a:solidFill>
                <a:latin typeface="华文细黑" pitchFamily="2" charset="-122"/>
                <a:ea typeface="华文细黑" pitchFamily="2" charset="-122"/>
                <a:sym typeface="宋体" panose="02010600030101010101" pitchFamily="2" charset="-122"/>
              </a:rPr>
              <a:t/>
            </a:r>
            <a:br>
              <a:rPr lang="zh-CN" altLang="en-US" sz="3200" b="1" dirty="0">
                <a:solidFill>
                  <a:srgbClr val="FFFF00"/>
                </a:solidFill>
                <a:latin typeface="华文细黑" pitchFamily="2" charset="-122"/>
                <a:ea typeface="华文细黑" pitchFamily="2" charset="-122"/>
                <a:sym typeface="宋体" panose="02010600030101010101" pitchFamily="2" charset="-122"/>
              </a:rPr>
            </a:br>
            <a:r>
              <a:rPr lang="zh-CN" altLang="en-US" sz="3200" b="1" dirty="0">
                <a:solidFill>
                  <a:srgbClr val="FFFF00"/>
                </a:solidFill>
                <a:latin typeface="华文细黑" pitchFamily="2" charset="-122"/>
                <a:ea typeface="华文细黑" pitchFamily="2" charset="-122"/>
                <a:sym typeface="宋体" panose="02010600030101010101" pitchFamily="2" charset="-122"/>
              </a:rPr>
              <a:t/>
            </a:r>
            <a:br>
              <a:rPr lang="zh-CN" altLang="en-US" sz="3200" b="1" dirty="0">
                <a:solidFill>
                  <a:srgbClr val="FFFF00"/>
                </a:solidFill>
                <a:latin typeface="华文细黑" pitchFamily="2" charset="-122"/>
                <a:ea typeface="华文细黑" pitchFamily="2" charset="-122"/>
                <a:sym typeface="宋体" panose="02010600030101010101" pitchFamily="2" charset="-122"/>
              </a:rPr>
            </a:b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8676" name="矩形 1"/>
          <p:cNvSpPr/>
          <p:nvPr/>
        </p:nvSpPr>
        <p:spPr>
          <a:xfrm>
            <a:off x="1763713" y="1412875"/>
            <a:ext cx="6264275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你能说一个打比方的句子吗？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短文描写的是什么季节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这个季节还有什么样的美景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?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BAS0027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041400"/>
            <a:ext cx="7927975" cy="446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117725" y="1454150"/>
            <a:ext cx="5619750" cy="2395538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铺满金色巴掌的水泥道”，多美的发现啊！你在上学或放学路上看到了什么样的景色？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5"/>
          <p:cNvSpPr txBox="1"/>
          <p:nvPr/>
        </p:nvSpPr>
        <p:spPr>
          <a:xfrm>
            <a:off x="684213" y="765175"/>
            <a:ext cx="8135937" cy="747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拓展练习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照样子，写词语。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湿漉漉（     ）（    ）  金黄金黄（     ）（      ）</a:t>
            </a:r>
            <a:r>
              <a:rPr lang="zh-CN" altLang="en-US" sz="2400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400" u="sng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在括号里填上合适的词语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zh-CN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）的水泥道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）的水洼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）的麦苗</a:t>
            </a:r>
            <a:r>
              <a:rPr lang="en-US" altLang="zh-CN" sz="2400" dirty="0">
                <a:latin typeface="宋体" panose="02010600030101010101" pitchFamily="2" charset="-122"/>
              </a:rPr>
              <a:t>        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）的树叶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根据短文内容填空。</a:t>
            </a:r>
            <a:endParaRPr lang="zh-CN" altLang="zh-CN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）水泥道像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_</a:t>
            </a:r>
            <a:r>
              <a:rPr lang="zh-CN" altLang="zh-CN" sz="2400" u="sng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   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_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zh-CN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）梧桐树的落叶像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_</a:t>
            </a:r>
            <a:r>
              <a:rPr lang="zh-CN" altLang="zh-CN" sz="2400" u="sng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_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zh-CN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）棕红色的小雨靴像</a:t>
            </a:r>
            <a:r>
              <a:rPr lang="en-US" altLang="zh-CN" sz="2400" u="sng" dirty="0">
                <a:solidFill>
                  <a:srgbClr val="000000"/>
                </a:solidFill>
                <a:latin typeface="宋体" panose="02010600030101010101" pitchFamily="2" charset="-122"/>
              </a:rPr>
              <a:t> </a:t>
            </a:r>
            <a:r>
              <a:rPr lang="zh-CN" altLang="zh-CN" sz="2400" u="sng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_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zh-CN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）我还知道：</a:t>
            </a:r>
            <a:r>
              <a:rPr lang="en-US" altLang="zh-CN" sz="2400" u="sng" dirty="0">
                <a:solidFill>
                  <a:srgbClr val="FF0000"/>
                </a:solidFill>
                <a:latin typeface="宋体" panose="02010600030101010101" pitchFamily="2" charset="-122"/>
              </a:rPr>
              <a:t>       </a:t>
            </a:r>
            <a:r>
              <a:rPr lang="zh-CN" altLang="zh-CN" sz="2400" dirty="0">
                <a:latin typeface="宋体" panose="02010600030101010101" pitchFamily="2" charset="-122"/>
              </a:rPr>
              <a:t>像</a:t>
            </a:r>
            <a:r>
              <a:rPr lang="en-US" altLang="zh-CN" sz="2400" u="sng" dirty="0">
                <a:solidFill>
                  <a:srgbClr val="FF0000"/>
                </a:solidFill>
                <a:latin typeface="宋体" panose="02010600030101010101" pitchFamily="2" charset="-122"/>
              </a:rPr>
              <a:t>      </a:t>
            </a: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zh-CN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zh-CN" sz="2400" dirty="0">
                <a:latin typeface="宋体" panose="02010600030101010101" pitchFamily="2" charset="-122"/>
              </a:rPr>
              <a:t/>
            </a:r>
            <a:br>
              <a:rPr lang="zh-CN" altLang="zh-CN" sz="2400" dirty="0">
                <a:latin typeface="宋体" panose="02010600030101010101" pitchFamily="2" charset="-122"/>
              </a:rPr>
            </a:br>
            <a:endParaRPr lang="zh-CN" altLang="zh-CN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220663" y="1101725"/>
            <a:ext cx="6907212" cy="4654550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张秋生，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诗人，儿童文学家，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1939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月生于上海，天津市静海县人，长期从事少儿报刊编辑工作，曾任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少年报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社总编辑，现为中国作家协会会员，上海作家协会理事、儿童文学委员会主任。从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世纪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年代后期起创作的集童话、诗歌、散文于一体的文学作品，作品抒情、幽默，篇幅短小，富有儿童情趣和内涵，颇受小读者喜爱。本课就选自张秋生的童话集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小巴掌童话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。</a:t>
            </a:r>
            <a:br>
              <a:rPr lang="zh-CN" altLang="en-US" sz="2400" dirty="0">
                <a:latin typeface="华文楷体" pitchFamily="2" charset="-122"/>
                <a:ea typeface="华文楷体" pitchFamily="2" charset="-122"/>
              </a:rPr>
            </a:b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99" name="文本框 4"/>
          <p:cNvSpPr txBox="1"/>
          <p:nvPr/>
        </p:nvSpPr>
        <p:spPr>
          <a:xfrm>
            <a:off x="1371600" y="292100"/>
            <a:ext cx="26416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4000" dirty="0">
                <a:latin typeface="华文隶书" pitchFamily="2" charset="-122"/>
                <a:ea typeface="华文隶书" pitchFamily="2" charset="-122"/>
              </a:rPr>
              <a:t>作者简介</a:t>
            </a:r>
          </a:p>
        </p:txBody>
      </p:sp>
      <p:pic>
        <p:nvPicPr>
          <p:cNvPr id="410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1844675"/>
            <a:ext cx="1871662" cy="231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 bwMode="auto">
          <a:ln/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谢谢大家</a:t>
            </a:r>
            <a:r>
              <a:rPr kumimoji="0" lang="en-US" altLang="zh-CN" sz="8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/>
          </p:cNvSpPr>
          <p:nvPr>
            <p:ph type="body" sz="half"/>
          </p:nvPr>
        </p:nvSpPr>
        <p:spPr>
          <a:xfrm>
            <a:off x="234950" y="5229225"/>
            <a:ext cx="2392363" cy="935038"/>
          </a:xfrm>
          <a:ln/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algn="r">
              <a:buNone/>
            </a:pPr>
            <a:r>
              <a:rPr lang="zh-CN" altLang="en-US" dirty="0"/>
              <a:t>梧桐树叶</a:t>
            </a:r>
          </a:p>
        </p:txBody>
      </p:sp>
      <p:sp>
        <p:nvSpPr>
          <p:cNvPr id="5123" name="Rectangle 2"/>
          <p:cNvSpPr>
            <a:spLocks noGrp="1"/>
          </p:cNvSpPr>
          <p:nvPr/>
        </p:nvSpPr>
        <p:spPr>
          <a:xfrm>
            <a:off x="234950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4400" dirty="0">
                <a:solidFill>
                  <a:schemeClr val="accent2"/>
                </a:solidFill>
                <a:latin typeface="Calibri" panose="020F0502020204030204" pitchFamily="34" charset="0"/>
                <a:ea typeface="华文彩云" pitchFamily="2" charset="-122"/>
              </a:rPr>
              <a:t>知 识 卡 片</a:t>
            </a:r>
          </a:p>
        </p:txBody>
      </p:sp>
      <p:pic>
        <p:nvPicPr>
          <p:cNvPr id="512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16113"/>
            <a:ext cx="3292475" cy="309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000" y="1916113"/>
            <a:ext cx="5591175" cy="3673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7" name="图片 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3" y="1127125"/>
            <a:ext cx="6588125" cy="423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4"/>
          <p:cNvSpPr txBox="1"/>
          <p:nvPr/>
        </p:nvSpPr>
        <p:spPr>
          <a:xfrm>
            <a:off x="-336550" y="1552575"/>
            <a:ext cx="78898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400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4400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看生字，读一读</a:t>
            </a:r>
          </a:p>
        </p:txBody>
      </p:sp>
      <p:sp>
        <p:nvSpPr>
          <p:cNvPr id="6149" name="文本框 8"/>
          <p:cNvSpPr txBox="1"/>
          <p:nvPr/>
        </p:nvSpPr>
        <p:spPr>
          <a:xfrm>
            <a:off x="862013" y="3313113"/>
            <a:ext cx="6588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  <a:latin typeface="Calibri" panose="020F0502020204030204" pitchFamily="34" charset="0"/>
                <a:ea typeface="楷体_GB2312"/>
              </a:rPr>
              <a:t>洼  印    凌    增    棕   靴 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ctrTitle"/>
          </p:nvPr>
        </p:nvSpPr>
        <p:spPr>
          <a:xfrm>
            <a:off x="2379663" y="2130425"/>
            <a:ext cx="4424362" cy="3354388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4000" b="1" dirty="0">
                <a:latin typeface="宋体" panose="02010600030101010101" pitchFamily="2" charset="-122"/>
              </a:rPr>
              <a:t>洼 </a:t>
            </a:r>
            <a:r>
              <a:rPr lang="en-US" altLang="zh-CN" sz="4000" b="1" dirty="0">
                <a:solidFill>
                  <a:schemeClr val="accent2"/>
                </a:solidFill>
              </a:rPr>
              <a:t>wā       </a:t>
            </a:r>
            <a:r>
              <a:rPr lang="zh-CN" altLang="en-US" sz="4000" b="1" dirty="0">
                <a:latin typeface="宋体" panose="02010600030101010101" pitchFamily="2" charset="-122"/>
              </a:rPr>
              <a:t>印 </a:t>
            </a:r>
            <a:r>
              <a:rPr lang="en-US" altLang="zh-CN" sz="4000" b="1" dirty="0">
                <a:solidFill>
                  <a:schemeClr val="accent2"/>
                </a:solidFill>
              </a:rPr>
              <a:t>yìn</a:t>
            </a:r>
            <a:r>
              <a:rPr lang="en-US" altLang="zh-CN" sz="4000" b="1" dirty="0">
                <a:latin typeface="宋体" panose="02010600030101010101" pitchFamily="2" charset="-122"/>
              </a:rPr>
              <a:t/>
            </a:r>
            <a:br>
              <a:rPr lang="en-US" altLang="zh-CN" sz="4000" b="1" dirty="0">
                <a:latin typeface="宋体" panose="02010600030101010101" pitchFamily="2" charset="-122"/>
              </a:rPr>
            </a:br>
            <a:r>
              <a:rPr lang="en-US" altLang="zh-CN" sz="4000" b="1" dirty="0">
                <a:solidFill>
                  <a:schemeClr val="accent2"/>
                </a:solidFill>
              </a:rPr>
              <a:t> </a:t>
            </a:r>
            <a:r>
              <a:rPr lang="zh-CN" altLang="en-US" sz="4000" b="1" dirty="0">
                <a:latin typeface="宋体" panose="02010600030101010101" pitchFamily="2" charset="-122"/>
              </a:rPr>
              <a:t>凌 </a:t>
            </a:r>
            <a:r>
              <a:rPr lang="en-US" altLang="zh-CN" sz="4000" b="1" dirty="0">
                <a:solidFill>
                  <a:schemeClr val="accent2"/>
                </a:solidFill>
              </a:rPr>
              <a:t>líng   </a:t>
            </a:r>
            <a:r>
              <a:rPr lang="zh-CN" altLang="en-US" sz="4000" b="1" dirty="0">
                <a:latin typeface="宋体" panose="02010600030101010101" pitchFamily="2" charset="-122"/>
              </a:rPr>
              <a:t>增 </a:t>
            </a:r>
            <a:r>
              <a:rPr lang="en-US" altLang="zh-CN" sz="4000" b="1" dirty="0">
                <a:solidFill>
                  <a:schemeClr val="accent2"/>
                </a:solidFill>
              </a:rPr>
              <a:t>zēng    </a:t>
            </a:r>
            <a:r>
              <a:rPr lang="zh-CN" altLang="en-US" sz="4000" b="1" dirty="0">
                <a:latin typeface="宋体" panose="02010600030101010101" pitchFamily="2" charset="-122"/>
              </a:rPr>
              <a:t>棕 </a:t>
            </a:r>
            <a:r>
              <a:rPr lang="en-US" altLang="zh-CN" sz="4000" b="1" dirty="0">
                <a:solidFill>
                  <a:schemeClr val="accent2"/>
                </a:solidFill>
              </a:rPr>
              <a:t>zōng   </a:t>
            </a:r>
            <a:r>
              <a:rPr lang="zh-CN" altLang="en-US" sz="4000" b="1" dirty="0">
                <a:ea typeface="楷体_GB2312"/>
              </a:rPr>
              <a:t>靴</a:t>
            </a:r>
            <a:r>
              <a:rPr lang="zh-CN" altLang="en-US" sz="4000" b="1" dirty="0">
                <a:solidFill>
                  <a:schemeClr val="accent2"/>
                </a:solidFill>
                <a:ea typeface="楷体_GB2312"/>
              </a:rPr>
              <a:t>  </a:t>
            </a:r>
            <a:r>
              <a:rPr lang="en-US" altLang="zh-CN" sz="4000" b="1" dirty="0">
                <a:solidFill>
                  <a:schemeClr val="accent2"/>
                </a:solidFill>
              </a:rPr>
              <a:t>xuē   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grpSp>
        <p:nvGrpSpPr>
          <p:cNvPr id="7171" name="组合 3"/>
          <p:cNvGrpSpPr/>
          <p:nvPr/>
        </p:nvGrpSpPr>
        <p:grpSpPr>
          <a:xfrm>
            <a:off x="911225" y="339725"/>
            <a:ext cx="6546850" cy="1790700"/>
            <a:chOff x="1395" y="488"/>
            <a:chExt cx="10310" cy="2820"/>
          </a:xfrm>
        </p:grpSpPr>
        <p:sp>
          <p:nvSpPr>
            <p:cNvPr id="7172" name="文本框 4"/>
            <p:cNvSpPr txBox="1"/>
            <p:nvPr/>
          </p:nvSpPr>
          <p:spPr>
            <a:xfrm>
              <a:off x="1395" y="2098"/>
              <a:ext cx="8923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400" dirty="0">
                  <a:latin typeface="华文行楷" pitchFamily="2" charset="-122"/>
                  <a:ea typeface="华文行楷" pitchFamily="2" charset="-122"/>
                </a:rPr>
                <a:t>生字都读对了吗</a:t>
              </a:r>
            </a:p>
          </p:txBody>
        </p:sp>
        <p:pic>
          <p:nvPicPr>
            <p:cNvPr id="7173" name="图片 1" descr="讲解人物插图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95" y="488"/>
              <a:ext cx="3010" cy="282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/>
        </p:nvSpPr>
        <p:spPr>
          <a:xfrm>
            <a:off x="584200" y="39052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会写字详解</a:t>
            </a:r>
          </a:p>
        </p:txBody>
      </p:sp>
      <p:sp>
        <p:nvSpPr>
          <p:cNvPr id="8195" name="内容占位符 2"/>
          <p:cNvSpPr>
            <a:spLocks noGrp="1"/>
          </p:cNvSpPr>
          <p:nvPr/>
        </p:nvSpPr>
        <p:spPr>
          <a:xfrm>
            <a:off x="950913" y="1533525"/>
            <a:ext cx="7242175" cy="36052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铺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12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结构：左右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Arial" panose="020B0604020202020204" pitchFamily="34" charset="0"/>
              </a:rPr>
              <a:t>pū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</a:t>
            </a:r>
            <a:r>
              <a:rPr lang="zh-CN" altLang="en-US" sz="3200" dirty="0">
                <a:latin typeface="Arial" panose="020B0604020202020204" pitchFamily="34" charset="0"/>
              </a:rPr>
              <a:t>铺满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</a:t>
            </a:r>
            <a:r>
              <a:rPr lang="zh-CN" altLang="en-US" sz="3200" dirty="0">
                <a:latin typeface="Arial" panose="020B0604020202020204" pitchFamily="34" charset="0"/>
              </a:rPr>
              <a:t>最后一笔是点</a:t>
            </a:r>
            <a:r>
              <a:rPr lang="zh-CN" altLang="zh-CN" sz="3200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内容占位符 2"/>
          <p:cNvSpPr>
            <a:spLocks noGrp="1"/>
          </p:cNvSpPr>
          <p:nvPr/>
        </p:nvSpPr>
        <p:spPr>
          <a:xfrm>
            <a:off x="950913" y="1533525"/>
            <a:ext cx="7242175" cy="36052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泥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8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结构：左右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Arial" panose="020B0604020202020204" pitchFamily="34" charset="0"/>
              </a:rPr>
              <a:t>ní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</a:t>
            </a:r>
            <a:r>
              <a:rPr lang="zh-CN" altLang="en-US" sz="3200" dirty="0">
                <a:latin typeface="Arial" panose="020B0604020202020204" pitchFamily="34" charset="0"/>
              </a:rPr>
              <a:t>水泥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</a:t>
            </a:r>
            <a:r>
              <a:rPr lang="zh-CN" altLang="en-US" sz="3200" dirty="0">
                <a:latin typeface="Arial" panose="020B0604020202020204" pitchFamily="34" charset="0"/>
              </a:rPr>
              <a:t>“尸”</a:t>
            </a:r>
            <a:r>
              <a:rPr lang="zh-CN" altLang="zh-CN" sz="3200" dirty="0">
                <a:latin typeface="Arial" panose="020B0604020202020204" pitchFamily="34" charset="0"/>
              </a:rPr>
              <a:t>不要写成</a:t>
            </a:r>
            <a:r>
              <a:rPr lang="zh-CN" altLang="en-US" sz="3200" dirty="0">
                <a:latin typeface="Arial" panose="020B0604020202020204" pitchFamily="34" charset="0"/>
              </a:rPr>
              <a:t>“户”</a:t>
            </a:r>
            <a:r>
              <a:rPr lang="zh-CN" altLang="zh-CN" sz="3200" dirty="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内容占位符 2"/>
          <p:cNvSpPr>
            <a:spLocks noGrp="1"/>
          </p:cNvSpPr>
          <p:nvPr/>
        </p:nvSpPr>
        <p:spPr>
          <a:xfrm>
            <a:off x="950913" y="1533525"/>
            <a:ext cx="7242175" cy="36052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晶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总笔画数：</a:t>
            </a:r>
            <a:r>
              <a:rPr lang="en-US" altLang="zh-CN" sz="3200" dirty="0">
                <a:latin typeface="Arial" panose="020B0604020202020204" pitchFamily="34" charset="0"/>
              </a:rPr>
              <a:t>12</a:t>
            </a:r>
            <a:r>
              <a:rPr lang="zh-CN" altLang="en-US" sz="3200" dirty="0">
                <a:latin typeface="Arial" panose="020B0604020202020204" pitchFamily="34" charset="0"/>
              </a:rPr>
              <a:t>画  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结构：“品”字结构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</a:rPr>
              <a:t>拼音：</a:t>
            </a:r>
            <a:r>
              <a:rPr lang="en-US" altLang="zh-CN" sz="3200" dirty="0">
                <a:latin typeface="Arial" panose="020B0604020202020204" pitchFamily="34" charset="0"/>
              </a:rPr>
              <a:t>jīng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组词：</a:t>
            </a:r>
            <a:r>
              <a:rPr lang="zh-CN" altLang="en-US" sz="3200" dirty="0">
                <a:latin typeface="Arial" panose="020B0604020202020204" pitchFamily="34" charset="0"/>
              </a:rPr>
              <a:t>水晶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3200" dirty="0">
                <a:latin typeface="Arial" panose="020B0604020202020204" pitchFamily="34" charset="0"/>
              </a:rPr>
              <a:t>易错提示：不要写成了左右结构。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</Words>
  <Application>Microsoft Office PowerPoint</Application>
  <PresentationFormat>全屏显示(4:3)</PresentationFormat>
  <Paragraphs>127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幻灯片 1</vt:lpstr>
      <vt:lpstr>幻灯片 2</vt:lpstr>
      <vt:lpstr>张秋生， 诗人，儿童文学家，1939年8月生于上海，天津市静海县人，长期从事少儿报刊编辑工作，曾任《少年报》社总编辑，现为中国作家协会会员，上海作家协会理事、儿童文学委员会主任。从20世纪80年代后期起创作的集童话、诗歌、散文于一体的文学作品，作品抒情、幽默，篇幅短小，富有儿童情趣和内涵，颇受小读者喜爱。本课就选自张秋生的童话集《小巴掌童话》。 </vt:lpstr>
      <vt:lpstr>幻灯片 4</vt:lpstr>
      <vt:lpstr>幻灯片 5</vt:lpstr>
      <vt:lpstr>洼 wā       印 yìn  凌 líng   增 zēng    棕 zōng   靴  xuē   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 水泥道像铺上了一块彩色的地毯，这是一块印着落叶图案的，闪闪发光的地毯，从脚下一直铺到很远很远的地方，一直到路的尽头……   </vt:lpstr>
      <vt:lpstr>每一片法国梧桐树的落叶，都像一个金色的小巴掌，熨帖地、平展地粘在水泥道上。它们排列得并不规则，甚至有些凌乱，然而，这更增添了水泥道的美。  </vt:lpstr>
      <vt:lpstr>  我一步一步小心地走着，一片一片仔细地数着。我穿着一双棕红色的小雨靴。你瞧，这多像两只棕红色的小鸟，在秋天金黄的叶丛间，愉快地蹦跳着、歌唱着……</vt:lpstr>
      <vt:lpstr>  </vt:lpstr>
      <vt:lpstr>“铺满金色巴掌的水泥道”，多美的发现啊！你在上学或放学路上看到了什么样的景色？</vt:lpstr>
      <vt:lpstr>幻灯片 29</vt:lpstr>
      <vt:lpstr>谢谢大家!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JokerSparrow</dc:creator>
  <cp:lastModifiedBy>Administrator</cp:lastModifiedBy>
  <cp:revision>16</cp:revision>
  <dcterms:created xsi:type="dcterms:W3CDTF">2018-03-05T06:30:00Z</dcterms:created>
  <dcterms:modified xsi:type="dcterms:W3CDTF">2018-08-10T06:44:09Z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