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5" r:id="rId4"/>
    <p:sldMasterId id="2147483658" r:id="rId5"/>
    <p:sldMasterId id="2147483661" r:id="rId6"/>
  </p:sldMasterIdLst>
  <p:notesMasterIdLst>
    <p:notesMasterId r:id="rId8"/>
  </p:notesMasterIdLst>
  <p:sldIdLst>
    <p:sldId id="537" r:id="rId7"/>
    <p:sldId id="437" r:id="rId9"/>
    <p:sldId id="560" r:id="rId10"/>
    <p:sldId id="539" r:id="rId11"/>
    <p:sldId id="562" r:id="rId12"/>
    <p:sldId id="567" r:id="rId13"/>
    <p:sldId id="568" r:id="rId14"/>
    <p:sldId id="392" r:id="rId15"/>
    <p:sldId id="505" r:id="rId16"/>
    <p:sldId id="492" r:id="rId17"/>
    <p:sldId id="491" r:id="rId18"/>
    <p:sldId id="460" r:id="rId19"/>
    <p:sldId id="506" r:id="rId20"/>
    <p:sldId id="518" r:id="rId21"/>
    <p:sldId id="452" r:id="rId22"/>
    <p:sldId id="509" r:id="rId23"/>
    <p:sldId id="507" r:id="rId24"/>
    <p:sldId id="571" r:id="rId25"/>
    <p:sldId id="456" r:id="rId26"/>
    <p:sldId id="527" r:id="rId27"/>
    <p:sldId id="526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8"/>
    <p:restoredTop sz="94660"/>
  </p:normalViewPr>
  <p:slideViewPr>
    <p:cSldViewPr showGuides="1">
      <p:cViewPr varScale="1">
        <p:scale>
          <a:sx n="96" d="100"/>
          <a:sy n="96" d="100"/>
        </p:scale>
        <p:origin x="186" y="96"/>
      </p:cViewPr>
      <p:guideLst>
        <p:guide orient="horz" pos="2069"/>
        <p:guide pos="27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7ED322-1B89-42A9-9025-0B3BB2B501BD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B350-FB07-45DA-B7AD-4E6AAB0FCB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B350-FB07-45DA-B7AD-4E6AAB0FCB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469BE-FDD0-4E00-AF3E-07F6346F98D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469BE-FDD0-4E00-AF3E-07F6346F98D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B350-FB07-45DA-B7AD-4E6AAB0FCB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B350-FB07-45DA-B7AD-4E6AAB0FCB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B350-FB07-45DA-B7AD-4E6AAB0FCB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jpeg"/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jpeg"/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jpeg"/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5.pn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4"/>
          <a:srcRect l="3816" t="9943" r="6148" b="1225"/>
          <a:stretch>
            <a:fillRect/>
          </a:stretch>
        </p:blipFill>
        <p:spPr>
          <a:xfrm>
            <a:off x="-9525" y="0"/>
            <a:ext cx="9161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366838"/>
            <a:ext cx="8213725" cy="5192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2929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33" name="图片 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6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7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 kern="120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3"/>
          <a:srcRect l="3816" t="9943" r="6148" b="1225"/>
          <a:stretch>
            <a:fillRect/>
          </a:stretch>
        </p:blipFill>
        <p:spPr>
          <a:xfrm>
            <a:off x="-9525" y="0"/>
            <a:ext cx="9161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366838"/>
            <a:ext cx="8213725" cy="5192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2929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33" name="图片 5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5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6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 kern="120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3"/>
          <a:srcRect l="3816" t="9943" r="6148" b="1225"/>
          <a:stretch>
            <a:fillRect/>
          </a:stretch>
        </p:blipFill>
        <p:spPr>
          <a:xfrm>
            <a:off x="-9525" y="0"/>
            <a:ext cx="9161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366838"/>
            <a:ext cx="8213725" cy="5192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2929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33" name="图片 5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5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6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 kern="120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3"/>
          <a:srcRect l="3816" t="9943" r="6148" b="1225"/>
          <a:stretch>
            <a:fillRect/>
          </a:stretch>
        </p:blipFill>
        <p:spPr>
          <a:xfrm>
            <a:off x="-9525" y="0"/>
            <a:ext cx="9161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366838"/>
            <a:ext cx="8213725" cy="5192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2929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33" name="图片 5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5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6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 kern="120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4"/>
          <a:srcRect l="3816" t="9943" r="6148" b="1225"/>
          <a:stretch>
            <a:fillRect/>
          </a:stretch>
        </p:blipFill>
        <p:spPr>
          <a:xfrm>
            <a:off x="-9525" y="0"/>
            <a:ext cx="9161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366838"/>
            <a:ext cx="8213725" cy="5192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2929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9D56E-1BC2-486E-968E-F8DD60EFD6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29292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29292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33" name="图片 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333375"/>
            <a:ext cx="1139825" cy="414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6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7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 kern="1200">
          <a:solidFill>
            <a:srgbClr val="6B6B6B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4" Type="http://schemas.openxmlformats.org/officeDocument/2006/relationships/image" Target="../media/image7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9.xml"/><Relationship Id="rId5" Type="http://schemas.openxmlformats.org/officeDocument/2006/relationships/image" Target="../media/image7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2.xml"/><Relationship Id="rId5" Type="http://schemas.openxmlformats.org/officeDocument/2006/relationships/image" Target="../media/image7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5.xml"/><Relationship Id="rId5" Type="http://schemas.openxmlformats.org/officeDocument/2006/relationships/image" Target="../media/image7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8.xml"/><Relationship Id="rId5" Type="http://schemas.openxmlformats.org/officeDocument/2006/relationships/image" Target="../media/image7.png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1.xml"/><Relationship Id="rId5" Type="http://schemas.openxmlformats.org/officeDocument/2006/relationships/image" Target="../media/image7.pn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4.xml"/><Relationship Id="rId5" Type="http://schemas.openxmlformats.org/officeDocument/2006/relationships/image" Target="../media/image7.png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7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9.jpeg"/><Relationship Id="rId1" Type="http://schemas.openxmlformats.org/officeDocument/2006/relationships/hyperlink" Target="&#21160;&#30011;&#27427;&#36175;&#65306;&#29392;&#20551;&#34382;&#23041;.mp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5.xml"/><Relationship Id="rId4" Type="http://schemas.openxmlformats.org/officeDocument/2006/relationships/image" Target="../media/image7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21.xml"/><Relationship Id="rId5" Type="http://schemas.openxmlformats.org/officeDocument/2006/relationships/image" Target="../media/image7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4.xml"/><Relationship Id="rId5" Type="http://schemas.openxmlformats.org/officeDocument/2006/relationships/image" Target="../media/image7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4" Type="http://schemas.openxmlformats.org/officeDocument/2006/relationships/image" Target="../media/image7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7"/>
          <p:cNvSpPr/>
          <p:nvPr/>
        </p:nvSpPr>
        <p:spPr>
          <a:xfrm>
            <a:off x="3564255" y="1516380"/>
            <a:ext cx="5466715" cy="399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凉亭小学</a:t>
            </a:r>
            <a:r>
              <a:rPr lang="zh-CN" altLang="zh-CN" sz="8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zh-CN" sz="8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黄光辉</a:t>
            </a:r>
            <a:endParaRPr lang="zh-CN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en-US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2018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619500" y="2933700"/>
            <a:ext cx="4220845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924300" y="27813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4229100" y="3086100"/>
            <a:ext cx="448437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81500" y="3238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4076700" y="2933700"/>
            <a:ext cx="410337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981200" y="376238"/>
            <a:ext cx="3114675" cy="66198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3315" name="Rectangle 2"/>
          <p:cNvSpPr txBox="1">
            <a:spLocks noRot="1"/>
          </p:cNvSpPr>
          <p:nvPr/>
        </p:nvSpPr>
        <p:spPr>
          <a:xfrm>
            <a:off x="3724275" y="1377950"/>
            <a:ext cx="5183188" cy="41021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hangingPunct="1">
              <a:lnSpc>
                <a:spcPct val="100000"/>
              </a:lnSpc>
              <a:spcBef>
                <a:spcPct val="0"/>
              </a:spcBef>
              <a:buClr>
                <a:srgbClr val="D6A210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狐狸眼珠子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骨碌碌一转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扯着嗓子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问老虎：“你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吃我？”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1">
              <a:lnSpc>
                <a:spcPct val="100000"/>
              </a:lnSpc>
              <a:spcBef>
                <a:spcPct val="0"/>
              </a:spcBef>
              <a:buClr>
                <a:srgbClr val="D6A210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“为什么不敢？”老虎一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愣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294" y="2116451"/>
            <a:ext cx="2823845" cy="3933825"/>
          </a:xfrm>
          <a:prstGeom prst="ellipse">
            <a:avLst/>
          </a:prstGeom>
          <a:noFill/>
          <a:ln w="9525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5" name="矩形: 圆角 1"/>
          <p:cNvSpPr/>
          <p:nvPr/>
        </p:nvSpPr>
        <p:spPr>
          <a:xfrm>
            <a:off x="3517900" y="4406900"/>
            <a:ext cx="4654550" cy="1946275"/>
          </a:xfrm>
          <a:prstGeom prst="roundRect">
            <a:avLst/>
          </a:prstGeom>
          <a:gradFill rotWithShape="1">
            <a:gsLst>
              <a:gs pos="0">
                <a:srgbClr val="F1C341">
                  <a:tint val="1000"/>
                  <a:satMod val="100000"/>
                </a:srgbClr>
              </a:gs>
              <a:gs pos="68000">
                <a:srgbClr val="F1C341">
                  <a:tint val="77000"/>
                  <a:satMod val="100000"/>
                </a:srgbClr>
              </a:gs>
              <a:gs pos="81000">
                <a:srgbClr val="F1C341">
                  <a:tint val="79000"/>
                  <a:satMod val="100000"/>
                </a:srgbClr>
              </a:gs>
              <a:gs pos="86000">
                <a:srgbClr val="F1C341">
                  <a:tint val="73000"/>
                  <a:satMod val="100000"/>
                </a:srgbClr>
              </a:gs>
              <a:gs pos="100000">
                <a:srgbClr val="F1C341">
                  <a:tint val="35000"/>
                  <a:satMod val="100000"/>
                </a:srgbClr>
              </a:gs>
            </a:gsLst>
            <a:lin ang="5400000" scaled="0"/>
          </a:gradFill>
          <a:ln w="38100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讨论：</a:t>
            </a:r>
            <a:r>
              <a:rPr kumimoji="0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你觉得狐狸怎样呢？从哪些词</a:t>
            </a: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语可以看</a:t>
            </a:r>
            <a:r>
              <a:rPr kumimoji="0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出来？</a:t>
            </a:r>
            <a:endParaRPr kumimoji="0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19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981200" y="376238"/>
            <a:ext cx="3114675" cy="66198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5363" name="Rectangle 2"/>
          <p:cNvSpPr txBox="1">
            <a:spLocks noRot="1"/>
          </p:cNvSpPr>
          <p:nvPr/>
        </p:nvSpPr>
        <p:spPr>
          <a:xfrm>
            <a:off x="541338" y="1747838"/>
            <a:ext cx="5183187" cy="41036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hangingPunct="1">
              <a:lnSpc>
                <a:spcPct val="90000"/>
              </a:lnSpc>
              <a:spcBef>
                <a:spcPct val="0"/>
              </a:spcBef>
              <a:buClr>
                <a:srgbClr val="D6A210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“老天爷派我来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你们百兽，你吃了我，就是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违抗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了老天爷的命令。我看你有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多大的胆子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1">
              <a:lnSpc>
                <a:spcPct val="90000"/>
              </a:lnSpc>
              <a:spcBef>
                <a:spcPct val="0"/>
              </a:spcBef>
              <a:buClr>
                <a:srgbClr val="D6A210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被蒙住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松开了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爪子。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1504950"/>
            <a:ext cx="2917825" cy="328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: 圆角 1"/>
          <p:cNvSpPr/>
          <p:nvPr/>
        </p:nvSpPr>
        <p:spPr>
          <a:xfrm>
            <a:off x="468313" y="4797425"/>
            <a:ext cx="7905750" cy="1217613"/>
          </a:xfrm>
          <a:prstGeom prst="roundRect">
            <a:avLst/>
          </a:prstGeom>
          <a:gradFill rotWithShape="1">
            <a:gsLst>
              <a:gs pos="0">
                <a:srgbClr val="F1C341">
                  <a:tint val="1000"/>
                  <a:satMod val="100000"/>
                </a:srgbClr>
              </a:gs>
              <a:gs pos="68000">
                <a:srgbClr val="F1C341">
                  <a:tint val="77000"/>
                  <a:satMod val="100000"/>
                </a:srgbClr>
              </a:gs>
              <a:gs pos="81000">
                <a:srgbClr val="F1C341">
                  <a:tint val="79000"/>
                  <a:satMod val="100000"/>
                </a:srgbClr>
              </a:gs>
              <a:gs pos="86000">
                <a:srgbClr val="F1C341">
                  <a:tint val="73000"/>
                  <a:satMod val="100000"/>
                </a:srgbClr>
              </a:gs>
              <a:gs pos="100000">
                <a:srgbClr val="F1C341">
                  <a:tint val="35000"/>
                  <a:satMod val="100000"/>
                </a:srgbClr>
              </a:gs>
            </a:gsLst>
            <a:lin ang="5400000" scaled="0"/>
          </a:gradFill>
          <a:ln w="38100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思考：</a:t>
            </a:r>
            <a:r>
              <a:rPr kumimoji="0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听说狐狸是老天爷派来的，这时老虎是怎么做的？又是怎么想的？</a:t>
            </a:r>
            <a:endParaRPr kumimoji="0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7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911350" y="371475"/>
            <a:ext cx="3114675" cy="72707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拓展想象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441325" y="1824038"/>
            <a:ext cx="8162925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3600" dirty="0">
                <a:solidFill>
                  <a:schemeClr val="tx1"/>
                </a:solidFill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摇了摇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尾巴，说：“我带你到百兽面前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走一趟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，让你看看我的威风。”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827088" y="3284538"/>
            <a:ext cx="7273925" cy="2736850"/>
          </a:xfrm>
          <a:prstGeom prst="irregularSeal2">
            <a:avLst/>
          </a:prstGeom>
          <a:gradFill rotWithShape="1">
            <a:gsLst>
              <a:gs pos="0">
                <a:srgbClr val="99CCFF"/>
              </a:gs>
              <a:gs pos="50000">
                <a:schemeClr val="bg1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同学们，猜猜接下来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会发生什么事情？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701800" y="376238"/>
            <a:ext cx="3609975" cy="66198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看图说故事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7411" name="Rectangle 2"/>
          <p:cNvSpPr txBox="1">
            <a:spLocks noRot="1"/>
          </p:cNvSpPr>
          <p:nvPr/>
        </p:nvSpPr>
        <p:spPr>
          <a:xfrm>
            <a:off x="4892675" y="1473200"/>
            <a:ext cx="3602038" cy="230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看看图，说说狐狸是什么表情？什么样的动作？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730" y="1556870"/>
            <a:ext cx="3922395" cy="3965575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Rectangle 2"/>
          <p:cNvSpPr txBox="1">
            <a:spLocks noRot="1"/>
          </p:cNvSpPr>
          <p:nvPr/>
        </p:nvSpPr>
        <p:spPr>
          <a:xfrm>
            <a:off x="4735513" y="3540125"/>
            <a:ext cx="3916362" cy="230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这幅图讲的是课文的哪几段呢？找出来读一读。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3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911350" y="371475"/>
            <a:ext cx="3114675" cy="72707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1507" name="Text Box 6"/>
          <p:cNvSpPr txBox="1"/>
          <p:nvPr/>
        </p:nvSpPr>
        <p:spPr>
          <a:xfrm>
            <a:off x="4643438" y="1341438"/>
            <a:ext cx="4273550" cy="313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3600" dirty="0">
                <a:solidFill>
                  <a:schemeClr val="tx1"/>
                </a:solidFill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老虎跟着狐狸朝森林深处走去。狐狸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神气活现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摇头摆尾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；老虎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半信半疑，东张西望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02" y="1341490"/>
            <a:ext cx="4095750" cy="3149600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1509" name="Text Box 2"/>
          <p:cNvSpPr txBox="1"/>
          <p:nvPr/>
        </p:nvSpPr>
        <p:spPr>
          <a:xfrm>
            <a:off x="473075" y="4722813"/>
            <a:ext cx="72294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走在前面的是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，他想：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走在后面的是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，他想：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11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874838" y="311150"/>
            <a:ext cx="3113088" cy="84772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292100" y="1003300"/>
            <a:ext cx="6111875" cy="360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4400" dirty="0">
                <a:solidFill>
                  <a:schemeClr val="tx1"/>
                </a:solidFill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森林里的野猪啦，小鹿啦，兔子啦，看见狐狸大摇大摆地走过来，跟往常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很不一样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，都很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。再往狐狸身后一看，呀，一只大老虎！大大小小的野兽吓得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撒腿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就跑。 </a:t>
            </a:r>
            <a:r>
              <a:rPr lang="zh-CN" altLang="en-US" sz="3600" b="1" dirty="0">
                <a:solidFill>
                  <a:schemeClr val="tx1"/>
                </a:solidFill>
                <a:ea typeface="楷体_GB2312" pitchFamily="49" charset="-122"/>
              </a:rPr>
              <a:t>                     </a:t>
            </a:r>
            <a:endParaRPr lang="zh-CN" altLang="en-US" sz="36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6" name="矩形: 圆角 1"/>
          <p:cNvSpPr/>
          <p:nvPr/>
        </p:nvSpPr>
        <p:spPr>
          <a:xfrm>
            <a:off x="468313" y="4724400"/>
            <a:ext cx="7234238" cy="14144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思考：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森林中的小动物看见狐狸过来，他们是怎么想的？又是怎么做的呢？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355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975" y="1293813"/>
            <a:ext cx="2525713" cy="331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9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701800" y="376238"/>
            <a:ext cx="3609975" cy="66198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小组讨论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7411" name="Rectangle 2"/>
          <p:cNvSpPr txBox="1">
            <a:spLocks noRot="1"/>
          </p:cNvSpPr>
          <p:nvPr/>
        </p:nvSpPr>
        <p:spPr>
          <a:xfrm>
            <a:off x="4524375" y="804863"/>
            <a:ext cx="3937000" cy="230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百兽是因为怕狐狸而逃走的吗？为什么？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Rot="1"/>
          </p:cNvSpPr>
          <p:nvPr/>
        </p:nvSpPr>
        <p:spPr>
          <a:xfrm>
            <a:off x="4160838" y="3265488"/>
            <a:ext cx="4803775" cy="13874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4400" b="1" dirty="0">
                <a:solidFill>
                  <a:srgbClr val="8E6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百兽不是怕狐狸，而是怕狐狸后面的老虎。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20484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9540" y="1249262"/>
            <a:ext cx="3281680" cy="3599180"/>
          </a:xfrm>
          <a:prstGeom prst="rect">
            <a:avLst/>
          </a:prstGeom>
          <a:noFill/>
          <a:ln w="9525"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3022" name="Rectangle 14"/>
          <p:cNvSpPr/>
          <p:nvPr/>
        </p:nvSpPr>
        <p:spPr>
          <a:xfrm>
            <a:off x="1476375" y="5157788"/>
            <a:ext cx="6691313" cy="762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狐狸是借着老虎的威风把百兽吓跑的。</a:t>
            </a:r>
            <a:r>
              <a:rPr lang="zh-CN" altLang="en-US" sz="1800" dirty="0">
                <a:solidFill>
                  <a:schemeClr val="bg1"/>
                </a:solidFill>
                <a:ea typeface="宋体" panose="02010600030101010101" pitchFamily="2" charset="-122"/>
              </a:rPr>
              <a:t> </a:t>
            </a:r>
            <a:endParaRPr lang="zh-CN" altLang="en-US" sz="18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8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5" grpId="0"/>
      <p:bldP spid="430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874838" y="311150"/>
            <a:ext cx="3113088" cy="84772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找一找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7651" name="Text Box 5"/>
          <p:cNvSpPr txBox="1"/>
          <p:nvPr/>
        </p:nvSpPr>
        <p:spPr>
          <a:xfrm>
            <a:off x="498475" y="1965325"/>
            <a:ext cx="5116513" cy="198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4400" dirty="0">
                <a:solidFill>
                  <a:schemeClr val="tx1"/>
                </a:solidFill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老虎信以为真。其实他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受骗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了。原来，狐狸是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着老虎的威风把百兽吓跑的。</a:t>
            </a:r>
            <a:r>
              <a:rPr lang="zh-CN" altLang="en-US" sz="3600" b="1" dirty="0">
                <a:solidFill>
                  <a:schemeClr val="tx1"/>
                </a:solidFill>
                <a:ea typeface="楷体_GB2312" pitchFamily="49" charset="-122"/>
              </a:rPr>
              <a:t>                     </a:t>
            </a:r>
            <a:endParaRPr lang="zh-CN" altLang="en-US" sz="36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6" name="矩形: 圆角 1"/>
          <p:cNvSpPr/>
          <p:nvPr/>
        </p:nvSpPr>
        <p:spPr>
          <a:xfrm>
            <a:off x="498475" y="4183380"/>
            <a:ext cx="4751705" cy="17576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在这个自然段里，有一句话就是题目的意思，你能找出来画上直线吗？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765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1768475"/>
            <a:ext cx="3278188" cy="3319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874838" y="311150"/>
            <a:ext cx="3113088" cy="84772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找一找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7651" name="Text Box 5"/>
          <p:cNvSpPr txBox="1"/>
          <p:nvPr/>
        </p:nvSpPr>
        <p:spPr>
          <a:xfrm>
            <a:off x="498475" y="1965325"/>
            <a:ext cx="5116513" cy="1985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4400" dirty="0">
                <a:solidFill>
                  <a:schemeClr val="tx1"/>
                </a:solidFill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老虎信以为真。其实他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受骗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了。原来，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狐狸是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着老虎的威风把百兽吓跑的。</a:t>
            </a:r>
            <a:r>
              <a:rPr lang="zh-CN" altLang="en-US" sz="3600" b="1" dirty="0">
                <a:solidFill>
                  <a:schemeClr val="tx1"/>
                </a:solidFill>
                <a:ea typeface="楷体_GB2312" pitchFamily="49" charset="-122"/>
              </a:rPr>
              <a:t>                     </a:t>
            </a:r>
            <a:endParaRPr lang="zh-CN" altLang="en-US" sz="36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6" name="矩形: 圆角 1"/>
          <p:cNvSpPr/>
          <p:nvPr/>
        </p:nvSpPr>
        <p:spPr>
          <a:xfrm>
            <a:off x="403225" y="4239895"/>
            <a:ext cx="5307965" cy="2099945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在这个自然段里，有一句话就是题目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狐假虎威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的意思，你能找出来画上直线吗？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765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1768475"/>
            <a:ext cx="3278188" cy="3319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云形 15"/>
          <p:cNvSpPr/>
          <p:nvPr/>
        </p:nvSpPr>
        <p:spPr>
          <a:xfrm>
            <a:off x="2006600" y="347663"/>
            <a:ext cx="3152775" cy="71913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总结归纳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7109" name="Rectangle 5"/>
          <p:cNvSpPr/>
          <p:nvPr/>
        </p:nvSpPr>
        <p:spPr>
          <a:xfrm>
            <a:off x="5399088" y="255746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276350" y="3806825"/>
            <a:ext cx="18319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东张西望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5399088" y="3786188"/>
            <a:ext cx="1833562" cy="587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神气活现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312863" y="4356100"/>
            <a:ext cx="18319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摇头摆尾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33638" y="5013325"/>
            <a:ext cx="18335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撒腿就跑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1311275" y="5529263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00113" y="2064385"/>
            <a:ext cx="7813675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ts val="48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狐狸被老虎逮住了，就称自己是老天爷派来管百兽的。老虎（        ）地跟在狐狸身后，向森林深处走去，还不停地（        ），狐狸却（        ），（        ）。狐狸借着老虎的威风把百兽吓得（       ），这就是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）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charRg st="0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3" grpId="0"/>
      <p:bldP spid="4" grpId="0"/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云形 6"/>
          <p:cNvSpPr/>
          <p:nvPr/>
        </p:nvSpPr>
        <p:spPr>
          <a:xfrm>
            <a:off x="1955800" y="311150"/>
            <a:ext cx="2806700" cy="75882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复习生字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171" name="文本框 3"/>
          <p:cNvSpPr txBox="1"/>
          <p:nvPr/>
        </p:nvSpPr>
        <p:spPr>
          <a:xfrm>
            <a:off x="844550" y="1911350"/>
            <a:ext cx="7834313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spcBef>
                <a:spcPct val="0"/>
              </a:spcBef>
              <a:buClrTx/>
              <a:buSzPct val="60000"/>
              <a:buNone/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假  威  转  扯  嗓  派  </a:t>
            </a:r>
            <a:endParaRPr lang="en-US" altLang="zh-CN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lvl="0" indent="0" algn="l">
              <a:spcBef>
                <a:spcPct val="0"/>
              </a:spcBef>
              <a:buClrTx/>
              <a:buSzPct val="60000"/>
              <a:buNone/>
            </a:pPr>
            <a:endParaRPr lang="en-US" altLang="zh-CN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lvl="0" indent="0" algn="l">
              <a:spcBef>
                <a:spcPct val="0"/>
              </a:spcBef>
              <a:buClrTx/>
              <a:buSzPct val="60000"/>
              <a:buNone/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违 抗  爪  趟  神  猪  </a:t>
            </a:r>
            <a:endParaRPr lang="en-US" altLang="zh-CN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lvl="0" indent="0" algn="l">
              <a:spcBef>
                <a:spcPct val="0"/>
              </a:spcBef>
              <a:buClrTx/>
              <a:buSzPct val="60000"/>
              <a:buNone/>
            </a:pPr>
            <a:endParaRPr lang="en-US" altLang="zh-CN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lvl="0" indent="0" algn="l">
              <a:spcBef>
                <a:spcPct val="0"/>
              </a:spcBef>
              <a:buClrTx/>
              <a:buSzPct val="60000"/>
              <a:buNone/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纳 闷  受  骗  借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2" name="Text Box 4"/>
          <p:cNvSpPr txBox="1"/>
          <p:nvPr/>
        </p:nvSpPr>
        <p:spPr>
          <a:xfrm>
            <a:off x="3071813" y="3235325"/>
            <a:ext cx="11144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zhuǎ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3" name="Text Box 4"/>
          <p:cNvSpPr txBox="1"/>
          <p:nvPr/>
        </p:nvSpPr>
        <p:spPr>
          <a:xfrm>
            <a:off x="855663" y="3235325"/>
            <a:ext cx="8699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wéi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4" name="Text Box 4"/>
          <p:cNvSpPr txBox="1"/>
          <p:nvPr/>
        </p:nvSpPr>
        <p:spPr>
          <a:xfrm>
            <a:off x="7310438" y="3235325"/>
            <a:ext cx="9207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zhū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5" name="Text Box 4"/>
          <p:cNvSpPr txBox="1"/>
          <p:nvPr/>
        </p:nvSpPr>
        <p:spPr>
          <a:xfrm>
            <a:off x="5883275" y="3235325"/>
            <a:ext cx="1430338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shén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6" name="Text Box 4"/>
          <p:cNvSpPr txBox="1"/>
          <p:nvPr/>
        </p:nvSpPr>
        <p:spPr>
          <a:xfrm>
            <a:off x="798513" y="1412875"/>
            <a:ext cx="6413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jiǎ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7" name="Text Box 4"/>
          <p:cNvSpPr txBox="1"/>
          <p:nvPr/>
        </p:nvSpPr>
        <p:spPr>
          <a:xfrm>
            <a:off x="3390900" y="1412875"/>
            <a:ext cx="16859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zhuàn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8" name="Text Box 4"/>
          <p:cNvSpPr txBox="1"/>
          <p:nvPr/>
        </p:nvSpPr>
        <p:spPr>
          <a:xfrm>
            <a:off x="2268538" y="1412875"/>
            <a:ext cx="1125537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wēi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9" name="Text Box 4"/>
          <p:cNvSpPr txBox="1"/>
          <p:nvPr/>
        </p:nvSpPr>
        <p:spPr>
          <a:xfrm>
            <a:off x="7675563" y="1412875"/>
            <a:ext cx="104933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pài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0" name="Text Box 4"/>
          <p:cNvSpPr txBox="1"/>
          <p:nvPr/>
        </p:nvSpPr>
        <p:spPr>
          <a:xfrm>
            <a:off x="6243638" y="1412875"/>
            <a:ext cx="143033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sǎnɡ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1" name="Text Box 4"/>
          <p:cNvSpPr txBox="1"/>
          <p:nvPr/>
        </p:nvSpPr>
        <p:spPr>
          <a:xfrm>
            <a:off x="925513" y="4840288"/>
            <a:ext cx="8191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nà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2" name="Text Box 4"/>
          <p:cNvSpPr txBox="1"/>
          <p:nvPr/>
        </p:nvSpPr>
        <p:spPr>
          <a:xfrm>
            <a:off x="1831975" y="3235325"/>
            <a:ext cx="1431925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kànɡ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3" name="Text Box 4"/>
          <p:cNvSpPr txBox="1"/>
          <p:nvPr/>
        </p:nvSpPr>
        <p:spPr>
          <a:xfrm>
            <a:off x="4552950" y="3235325"/>
            <a:ext cx="1330325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tànɡ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4" name="Text Box 4"/>
          <p:cNvSpPr txBox="1"/>
          <p:nvPr/>
        </p:nvSpPr>
        <p:spPr>
          <a:xfrm>
            <a:off x="1885950" y="4840288"/>
            <a:ext cx="12287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mèn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5" name="Text Box 4"/>
          <p:cNvSpPr txBox="1"/>
          <p:nvPr/>
        </p:nvSpPr>
        <p:spPr>
          <a:xfrm>
            <a:off x="3003550" y="4840288"/>
            <a:ext cx="1303338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shòu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6" name="Text Box 4"/>
          <p:cNvSpPr txBox="1"/>
          <p:nvPr/>
        </p:nvSpPr>
        <p:spPr>
          <a:xfrm>
            <a:off x="4497388" y="4840288"/>
            <a:ext cx="1304925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piàn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7" name="Text Box 4"/>
          <p:cNvSpPr txBox="1"/>
          <p:nvPr/>
        </p:nvSpPr>
        <p:spPr>
          <a:xfrm>
            <a:off x="6084888" y="4840288"/>
            <a:ext cx="896937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jiè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8" name="Text Box 4"/>
          <p:cNvSpPr txBox="1"/>
          <p:nvPr/>
        </p:nvSpPr>
        <p:spPr>
          <a:xfrm>
            <a:off x="4967288" y="1412875"/>
            <a:ext cx="12287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chě  </a:t>
            </a:r>
            <a:endParaRPr lang="en-US" altLang="zh-CN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1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9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云形 15"/>
          <p:cNvSpPr/>
          <p:nvPr/>
        </p:nvSpPr>
        <p:spPr>
          <a:xfrm>
            <a:off x="2006600" y="347663"/>
            <a:ext cx="3152775" cy="71913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总结归纳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550" y="3009900"/>
            <a:ext cx="7380288" cy="3297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ts val="5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狐狸借老虎的威风吓跑了百兽。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比喻生活中有些人就像狐狸那样，借助别人的力量吓唬人，其实自己根本没什么本事，所以我们看事情不要看表面， 以免上当受骗。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1476375" y="1676400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2275" y="1831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假：借。</a:t>
            </a:r>
            <a:endParaRPr lang="zh-CN" altLang="en-US" sz="3600" dirty="0">
              <a:solidFill>
                <a:schemeClr val="tx1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5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云形 15"/>
          <p:cNvSpPr/>
          <p:nvPr/>
        </p:nvSpPr>
        <p:spPr>
          <a:xfrm>
            <a:off x="2006600" y="347663"/>
            <a:ext cx="3152775" cy="71913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重温故事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矩形 5">
            <a:hlinkClick r:id="rId1" action="ppaction://hlinkfile"/>
          </p:cNvPr>
          <p:cNvSpPr/>
          <p:nvPr/>
        </p:nvSpPr>
        <p:spPr>
          <a:xfrm>
            <a:off x="2627313" y="5802313"/>
            <a:ext cx="4370388" cy="574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动画欣赏：狐假虎威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4339" name="Picture 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5675" y="1885950"/>
            <a:ext cx="5176520" cy="338455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894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844675" y="347663"/>
            <a:ext cx="3000375" cy="71913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复习生字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35843" name="组合 4"/>
          <p:cNvGrpSpPr/>
          <p:nvPr/>
        </p:nvGrpSpPr>
        <p:grpSpPr>
          <a:xfrm>
            <a:off x="1624013" y="1393825"/>
            <a:ext cx="6650037" cy="1733550"/>
            <a:chOff x="1368785" y="1508730"/>
            <a:chExt cx="6424119" cy="1734664"/>
          </a:xfrm>
        </p:grpSpPr>
        <p:pic>
          <p:nvPicPr>
            <p:cNvPr id="35856" name="图片 39" descr="铅笔字格.png"/>
            <p:cNvPicPr>
              <a:picLocks noChangeAspect="1"/>
            </p:cNvPicPr>
            <p:nvPr/>
          </p:nvPicPr>
          <p:blipFill>
            <a:blip r:embed="rId1"/>
            <a:srcRect r="66365" b="-2438"/>
            <a:stretch>
              <a:fillRect/>
            </a:stretch>
          </p:blipFill>
          <p:spPr>
            <a:xfrm>
              <a:off x="1368785" y="1659877"/>
              <a:ext cx="2909032" cy="15835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7" name="TextBox 18"/>
            <p:cNvSpPr txBox="1"/>
            <p:nvPr/>
          </p:nvSpPr>
          <p:spPr>
            <a:xfrm>
              <a:off x="2851013" y="1571146"/>
              <a:ext cx="1368425" cy="1568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物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58" name="TextBox 18"/>
            <p:cNvSpPr txBox="1"/>
            <p:nvPr/>
          </p:nvSpPr>
          <p:spPr>
            <a:xfrm>
              <a:off x="1420995" y="1508730"/>
              <a:ext cx="1185207" cy="1568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食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859" name="图片 43" descr="铅笔字格.png"/>
            <p:cNvPicPr>
              <a:picLocks noChangeAspect="1"/>
            </p:cNvPicPr>
            <p:nvPr/>
          </p:nvPicPr>
          <p:blipFill>
            <a:blip r:embed="rId1"/>
            <a:srcRect r="66365" b="-2438"/>
            <a:stretch>
              <a:fillRect/>
            </a:stretch>
          </p:blipFill>
          <p:spPr>
            <a:xfrm>
              <a:off x="4800149" y="1659890"/>
              <a:ext cx="2992755" cy="15690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0" name="TextBox 18"/>
            <p:cNvSpPr txBox="1"/>
            <p:nvPr/>
          </p:nvSpPr>
          <p:spPr>
            <a:xfrm>
              <a:off x="5004520" y="1544014"/>
              <a:ext cx="1368425" cy="1568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爷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61" name="TextBox 18"/>
            <p:cNvSpPr txBox="1"/>
            <p:nvPr/>
          </p:nvSpPr>
          <p:spPr>
            <a:xfrm>
              <a:off x="6395696" y="1599829"/>
              <a:ext cx="1368425" cy="1568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46" name="组合 1"/>
          <p:cNvGrpSpPr/>
          <p:nvPr/>
        </p:nvGrpSpPr>
        <p:grpSpPr>
          <a:xfrm>
            <a:off x="1624013" y="3233738"/>
            <a:ext cx="6650037" cy="1727200"/>
            <a:chOff x="1624013" y="3234448"/>
            <a:chExt cx="6650037" cy="1726489"/>
          </a:xfrm>
        </p:grpSpPr>
        <p:grpSp>
          <p:nvGrpSpPr>
            <p:cNvPr id="35849" name="组合 4"/>
            <p:cNvGrpSpPr/>
            <p:nvPr/>
          </p:nvGrpSpPr>
          <p:grpSpPr>
            <a:xfrm>
              <a:off x="1624013" y="3234448"/>
              <a:ext cx="2986087" cy="1726489"/>
              <a:chOff x="1368785" y="1517408"/>
              <a:chExt cx="2909032" cy="1725986"/>
            </a:xfrm>
          </p:grpSpPr>
          <p:pic>
            <p:nvPicPr>
              <p:cNvPr id="35853" name="图片 39" descr="铅笔字格.png"/>
              <p:cNvPicPr>
                <a:picLocks noChangeAspect="1"/>
              </p:cNvPicPr>
              <p:nvPr/>
            </p:nvPicPr>
            <p:blipFill>
              <a:blip r:embed="rId1"/>
              <a:srcRect r="66365" b="-2438"/>
              <a:stretch>
                <a:fillRect/>
              </a:stretch>
            </p:blipFill>
            <p:spPr>
              <a:xfrm>
                <a:off x="1368785" y="1659877"/>
                <a:ext cx="2909032" cy="15835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54" name="TextBox 18"/>
              <p:cNvSpPr txBox="1"/>
              <p:nvPr/>
            </p:nvSpPr>
            <p:spPr>
              <a:xfrm>
                <a:off x="2822174" y="1586582"/>
                <a:ext cx="1368425" cy="15679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57505" indent="-357505" algn="just" rtl="0" eaLnBrk="0" fontAlgn="base" hangingPunct="0">
                  <a:lnSpc>
                    <a:spcPct val="110000"/>
                  </a:lnSpc>
                  <a:spcBef>
                    <a:spcPts val="1800"/>
                  </a:spcBef>
                  <a:spcAft>
                    <a:spcPct val="0"/>
                  </a:spcAft>
                  <a:buClr>
                    <a:srgbClr val="BF9000"/>
                  </a:buClr>
                  <a:buSzPct val="120000"/>
                  <a:buBlip>
                    <a:blip r:embed="rId2"/>
                  </a:buBlip>
                  <a:defRPr sz="2000" kern="1200">
                    <a:solidFill>
                      <a:srgbClr val="657B3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357505" indent="-357505" algn="just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 kern="1200">
                    <a:solidFill>
                      <a:srgbClr val="6B6B6B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Pct val="60000"/>
                  <a:buNone/>
                </a:pPr>
                <a:r>
                  <a:rPr lang="zh-CN" altLang="en-US" sz="96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神</a:t>
                </a:r>
                <a:endPara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855" name="TextBox 18"/>
              <p:cNvSpPr txBox="1"/>
              <p:nvPr/>
            </p:nvSpPr>
            <p:spPr>
              <a:xfrm>
                <a:off x="1502876" y="1517408"/>
                <a:ext cx="1185207" cy="15679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57505" indent="-357505" algn="just" rtl="0" eaLnBrk="0" fontAlgn="base" hangingPunct="0">
                  <a:lnSpc>
                    <a:spcPct val="110000"/>
                  </a:lnSpc>
                  <a:spcBef>
                    <a:spcPts val="1800"/>
                  </a:spcBef>
                  <a:spcAft>
                    <a:spcPct val="0"/>
                  </a:spcAft>
                  <a:buClr>
                    <a:srgbClr val="BF9000"/>
                  </a:buClr>
                  <a:buSzPct val="120000"/>
                  <a:buBlip>
                    <a:blip r:embed="rId2"/>
                  </a:buBlip>
                  <a:defRPr sz="2000" kern="1200">
                    <a:solidFill>
                      <a:srgbClr val="657B3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357505" indent="-357505" algn="just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 kern="1200">
                    <a:solidFill>
                      <a:srgbClr val="6B6B6B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Pct val="60000"/>
                  <a:buNone/>
                </a:pPr>
                <a:r>
                  <a:rPr lang="zh-CN" altLang="en-US" sz="96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爪</a:t>
                </a:r>
                <a:endPara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850" name="图片 43" descr="铅笔字格.png"/>
            <p:cNvPicPr>
              <a:picLocks noChangeAspect="1"/>
            </p:cNvPicPr>
            <p:nvPr/>
          </p:nvPicPr>
          <p:blipFill>
            <a:blip r:embed="rId1"/>
            <a:srcRect r="66365" b="-2438"/>
            <a:stretch>
              <a:fillRect/>
            </a:stretch>
          </p:blipFill>
          <p:spPr>
            <a:xfrm>
              <a:off x="5176838" y="3376613"/>
              <a:ext cx="3097212" cy="1568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1" name="TextBox 18"/>
            <p:cNvSpPr txBox="1"/>
            <p:nvPr/>
          </p:nvSpPr>
          <p:spPr>
            <a:xfrm>
              <a:off x="5251450" y="3303588"/>
              <a:ext cx="1404938" cy="15684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活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52" name="TextBox 18"/>
            <p:cNvSpPr txBox="1"/>
            <p:nvPr/>
          </p:nvSpPr>
          <p:spPr>
            <a:xfrm>
              <a:off x="6773863" y="3303588"/>
              <a:ext cx="1404937" cy="15684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BF9000"/>
                </a:buClr>
                <a:buSzPct val="120000"/>
                <a:buBlip>
                  <a:blip r:embed="rId2"/>
                </a:buBlip>
                <a:defRPr sz="2000" kern="1200">
                  <a:solidFill>
                    <a:srgbClr val="657B3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357505" indent="-357505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rgbClr val="6B6B6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60000"/>
                <a:buNone/>
              </a:pPr>
              <a:r>
                <a:rPr lang="zh-CN" altLang="en-US" sz="96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猪</a:t>
              </a:r>
              <a:endParaRPr lang="zh-CN" altLang="en-US" sz="9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48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7"/>
          <p:cNvSpPr/>
          <p:nvPr/>
        </p:nvSpPr>
        <p:spPr>
          <a:xfrm>
            <a:off x="2458720" y="1516380"/>
            <a:ext cx="657733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 </a:t>
            </a:r>
            <a:r>
              <a:rPr lang="zh-CN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zh-CN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矩形 17"/>
          <p:cNvSpPr/>
          <p:nvPr/>
        </p:nvSpPr>
        <p:spPr>
          <a:xfrm>
            <a:off x="5364163" y="3349625"/>
            <a:ext cx="22733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771900" y="3009900"/>
            <a:ext cx="4076065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924300" y="27813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4229100" y="30861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81500" y="3238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4076700" y="2933700"/>
            <a:ext cx="5103495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3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225" y="3808187"/>
            <a:ext cx="3595351" cy="282144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3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7"/>
          <p:cNvSpPr/>
          <p:nvPr/>
        </p:nvSpPr>
        <p:spPr>
          <a:xfrm>
            <a:off x="1892935" y="632460"/>
            <a:ext cx="657733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 </a:t>
            </a:r>
            <a:r>
              <a:rPr lang="zh-CN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zh-CN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矩形 17"/>
          <p:cNvSpPr/>
          <p:nvPr/>
        </p:nvSpPr>
        <p:spPr>
          <a:xfrm>
            <a:off x="5364163" y="3349625"/>
            <a:ext cx="22733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771900" y="3009900"/>
            <a:ext cx="4076065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4294505" y="2247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4229100" y="30861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81500" y="3238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4076700" y="2933700"/>
            <a:ext cx="5103495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075" y="2053590"/>
            <a:ext cx="87477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教学目标：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1.能正确、流利、有感情地朗读课文；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2.抓住关键词句理解课文内容；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3.理解“狐假虎威”的字面意思及深刻含义；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4.能分角色演一演“狐假虎威”的故事，并试  着把“神气活现、摇头摆尾”等词语的意思表现出来。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28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7"/>
          <p:cNvSpPr/>
          <p:nvPr/>
        </p:nvSpPr>
        <p:spPr>
          <a:xfrm>
            <a:off x="2458720" y="1516380"/>
            <a:ext cx="657733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 </a:t>
            </a:r>
            <a:r>
              <a:rPr lang="zh-CN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zh-CN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矩形 17"/>
          <p:cNvSpPr/>
          <p:nvPr/>
        </p:nvSpPr>
        <p:spPr>
          <a:xfrm>
            <a:off x="5364163" y="3349625"/>
            <a:ext cx="22733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771900" y="3009900"/>
            <a:ext cx="4076065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924300" y="27813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4229100" y="30861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81500" y="3238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4076700" y="2933700"/>
            <a:ext cx="5103495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3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825" y="3771992"/>
            <a:ext cx="3595351" cy="282144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3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34765" y="3771900"/>
            <a:ext cx="503301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问题</a:t>
            </a:r>
            <a:r>
              <a:rPr lang="en-US" altLang="zh-CN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1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在你平时的印象中，你觉得老虎厉害，还是狐狸厉害？课文所讲的跟你印象中的一样吗？</a:t>
            </a:r>
            <a:endParaRPr lang="zh-CN" altLang="en-US" sz="1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7"/>
          <p:cNvSpPr/>
          <p:nvPr/>
        </p:nvSpPr>
        <p:spPr>
          <a:xfrm>
            <a:off x="2458720" y="1516380"/>
            <a:ext cx="657733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 </a:t>
            </a:r>
            <a:r>
              <a:rPr lang="zh-CN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zh-CN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zh-CN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矩形 17"/>
          <p:cNvSpPr/>
          <p:nvPr/>
        </p:nvSpPr>
        <p:spPr>
          <a:xfrm>
            <a:off x="5364163" y="3349625"/>
            <a:ext cx="22733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60000"/>
              <a:buNone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771900" y="3009900"/>
            <a:ext cx="4076065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924300" y="27813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4229100" y="30861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81500" y="3238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4076700" y="2933700"/>
            <a:ext cx="5103495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3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825" y="3771992"/>
            <a:ext cx="3595351" cy="282144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3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34765" y="3771900"/>
            <a:ext cx="503301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问题</a:t>
            </a:r>
            <a:r>
              <a:rPr lang="en-US" altLang="zh-CN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1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在你平时的印象中，你觉得老虎厉害，还是狐狸厉害？课文所讲的跟你印象中的一样吗？</a:t>
            </a:r>
            <a:endParaRPr lang="zh-CN" altLang="en-US" sz="1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8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问题</a:t>
            </a:r>
            <a:r>
              <a:rPr lang="en-US" altLang="zh-CN" sz="1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1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这篇课文讲了一个怎样的故事呢？</a:t>
            </a:r>
            <a:endParaRPr lang="en-US" altLang="zh-CN" sz="1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 txBox="1"/>
          <p:nvPr/>
        </p:nvSpPr>
        <p:spPr>
          <a:xfrm>
            <a:off x="3759200" y="1412875"/>
            <a:ext cx="4946650" cy="2428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BF9000"/>
              </a:buClr>
              <a:buSzPct val="120000"/>
              <a:buBlip>
                <a:blip r:embed="rId1"/>
              </a:buBlip>
              <a:defRPr sz="2000" kern="1200">
                <a:solidFill>
                  <a:srgbClr val="657B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 kern="1200">
                <a:solidFill>
                  <a:srgbClr val="6B6B6B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hangingPunct="1">
              <a:lnSpc>
                <a:spcPts val="5225"/>
              </a:lnSpc>
              <a:spcBef>
                <a:spcPct val="0"/>
              </a:spcBef>
              <a:buClrTx/>
              <a:buSzPct val="6000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在茂密的森林里，有一只老虎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正在寻找食物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。一只狐狸从老虎身边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窜过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。老虎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扑过去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，把狐狸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逮住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了。</a:t>
            </a:r>
            <a:r>
              <a:rPr lang="zh-CN" altLang="en-US" sz="3600" b="1" dirty="0">
                <a:solidFill>
                  <a:srgbClr val="43454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 sz="3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989138" y="268288"/>
            <a:ext cx="2863850" cy="8636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542863" y="2080418"/>
            <a:ext cx="3436938" cy="4295775"/>
          </a:xfrm>
          <a:prstGeom prst="ellipse">
            <a:avLst/>
          </a:prstGeom>
          <a:noFill/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71" name="Picture 7"/>
          <p:cNvPicPr>
            <a:picLocks noChangeAspect="1"/>
          </p:cNvPicPr>
          <p:nvPr/>
        </p:nvPicPr>
        <p:blipFill>
          <a:blip r:embed="rId2" cstate="print"/>
          <a:srcRect l="7988" t="31031" r="15667" b="1362"/>
          <a:stretch>
            <a:fillRect/>
          </a:stretch>
        </p:blipFill>
        <p:spPr>
          <a:xfrm>
            <a:off x="323850" y="2364101"/>
            <a:ext cx="3208655" cy="304546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1989138" y="268288"/>
            <a:ext cx="2863850" cy="8636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细读感悟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553023" y="2048667"/>
            <a:ext cx="3436938" cy="4295775"/>
          </a:xfrm>
          <a:prstGeom prst="ellipse">
            <a:avLst/>
          </a:prstGeom>
          <a:noFill/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0" name="Picture 1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3681413"/>
            <a:ext cx="4981575" cy="2662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AutoShape 7"/>
          <p:cNvSpPr/>
          <p:nvPr/>
        </p:nvSpPr>
        <p:spPr>
          <a:xfrm>
            <a:off x="3276600" y="2225675"/>
            <a:ext cx="1690688" cy="10779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99CC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星形: 七角 1"/>
          <p:cNvSpPr/>
          <p:nvPr/>
        </p:nvSpPr>
        <p:spPr>
          <a:xfrm>
            <a:off x="1868488" y="1773238"/>
            <a:ext cx="1296988" cy="1314450"/>
          </a:xfrm>
          <a:prstGeom prst="star7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扑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星形: 七角 27"/>
          <p:cNvSpPr/>
          <p:nvPr/>
        </p:nvSpPr>
        <p:spPr>
          <a:xfrm>
            <a:off x="5383213" y="2225675"/>
            <a:ext cx="1296988" cy="1314450"/>
          </a:xfrm>
          <a:prstGeom prst="star7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逮住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2.0"/>
  <p:tag name="ISLIDE.ADDREMOVEWATERMARK" val="fiBPX72Phn"/>
</p:tagLst>
</file>

<file path=ppt/tags/tag10.xml><?xml version="1.0" encoding="utf-8"?>
<p:tagLst xmlns:p="http://schemas.openxmlformats.org/presentationml/2006/main">
  <p:tag name="PA" val="v3.2.0"/>
  <p:tag name="ISLIDE.ADDREMOVEWATERMARK" val="fiBPX72Phn"/>
</p:tagLst>
</file>

<file path=ppt/tags/tag11.xml><?xml version="1.0" encoding="utf-8"?>
<p:tagLst xmlns:p="http://schemas.openxmlformats.org/presentationml/2006/main">
  <p:tag name="PA" val="v3.2.0"/>
  <p:tag name="ISLIDE.ADDREMOVEWATERMARK" val="J3DH6aXLQc"/>
</p:tagLst>
</file>

<file path=ppt/tags/tag12.xml><?xml version="1.0" encoding="utf-8"?>
<p:tagLst xmlns:p="http://schemas.openxmlformats.org/presentationml/2006/main">
  <p:tag name="KSO_WM_TEMPLATE_CATEGORY" val="custom"/>
  <p:tag name="KSO_WM_TEMPLATE_INDEX" val="177"/>
</p:tagLst>
</file>

<file path=ppt/tags/tag13.xml><?xml version="1.0" encoding="utf-8"?>
<p:tagLst xmlns:p="http://schemas.openxmlformats.org/presentationml/2006/main">
  <p:tag name="PA" val="v3.2.0"/>
  <p:tag name="ISLIDE.ADDREMOVEWATERMARK" val="fiBPX72Phn"/>
</p:tagLst>
</file>

<file path=ppt/tags/tag14.xml><?xml version="1.0" encoding="utf-8"?>
<p:tagLst xmlns:p="http://schemas.openxmlformats.org/presentationml/2006/main">
  <p:tag name="PA" val="v3.2.0"/>
  <p:tag name="ISLIDE.ADDREMOVEWATERMARK" val="J3DH6aXLQc"/>
</p:tagLst>
</file>

<file path=ppt/tags/tag15.xml><?xml version="1.0" encoding="utf-8"?>
<p:tagLst xmlns:p="http://schemas.openxmlformats.org/presentationml/2006/main">
  <p:tag name="KSO_WM_TEMPLATE_CATEGORY" val="custom"/>
  <p:tag name="KSO_WM_TEMPLATE_INDEX" val="177"/>
</p:tagLst>
</file>

<file path=ppt/tags/tag16.xml><?xml version="1.0" encoding="utf-8"?>
<p:tagLst xmlns:p="http://schemas.openxmlformats.org/presentationml/2006/main">
  <p:tag name="PA" val="v3.2.0"/>
  <p:tag name="ISLIDE.ADDREMOVEWATERMARK" val="fiBPX72Phn"/>
</p:tagLst>
</file>

<file path=ppt/tags/tag17.xml><?xml version="1.0" encoding="utf-8"?>
<p:tagLst xmlns:p="http://schemas.openxmlformats.org/presentationml/2006/main">
  <p:tag name="PA" val="v3.2.0"/>
  <p:tag name="ISLIDE.ADDREMOVEWATERMARK" val="J3DH6aXLQc"/>
</p:tagLst>
</file>

<file path=ppt/tags/tag18.xml><?xml version="1.0" encoding="utf-8"?>
<p:tagLst xmlns:p="http://schemas.openxmlformats.org/presentationml/2006/main">
  <p:tag name="KSO_WM_TEMPLATE_CATEGORY" val="custom"/>
  <p:tag name="KSO_WM_TEMPLATE_INDEX" val="177"/>
</p:tagLst>
</file>

<file path=ppt/tags/tag19.xml><?xml version="1.0" encoding="utf-8"?>
<p:tagLst xmlns:p="http://schemas.openxmlformats.org/presentationml/2006/main">
  <p:tag name="PA" val="v3.2.0"/>
  <p:tag name="ISLIDE.ADDREMOVEWATERMARK" val="fiBPX72Phn"/>
</p:tagLst>
</file>

<file path=ppt/tags/tag2.xml><?xml version="1.0" encoding="utf-8"?>
<p:tagLst xmlns:p="http://schemas.openxmlformats.org/presentationml/2006/main">
  <p:tag name="PA" val="v3.2.0"/>
  <p:tag name="ISLIDE.ADDREMOVEWATERMARK" val="J3DH6aXLQc"/>
</p:tagLst>
</file>

<file path=ppt/tags/tag20.xml><?xml version="1.0" encoding="utf-8"?>
<p:tagLst xmlns:p="http://schemas.openxmlformats.org/presentationml/2006/main">
  <p:tag name="PA" val="v3.2.0"/>
  <p:tag name="ISLIDE.ADDREMOVEWATERMARK" val="J3DH6aXLQc"/>
</p:tagLst>
</file>

<file path=ppt/tags/tag21.xml><?xml version="1.0" encoding="utf-8"?>
<p:tagLst xmlns:p="http://schemas.openxmlformats.org/presentationml/2006/main">
  <p:tag name="KSO_WM_TEMPLATE_CATEGORY" val="custom"/>
  <p:tag name="KSO_WM_TEMPLATE_INDEX" val="177"/>
</p:tagLst>
</file>

<file path=ppt/tags/tag22.xml><?xml version="1.0" encoding="utf-8"?>
<p:tagLst xmlns:p="http://schemas.openxmlformats.org/presentationml/2006/main">
  <p:tag name="PA" val="v3.2.0"/>
  <p:tag name="ISLIDE.ADDREMOVEWATERMARK" val="fiBPX72Phn"/>
</p:tagLst>
</file>

<file path=ppt/tags/tag23.xml><?xml version="1.0" encoding="utf-8"?>
<p:tagLst xmlns:p="http://schemas.openxmlformats.org/presentationml/2006/main">
  <p:tag name="PA" val="v3.2.0"/>
  <p:tag name="ISLIDE.ADDREMOVEWATERMARK" val="J3DH6aXLQc"/>
</p:tagLst>
</file>

<file path=ppt/tags/tag24.xml><?xml version="1.0" encoding="utf-8"?>
<p:tagLst xmlns:p="http://schemas.openxmlformats.org/presentationml/2006/main">
  <p:tag name="KSO_WM_TEMPLATE_CATEGORY" val="custom"/>
  <p:tag name="KSO_WM_TEMPLATE_INDEX" val="177"/>
</p:tagLst>
</file>

<file path=ppt/tags/tag25.xml><?xml version="1.0" encoding="utf-8"?>
<p:tagLst xmlns:p="http://schemas.openxmlformats.org/presentationml/2006/main">
  <p:tag name="PA" val="v3.2.0"/>
  <p:tag name="ISLIDE.ADDREMOVEWATERMARK" val="fiBPX72Phn"/>
</p:tagLst>
</file>

<file path=ppt/tags/tag26.xml><?xml version="1.0" encoding="utf-8"?>
<p:tagLst xmlns:p="http://schemas.openxmlformats.org/presentationml/2006/main">
  <p:tag name="PA" val="v3.2.0"/>
  <p:tag name="ISLIDE.ADDREMOVEWATERMARK" val="J3DH6aXLQc"/>
</p:tagLst>
</file>

<file path=ppt/tags/tag27.xml><?xml version="1.0" encoding="utf-8"?>
<p:tagLst xmlns:p="http://schemas.openxmlformats.org/presentationml/2006/main">
  <p:tag name="KSO_WM_TEMPLATE_CATEGORY" val="custom"/>
  <p:tag name="KSO_WM_TEMPLATE_INDEX" val="177"/>
</p:tagLst>
</file>

<file path=ppt/tags/tag28.xml><?xml version="1.0" encoding="utf-8"?>
<p:tagLst xmlns:p="http://schemas.openxmlformats.org/presentationml/2006/main">
  <p:tag name="PA" val="v3.2.0"/>
  <p:tag name="ISLIDE.ADDREMOVEWATERMARK" val="fiBPX72Phn"/>
</p:tagLst>
</file>

<file path=ppt/tags/tag29.xml><?xml version="1.0" encoding="utf-8"?>
<p:tagLst xmlns:p="http://schemas.openxmlformats.org/presentationml/2006/main">
  <p:tag name="PA" val="v3.2.0"/>
  <p:tag name="ISLIDE.ADDREMOVEWATERMARK" val="J3DH6aXLQc"/>
</p:tagLst>
</file>

<file path=ppt/tags/tag3.xml><?xml version="1.0" encoding="utf-8"?>
<p:tagLst xmlns:p="http://schemas.openxmlformats.org/presentationml/2006/main">
  <p:tag name="KSO_WM_TEMPLATE_CATEGORY" val="custom"/>
  <p:tag name="KSO_WM_TEMPLATE_INDEX" val="177"/>
</p:tagLst>
</file>

<file path=ppt/tags/tag30.xml><?xml version="1.0" encoding="utf-8"?>
<p:tagLst xmlns:p="http://schemas.openxmlformats.org/presentationml/2006/main">
  <p:tag name="KSO_WM_TEMPLATE_CATEGORY" val="custom"/>
  <p:tag name="KSO_WM_TEMPLATE_INDEX" val="177"/>
</p:tagLst>
</file>

<file path=ppt/tags/tag31.xml><?xml version="1.0" encoding="utf-8"?>
<p:tagLst xmlns:p="http://schemas.openxmlformats.org/presentationml/2006/main">
  <p:tag name="PA" val="v3.2.0"/>
  <p:tag name="ISLIDE.ADDREMOVEWATERMARK" val="fiBPX72Phn"/>
</p:tagLst>
</file>

<file path=ppt/tags/tag32.xml><?xml version="1.0" encoding="utf-8"?>
<p:tagLst xmlns:p="http://schemas.openxmlformats.org/presentationml/2006/main">
  <p:tag name="PA" val="v3.2.0"/>
  <p:tag name="ISLIDE.ADDREMOVEWATERMARK" val="J3DH6aXLQc"/>
</p:tagLst>
</file>

<file path=ppt/tags/tag33.xml><?xml version="1.0" encoding="utf-8"?>
<p:tagLst xmlns:p="http://schemas.openxmlformats.org/presentationml/2006/main">
  <p:tag name="KSO_WM_TEMPLATE_CATEGORY" val="custom"/>
  <p:tag name="KSO_WM_TEMPLATE_INDEX" val="177"/>
</p:tagLst>
</file>

<file path=ppt/tags/tag34.xml><?xml version="1.0" encoding="utf-8"?>
<p:tagLst xmlns:p="http://schemas.openxmlformats.org/presentationml/2006/main">
  <p:tag name="PA" val="v3.2.0"/>
  <p:tag name="ISLIDE.ADDREMOVEWATERMARK" val="fiBPX72Phn"/>
</p:tagLst>
</file>

<file path=ppt/tags/tag35.xml><?xml version="1.0" encoding="utf-8"?>
<p:tagLst xmlns:p="http://schemas.openxmlformats.org/presentationml/2006/main">
  <p:tag name="PA" val="v3.2.0"/>
  <p:tag name="ISLIDE.ADDREMOVEWATERMARK" val="J3DH6aXLQc"/>
</p:tagLst>
</file>

<file path=ppt/tags/tag36.xml><?xml version="1.0" encoding="utf-8"?>
<p:tagLst xmlns:p="http://schemas.openxmlformats.org/presentationml/2006/main">
  <p:tag name="KSO_WM_TEMPLATE_CATEGORY" val="custom"/>
  <p:tag name="KSO_WM_TEMPLATE_INDEX" val="177"/>
</p:tagLst>
</file>

<file path=ppt/tags/tag37.xml><?xml version="1.0" encoding="utf-8"?>
<p:tagLst xmlns:p="http://schemas.openxmlformats.org/presentationml/2006/main">
  <p:tag name="PA" val="v3.2.0"/>
  <p:tag name="ISLIDE.ADDREMOVEWATERMARK" val="fiBPX72Phn"/>
</p:tagLst>
</file>

<file path=ppt/tags/tag38.xml><?xml version="1.0" encoding="utf-8"?>
<p:tagLst xmlns:p="http://schemas.openxmlformats.org/presentationml/2006/main">
  <p:tag name="PA" val="v3.2.0"/>
  <p:tag name="ISLIDE.ADDREMOVEWATERMARK" val="J3DH6aXLQc"/>
</p:tagLst>
</file>

<file path=ppt/tags/tag39.xml><?xml version="1.0" encoding="utf-8"?>
<p:tagLst xmlns:p="http://schemas.openxmlformats.org/presentationml/2006/main">
  <p:tag name="KSO_WM_TEMPLATE_CATEGORY" val="custom"/>
  <p:tag name="KSO_WM_TEMPLATE_INDEX" val="177"/>
</p:tagLst>
</file>

<file path=ppt/tags/tag4.xml><?xml version="1.0" encoding="utf-8"?>
<p:tagLst xmlns:p="http://schemas.openxmlformats.org/presentationml/2006/main">
  <p:tag name="PA" val="v3.2.0"/>
  <p:tag name="ISLIDE.ADDREMOVEWATERMARK" val="fiBPX72Phn"/>
</p:tagLst>
</file>

<file path=ppt/tags/tag40.xml><?xml version="1.0" encoding="utf-8"?>
<p:tagLst xmlns:p="http://schemas.openxmlformats.org/presentationml/2006/main">
  <p:tag name="PA" val="v3.2.0"/>
  <p:tag name="ISLIDE.ADDREMOVEWATERMARK" val="fiBPX72Phn"/>
</p:tagLst>
</file>

<file path=ppt/tags/tag41.xml><?xml version="1.0" encoding="utf-8"?>
<p:tagLst xmlns:p="http://schemas.openxmlformats.org/presentationml/2006/main">
  <p:tag name="PA" val="v3.2.0"/>
  <p:tag name="ISLIDE.ADDREMOVEWATERMARK" val="J3DH6aXLQc"/>
</p:tagLst>
</file>

<file path=ppt/tags/tag42.xml><?xml version="1.0" encoding="utf-8"?>
<p:tagLst xmlns:p="http://schemas.openxmlformats.org/presentationml/2006/main">
  <p:tag name="KSO_WM_TEMPLATE_CATEGORY" val="custom"/>
  <p:tag name="KSO_WM_TEMPLATE_INDEX" val="177"/>
</p:tagLst>
</file>

<file path=ppt/tags/tag43.xml><?xml version="1.0" encoding="utf-8"?>
<p:tagLst xmlns:p="http://schemas.openxmlformats.org/presentationml/2006/main">
  <p:tag name="PA" val="v3.2.0"/>
  <p:tag name="ISLIDE.ADDREMOVEWATERMARK" val="fiBPX72Phn"/>
</p:tagLst>
</file>

<file path=ppt/tags/tag44.xml><?xml version="1.0" encoding="utf-8"?>
<p:tagLst xmlns:p="http://schemas.openxmlformats.org/presentationml/2006/main">
  <p:tag name="PA" val="v3.2.0"/>
  <p:tag name="ISLIDE.ADDREMOVEWATERMARK" val="J3DH6aXLQc"/>
</p:tagLst>
</file>

<file path=ppt/tags/tag45.xml><?xml version="1.0" encoding="utf-8"?>
<p:tagLst xmlns:p="http://schemas.openxmlformats.org/presentationml/2006/main">
  <p:tag name="KSO_WM_TEMPLATE_CATEGORY" val="custom"/>
  <p:tag name="KSO_WM_TEMPLATE_INDEX" val="177"/>
</p:tagLst>
</file>

<file path=ppt/tags/tag46.xml><?xml version="1.0" encoding="utf-8"?>
<p:tagLst xmlns:p="http://schemas.openxmlformats.org/presentationml/2006/main">
  <p:tag name="PA" val="v3.2.0"/>
  <p:tag name="ISLIDE.ADDREMOVEWATERMARK" val="fiBPX72Phn"/>
</p:tagLst>
</file>

<file path=ppt/tags/tag47.xml><?xml version="1.0" encoding="utf-8"?>
<p:tagLst xmlns:p="http://schemas.openxmlformats.org/presentationml/2006/main">
  <p:tag name="PA" val="v3.2.0"/>
  <p:tag name="ISLIDE.ADDREMOVEWATERMARK" val="J3DH6aXLQc"/>
</p:tagLst>
</file>

<file path=ppt/tags/tag48.xml><?xml version="1.0" encoding="utf-8"?>
<p:tagLst xmlns:p="http://schemas.openxmlformats.org/presentationml/2006/main">
  <p:tag name="KSO_WM_TEMPLATE_CATEGORY" val="custom"/>
  <p:tag name="KSO_WM_TEMPLATE_INDEX" val="177"/>
</p:tagLst>
</file>

<file path=ppt/tags/tag49.xml><?xml version="1.0" encoding="utf-8"?>
<p:tagLst xmlns:p="http://schemas.openxmlformats.org/presentationml/2006/main">
  <p:tag name="PA" val="v3.2.0"/>
  <p:tag name="ISLIDE.ADDREMOVEWATERMARK" val="fiBPX72Phn"/>
</p:tagLst>
</file>

<file path=ppt/tags/tag5.xml><?xml version="1.0" encoding="utf-8"?>
<p:tagLst xmlns:p="http://schemas.openxmlformats.org/presentationml/2006/main">
  <p:tag name="PA" val="v3.2.0"/>
  <p:tag name="ISLIDE.ADDREMOVEWATERMARK" val="J3DH6aXLQc"/>
</p:tagLst>
</file>

<file path=ppt/tags/tag50.xml><?xml version="1.0" encoding="utf-8"?>
<p:tagLst xmlns:p="http://schemas.openxmlformats.org/presentationml/2006/main">
  <p:tag name="PA" val="v3.2.0"/>
  <p:tag name="ISLIDE.ADDREMOVEWATERMARK" val="J3DH6aXLQc"/>
</p:tagLst>
</file>

<file path=ppt/tags/tag51.xml><?xml version="1.0" encoding="utf-8"?>
<p:tagLst xmlns:p="http://schemas.openxmlformats.org/presentationml/2006/main">
  <p:tag name="KSO_WM_TEMPLATE_CATEGORY" val="custom"/>
  <p:tag name="KSO_WM_TEMPLATE_INDEX" val="177"/>
</p:tagLst>
</file>

<file path=ppt/tags/tag52.xml><?xml version="1.0" encoding="utf-8"?>
<p:tagLst xmlns:p="http://schemas.openxmlformats.org/presentationml/2006/main">
  <p:tag name="PA" val="v3.2.0"/>
  <p:tag name="ISLIDE.ADDREMOVEWATERMARK" val="fiBPX72Phn"/>
</p:tagLst>
</file>

<file path=ppt/tags/tag53.xml><?xml version="1.0" encoding="utf-8"?>
<p:tagLst xmlns:p="http://schemas.openxmlformats.org/presentationml/2006/main">
  <p:tag name="PA" val="v3.2.0"/>
  <p:tag name="ISLIDE.ADDREMOVEWATERMARK" val="J3DH6aXLQc"/>
</p:tagLst>
</file>

<file path=ppt/tags/tag54.xml><?xml version="1.0" encoding="utf-8"?>
<p:tagLst xmlns:p="http://schemas.openxmlformats.org/presentationml/2006/main">
  <p:tag name="KSO_WM_TEMPLATE_CATEGORY" val="custom"/>
  <p:tag name="KSO_WM_TEMPLATE_INDEX" val="177"/>
</p:tagLst>
</file>

<file path=ppt/tags/tag55.xml><?xml version="1.0" encoding="utf-8"?>
<p:tagLst xmlns:p="http://schemas.openxmlformats.org/presentationml/2006/main">
  <p:tag name="PA" val="v3.2.0"/>
  <p:tag name="ISLIDE.ADDREMOVEWATERMARK" val="fiBPX72Phn"/>
</p:tagLst>
</file>

<file path=ppt/tags/tag56.xml><?xml version="1.0" encoding="utf-8"?>
<p:tagLst xmlns:p="http://schemas.openxmlformats.org/presentationml/2006/main">
  <p:tag name="PA" val="v3.2.0"/>
  <p:tag name="ISLIDE.ADDREMOVEWATERMARK" val="J3DH6aXLQc"/>
</p:tagLst>
</file>

<file path=ppt/tags/tag57.xml><?xml version="1.0" encoding="utf-8"?>
<p:tagLst xmlns:p="http://schemas.openxmlformats.org/presentationml/2006/main">
  <p:tag name="PA" val="v3.2.0"/>
  <p:tag name="ISLIDE.ADDREMOVEWATERMARK" val="fiBPX72Phn"/>
</p:tagLst>
</file>

<file path=ppt/tags/tag58.xml><?xml version="1.0" encoding="utf-8"?>
<p:tagLst xmlns:p="http://schemas.openxmlformats.org/presentationml/2006/main">
  <p:tag name="PA" val="v3.2.0"/>
  <p:tag name="ISLIDE.ADDREMOVEWATERMARK" val="J3DH6aXLQc"/>
</p:tagLst>
</file>

<file path=ppt/tags/tag59.xml><?xml version="1.0" encoding="utf-8"?>
<p:tagLst xmlns:p="http://schemas.openxmlformats.org/presentationml/2006/main">
  <p:tag name="PA" val="v3.2.0"/>
  <p:tag name="ISLIDE.ADDREMOVEWATERMARK" val="fiBPX72Phn"/>
</p:tagLst>
</file>

<file path=ppt/tags/tag6.xml><?xml version="1.0" encoding="utf-8"?>
<p:tagLst xmlns:p="http://schemas.openxmlformats.org/presentationml/2006/main">
  <p:tag name="KSO_WM_TEMPLATE_CATEGORY" val="custom"/>
  <p:tag name="KSO_WM_TEMPLATE_INDEX" val="177"/>
</p:tagLst>
</file>

<file path=ppt/tags/tag60.xml><?xml version="1.0" encoding="utf-8"?>
<p:tagLst xmlns:p="http://schemas.openxmlformats.org/presentationml/2006/main">
  <p:tag name="PA" val="v3.2.0"/>
  <p:tag name="ISLIDE.ADDREMOVEWATERMARK" val="J3DH6aXLQc"/>
</p:tagLst>
</file>

<file path=ppt/tags/tag7.xml><?xml version="1.0" encoding="utf-8"?>
<p:tagLst xmlns:p="http://schemas.openxmlformats.org/presentationml/2006/main">
  <p:tag name="PA" val="v3.2.0"/>
  <p:tag name="ISLIDE.ADDREMOVEWATERMARK" val="SyHmjGzutG"/>
</p:tagLst>
</file>

<file path=ppt/tags/tag8.xml><?xml version="1.0" encoding="utf-8"?>
<p:tagLst xmlns:p="http://schemas.openxmlformats.org/presentationml/2006/main">
  <p:tag name="PA" val="v3.2.0"/>
  <p:tag name="ISLIDE.ADDREMOVEWATERMARK" val="yj0oq6EzMN"/>
</p:tagLst>
</file>

<file path=ppt/tags/tag9.xml><?xml version="1.0" encoding="utf-8"?>
<p:tagLst xmlns:p="http://schemas.openxmlformats.org/presentationml/2006/main">
  <p:tag name="KSO_WM_TEMPLATE_CATEGORY" val="custom"/>
  <p:tag name="KSO_WM_TEMPLATE_INDEX" val="177"/>
</p:tagLst>
</file>

<file path=ppt/theme/theme1.xml><?xml version="1.0" encoding="utf-8"?>
<a:theme xmlns:a="http://schemas.openxmlformats.org/drawingml/2006/main" name="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背景模板125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A000120140627A05PPBG</Template>
  <TotalTime>0</TotalTime>
  <Words>1556</Words>
  <Application>WPS 演示</Application>
  <PresentationFormat>全屏显示(4:3)</PresentationFormat>
  <Paragraphs>260</Paragraphs>
  <Slides>21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幼圆</vt:lpstr>
      <vt:lpstr>微软雅黑</vt:lpstr>
      <vt:lpstr>Arial Rounded MT Bold</vt:lpstr>
      <vt:lpstr>楷体</vt:lpstr>
      <vt:lpstr>优教通专用字体logo</vt:lpstr>
      <vt:lpstr>黑体</vt:lpstr>
      <vt:lpstr>zypyyb</vt:lpstr>
      <vt:lpstr>Vrinda</vt:lpstr>
      <vt:lpstr>Arial Unicode MS</vt:lpstr>
      <vt:lpstr>楷体_GB2312</vt:lpstr>
      <vt:lpstr>新宋体</vt:lpstr>
      <vt:lpstr>背景模板125</vt:lpstr>
      <vt:lpstr>3_背景模板125</vt:lpstr>
      <vt:lpstr>7_背景模板125</vt:lpstr>
      <vt:lpstr>2_背景模板125</vt:lpstr>
      <vt:lpstr>4_背景模板125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zec</dc:creator>
  <cp:lastModifiedBy>柳天</cp:lastModifiedBy>
  <cp:revision>306</cp:revision>
  <dcterms:created xsi:type="dcterms:W3CDTF">2015-01-14T05:06:00Z</dcterms:created>
  <dcterms:modified xsi:type="dcterms:W3CDTF">2018-12-04T15:42:01Z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