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3" r:id="rId1"/>
  </p:sldMasterIdLst>
  <p:notesMasterIdLst>
    <p:notesMasterId r:id="rId32"/>
  </p:notesMasterIdLst>
  <p:sldIdLst>
    <p:sldId id="395" r:id="rId2"/>
    <p:sldId id="321" r:id="rId3"/>
    <p:sldId id="381" r:id="rId4"/>
    <p:sldId id="382" r:id="rId5"/>
    <p:sldId id="38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374" r:id="rId17"/>
    <p:sldId id="385" r:id="rId18"/>
    <p:sldId id="386" r:id="rId19"/>
    <p:sldId id="387" r:id="rId20"/>
    <p:sldId id="388" r:id="rId21"/>
    <p:sldId id="389" r:id="rId22"/>
    <p:sldId id="390" r:id="rId23"/>
    <p:sldId id="391" r:id="rId24"/>
    <p:sldId id="375" r:id="rId25"/>
    <p:sldId id="393" r:id="rId26"/>
    <p:sldId id="376" r:id="rId27"/>
    <p:sldId id="377" r:id="rId28"/>
    <p:sldId id="378" r:id="rId29"/>
    <p:sldId id="379" r:id="rId30"/>
    <p:sldId id="380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01650" indent="-4445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04888" indent="-90488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506538" indent="-134938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09775" indent="-180975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84">
          <p15:clr>
            <a:srgbClr val="A4A3A4"/>
          </p15:clr>
        </p15:guide>
        <p15:guide id="2" pos="321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7EDCC"/>
    <a:srgbClr val="0033CC"/>
    <a:srgbClr val="2C83DB"/>
    <a:srgbClr val="3366CC"/>
    <a:srgbClr val="0EBFF8"/>
    <a:srgbClr val="024890"/>
    <a:srgbClr val="3366FF"/>
    <a:srgbClr val="1234DE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19" autoAdjust="0"/>
    <p:restoredTop sz="94660"/>
  </p:normalViewPr>
  <p:slideViewPr>
    <p:cSldViewPr>
      <p:cViewPr varScale="1">
        <p:scale>
          <a:sx n="36" d="100"/>
          <a:sy n="36" d="100"/>
        </p:scale>
        <p:origin x="-1452" y="-90"/>
      </p:cViewPr>
      <p:guideLst>
        <p:guide orient="horz" pos="2084"/>
        <p:guide pos="32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78A067-5405-4A9D-8B0F-BB1ADFB9B3D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6130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0165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0488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50653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09775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en-US"/>
              <a:t>`</a:t>
            </a:r>
          </a:p>
        </p:txBody>
      </p:sp>
    </p:spTree>
    <p:extLst>
      <p:ext uri="{BB962C8B-B14F-4D97-AF65-F5344CB8AC3E}">
        <p14:creationId xmlns:p14="http://schemas.microsoft.com/office/powerpoint/2010/main" val="22455709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34053-6CB3-4FCC-AB57-739276F0DDFA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50D16-D666-4E4F-B537-9DBF488098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651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34053-6CB3-4FCC-AB57-739276F0DDFA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50D16-D666-4E4F-B537-9DBF488098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243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34053-6CB3-4FCC-AB57-739276F0DDFA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50D16-D666-4E4F-B537-9DBF488098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829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34053-6CB3-4FCC-AB57-739276F0DDFA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50D16-D666-4E4F-B537-9DBF488098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067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34053-6CB3-4FCC-AB57-739276F0DDFA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50D16-D666-4E4F-B537-9DBF488098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134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34053-6CB3-4FCC-AB57-739276F0DDFA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50D16-D666-4E4F-B537-9DBF488098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080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34053-6CB3-4FCC-AB57-739276F0DDFA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50D16-D666-4E4F-B537-9DBF488098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358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34053-6CB3-4FCC-AB57-739276F0DDFA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50D16-D666-4E4F-B537-9DBF488098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00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34053-6CB3-4FCC-AB57-739276F0DDFA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50D16-D666-4E4F-B537-9DBF488098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168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34053-6CB3-4FCC-AB57-739276F0DDFA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50D16-D666-4E4F-B537-9DBF488098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845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34053-6CB3-4FCC-AB57-739276F0DDFA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50D16-D666-4E4F-B537-9DBF488098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85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D34053-6CB3-4FCC-AB57-739276F0DDFA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50D16-D666-4E4F-B537-9DBF4880984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4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25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45" r:id="rId2"/>
    <p:sldLayoutId id="2147483946" r:id="rId3"/>
    <p:sldLayoutId id="2147483947" r:id="rId4"/>
    <p:sldLayoutId id="2147483948" r:id="rId5"/>
    <p:sldLayoutId id="2147483949" r:id="rId6"/>
    <p:sldLayoutId id="2147483950" r:id="rId7"/>
    <p:sldLayoutId id="2147483951" r:id="rId8"/>
    <p:sldLayoutId id="2147483952" r:id="rId9"/>
    <p:sldLayoutId id="2147483953" r:id="rId10"/>
    <p:sldLayoutId id="2147483954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图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5641"/>
            <a:ext cx="9144000" cy="621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77966" y="1295456"/>
            <a:ext cx="254428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/>
              <a:t>人教课标</a:t>
            </a:r>
          </a:p>
          <a:p>
            <a:r>
              <a:rPr lang="zh-CN" altLang="en-US" sz="3600" b="1"/>
              <a:t>高一 必修 </a:t>
            </a:r>
            <a:r>
              <a:rPr lang="en-US" sz="3600" b="1" smtClean="0"/>
              <a:t>2</a:t>
            </a:r>
            <a:endParaRPr lang="zh-CN" altLang="en-US" sz="3600" b="1"/>
          </a:p>
        </p:txBody>
      </p:sp>
      <p:pic>
        <p:nvPicPr>
          <p:cNvPr id="6" name="Picture 3" descr="grammar"/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2895614"/>
            <a:ext cx="7512050" cy="246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3020562" y="1610991"/>
            <a:ext cx="5357813" cy="884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sz="440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Unit 1 Cultural relics</a:t>
            </a:r>
          </a:p>
        </p:txBody>
      </p:sp>
    </p:spTree>
    <p:extLst>
      <p:ext uri="{BB962C8B-B14F-4D97-AF65-F5344CB8AC3E}">
        <p14:creationId xmlns:p14="http://schemas.microsoft.com/office/powerpoint/2010/main" val="352034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555625" y="300335"/>
            <a:ext cx="81549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50825" y="260648"/>
            <a:ext cx="88931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</a:rPr>
              <a:t>4.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whose</a:t>
            </a:r>
            <a:r>
              <a:rPr 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>
                <a:latin typeface="Times New Roman" panose="02020603050405020304" pitchFamily="18" charset="0"/>
              </a:rPr>
              <a:t>既指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人</a:t>
            </a:r>
            <a:r>
              <a:rPr lang="en-US" sz="3200" b="1">
                <a:latin typeface="Times New Roman" panose="02020603050405020304" pitchFamily="18" charset="0"/>
              </a:rPr>
              <a:t>, </a:t>
            </a:r>
            <a:r>
              <a:rPr lang="zh-CN" altLang="en-US" sz="3200" b="1">
                <a:latin typeface="Times New Roman" panose="02020603050405020304" pitchFamily="18" charset="0"/>
              </a:rPr>
              <a:t>也指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事物</a:t>
            </a:r>
            <a:r>
              <a:rPr lang="en-US" sz="3200" b="1">
                <a:latin typeface="Times New Roman" panose="02020603050405020304" pitchFamily="18" charset="0"/>
              </a:rPr>
              <a:t>, </a:t>
            </a:r>
            <a:r>
              <a:rPr lang="zh-CN" altLang="en-US" sz="3200" b="1">
                <a:latin typeface="Times New Roman" panose="02020603050405020304" pitchFamily="18" charset="0"/>
              </a:rPr>
              <a:t>在句子中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作定语</a:t>
            </a:r>
            <a:r>
              <a:rPr lang="zh-CN" altLang="en-US" sz="3200" b="1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790575" y="621010"/>
            <a:ext cx="79930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</a:rPr>
              <a:t>eg.  She is the girl . Her English is the best </a:t>
            </a:r>
          </a:p>
          <a:p>
            <a:r>
              <a:rPr lang="en-US" sz="3200" b="1">
                <a:latin typeface="Times New Roman" panose="02020603050405020304" pitchFamily="18" charset="0"/>
              </a:rPr>
              <a:t>in our class . 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719138" y="1629073"/>
            <a:ext cx="79930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</a:rPr>
              <a:t>She is the girl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whose</a:t>
            </a:r>
            <a:r>
              <a:rPr lang="en-US" sz="3200" b="1">
                <a:latin typeface="Times New Roman" panose="02020603050405020304" pitchFamily="18" charset="0"/>
              </a:rPr>
              <a:t> English is the best in</a:t>
            </a:r>
          </a:p>
          <a:p>
            <a:r>
              <a:rPr lang="en-US" sz="3200" b="1">
                <a:latin typeface="Times New Roman" panose="02020603050405020304" pitchFamily="18" charset="0"/>
              </a:rPr>
              <a:t> our class.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250825" y="2708573"/>
            <a:ext cx="9144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</a:rPr>
              <a:t>5.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whom</a:t>
            </a:r>
            <a:r>
              <a:rPr lang="en-US" sz="3200" b="1">
                <a:latin typeface="Times New Roman" panose="02020603050405020304" pitchFamily="18" charset="0"/>
              </a:rPr>
              <a:t> </a:t>
            </a:r>
            <a:r>
              <a:rPr lang="zh-CN" altLang="en-US" sz="3200" b="1">
                <a:latin typeface="Times New Roman" panose="02020603050405020304" pitchFamily="18" charset="0"/>
              </a:rPr>
              <a:t>指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人</a:t>
            </a:r>
            <a:r>
              <a:rPr lang="zh-CN" altLang="en-US" sz="3200" b="1">
                <a:latin typeface="Times New Roman" panose="02020603050405020304" pitchFamily="18" charset="0"/>
              </a:rPr>
              <a:t>，在从句中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作宾语</a:t>
            </a:r>
            <a:r>
              <a:rPr lang="zh-CN" altLang="en-US" sz="3200" b="1">
                <a:latin typeface="Times New Roman" panose="02020603050405020304" pitchFamily="18" charset="0"/>
              </a:rPr>
              <a:t>，常可省略。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646113" y="3213398"/>
            <a:ext cx="874871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</a:rPr>
              <a:t>eg.  1).I wanted to see the woman . She had</a:t>
            </a:r>
          </a:p>
          <a:p>
            <a:r>
              <a:rPr lang="en-US" sz="3200" b="1">
                <a:latin typeface="Times New Roman" panose="02020603050405020304" pitchFamily="18" charset="0"/>
              </a:rPr>
              <a:t> already left .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501650" y="4221460"/>
            <a:ext cx="7994650" cy="112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 </a:t>
            </a:r>
            <a:r>
              <a:rPr lang="en-US" sz="3200" b="1">
                <a:latin typeface="Times New Roman" panose="02020603050405020304" pitchFamily="18" charset="0"/>
              </a:rPr>
              <a:t>The woman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whom/who</a:t>
            </a:r>
            <a:r>
              <a:rPr lang="en-US" sz="3200" b="1">
                <a:latin typeface="Times New Roman" panose="02020603050405020304" pitchFamily="18" charset="0"/>
              </a:rPr>
              <a:t> I wanted to see had    already left .</a:t>
            </a:r>
            <a:r>
              <a:rPr lang="en-US" sz="32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646113" y="5300960"/>
            <a:ext cx="8459787" cy="112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</a:rPr>
              <a:t>2).The workers , some of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whom</a:t>
            </a:r>
            <a:r>
              <a:rPr lang="en-US" sz="3200" b="1">
                <a:latin typeface="Times New Roman" panose="02020603050405020304" pitchFamily="18" charset="0"/>
              </a:rPr>
              <a:t> stayed here for four years, come from different countries.</a:t>
            </a:r>
            <a:r>
              <a:rPr lang="en-US" sz="3600" b="1"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utoUpdateAnimBg="0"/>
      <p:bldP spid="26628" grpId="0" autoUpdateAnimBg="0"/>
      <p:bldP spid="26629" grpId="0" autoUpdateAnimBg="0"/>
      <p:bldP spid="26630" grpId="0" autoUpdateAnimBg="0"/>
      <p:bldP spid="26631" grpId="0" autoUpdateAnimBg="0"/>
      <p:bldP spid="26632" grpId="0" autoUpdateAnimBg="0"/>
      <p:bldP spid="2663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60730" y="332656"/>
            <a:ext cx="773906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注意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:  </a:t>
            </a:r>
          </a:p>
          <a:p>
            <a:r>
              <a:rPr lang="en-US" sz="3600" b="1">
                <a:latin typeface="Times New Roman" panose="02020603050405020304" pitchFamily="18" charset="0"/>
              </a:rPr>
              <a:t>1.</a:t>
            </a:r>
            <a:r>
              <a:rPr lang="zh-CN" altLang="en-US" sz="3600" b="1">
                <a:latin typeface="Times New Roman" panose="02020603050405020304" pitchFamily="18" charset="0"/>
              </a:rPr>
              <a:t>指物时用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that </a:t>
            </a:r>
            <a:r>
              <a:rPr lang="zh-CN" altLang="en-US" sz="3600" b="1">
                <a:latin typeface="Times New Roman" panose="02020603050405020304" pitchFamily="18" charset="0"/>
              </a:rPr>
              <a:t>不用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which</a:t>
            </a:r>
            <a:r>
              <a:rPr lang="zh-CN" altLang="en-US" sz="3600" b="1">
                <a:latin typeface="Times New Roman" panose="02020603050405020304" pitchFamily="18" charset="0"/>
              </a:rPr>
              <a:t>的情况</a:t>
            </a:r>
            <a:endParaRPr lang="zh-CN" altLang="en-US" sz="36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40118" y="1601069"/>
            <a:ext cx="8675687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1).</a:t>
            </a:r>
            <a:r>
              <a:rPr lang="zh-CN" altLang="en-US" sz="3600" b="1">
                <a:latin typeface="Times New Roman" panose="02020603050405020304" pitchFamily="18" charset="0"/>
              </a:rPr>
              <a:t>先行词是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all,everything, anything, nothing, something, some, little, few, none, the one </a:t>
            </a:r>
            <a:r>
              <a:rPr lang="zh-CN" altLang="en-US" sz="3600" b="1">
                <a:latin typeface="Times New Roman" panose="02020603050405020304" pitchFamily="18" charset="0"/>
              </a:rPr>
              <a:t>时 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13130" y="3256831"/>
            <a:ext cx="852328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eg. We should do </a:t>
            </a:r>
            <a:r>
              <a:rPr 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all</a:t>
            </a:r>
            <a:r>
              <a:rPr lang="en-US" sz="3600" b="1">
                <a:latin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r>
              <a:rPr lang="en-US" sz="3600" b="1">
                <a:latin typeface="Times New Roman" panose="02020603050405020304" pitchFamily="18" charset="0"/>
              </a:rPr>
              <a:t> is useful to the people .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67093" y="4553819"/>
            <a:ext cx="854551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2).</a:t>
            </a:r>
            <a:r>
              <a:rPr lang="zh-CN" altLang="en-US" sz="3600" b="1">
                <a:latin typeface="Times New Roman" panose="02020603050405020304" pitchFamily="18" charset="0"/>
              </a:rPr>
              <a:t>先行词被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all, every, no, some, any, little, much, few, none </a:t>
            </a:r>
            <a:r>
              <a:rPr lang="zh-CN" altLang="en-US" sz="3600" b="1">
                <a:latin typeface="Times New Roman" panose="02020603050405020304" pitchFamily="18" charset="0"/>
              </a:rPr>
              <a:t>修饰时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511555" y="5849219"/>
            <a:ext cx="78120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eg. You can take </a:t>
            </a:r>
            <a:r>
              <a:rPr 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any</a:t>
            </a:r>
            <a:r>
              <a:rPr lang="en-US" sz="3600" b="1">
                <a:latin typeface="Times New Roman" panose="02020603050405020304" pitchFamily="18" charset="0"/>
              </a:rPr>
              <a:t> seat</a:t>
            </a:r>
            <a:r>
              <a:rPr 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r>
              <a:rPr 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>
                <a:latin typeface="Times New Roman" panose="02020603050405020304" pitchFamily="18" charset="0"/>
              </a:rPr>
              <a:t>is free .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582993" y="5561881"/>
            <a:ext cx="64023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  <p:bldP spid="27651" grpId="0" autoUpdateAnimBg="0"/>
      <p:bldP spid="27652" grpId="0" autoUpdateAnimBg="0"/>
      <p:bldP spid="27653" grpId="0" autoUpdateAnimBg="0"/>
      <p:bldP spid="2765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23528" y="874971"/>
            <a:ext cx="806608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3).</a:t>
            </a:r>
            <a:r>
              <a:rPr lang="zh-CN" altLang="en-US" sz="3600" b="1">
                <a:latin typeface="Times New Roman" panose="02020603050405020304" pitchFamily="18" charset="0"/>
              </a:rPr>
              <a:t>先行词被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the only, the very, the same, the last</a:t>
            </a:r>
            <a:r>
              <a:rPr lang="zh-CN" altLang="en-US" sz="3600" b="1">
                <a:latin typeface="Times New Roman" panose="02020603050405020304" pitchFamily="18" charset="0"/>
              </a:rPr>
              <a:t>等修饰时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467544" y="2217616"/>
            <a:ext cx="83523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eg. That is </a:t>
            </a:r>
            <a:r>
              <a:rPr 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the only</a:t>
            </a:r>
            <a:r>
              <a:rPr lang="en-US" sz="3600" b="1">
                <a:latin typeface="Times New Roman" panose="02020603050405020304" pitchFamily="18" charset="0"/>
              </a:rPr>
              <a:t> thing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r>
              <a:rPr 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>
                <a:latin typeface="Times New Roman" panose="02020603050405020304" pitchFamily="18" charset="0"/>
              </a:rPr>
              <a:t>we can do.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254210" y="3525741"/>
            <a:ext cx="914501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4).</a:t>
            </a:r>
            <a:r>
              <a:rPr lang="zh-CN" altLang="en-US" sz="3600" b="1">
                <a:latin typeface="Times New Roman" panose="02020603050405020304" pitchFamily="18" charset="0"/>
              </a:rPr>
              <a:t>先行词是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数词</a:t>
            </a:r>
            <a:r>
              <a:rPr lang="en-US" sz="3600" b="1">
                <a:latin typeface="Times New Roman" panose="02020603050405020304" pitchFamily="18" charset="0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序数词</a:t>
            </a:r>
            <a:r>
              <a:rPr lang="zh-CN" altLang="en-US" sz="3600" b="1">
                <a:latin typeface="Times New Roman" panose="02020603050405020304" pitchFamily="18" charset="0"/>
              </a:rPr>
              <a:t>或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被序数词修饰</a:t>
            </a:r>
            <a:r>
              <a:rPr lang="zh-CN" altLang="en-US" sz="3600" b="1">
                <a:latin typeface="Times New Roman" panose="02020603050405020304" pitchFamily="18" charset="0"/>
              </a:rPr>
              <a:t>时</a:t>
            </a:r>
          </a:p>
          <a:p>
            <a:r>
              <a:rPr lang="zh-CN" altLang="en-US" sz="3600" b="1"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14265" y="4258440"/>
            <a:ext cx="90249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eg. This is </a:t>
            </a:r>
            <a:r>
              <a:rPr 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the first</a:t>
            </a:r>
            <a:r>
              <a:rPr lang="en-US" sz="3600" b="1">
                <a:latin typeface="Times New Roman" panose="02020603050405020304" pitchFamily="18" charset="0"/>
              </a:rPr>
              <a:t> place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that </a:t>
            </a:r>
            <a:r>
              <a:rPr lang="en-US" sz="3600" b="1">
                <a:latin typeface="Times New Roman" panose="02020603050405020304" pitchFamily="18" charset="0"/>
              </a:rPr>
              <a:t>I want </a:t>
            </a:r>
            <a:r>
              <a:rPr lang="en-US" sz="3600" b="1" smtClean="0">
                <a:latin typeface="Times New Roman" panose="02020603050405020304" pitchFamily="18" charset="0"/>
              </a:rPr>
              <a:t>to </a:t>
            </a:r>
            <a:r>
              <a:rPr lang="en-US" sz="3600" b="1">
                <a:latin typeface="Times New Roman" panose="02020603050405020304" pitchFamily="18" charset="0"/>
              </a:rPr>
              <a:t>visit.</a:t>
            </a:r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  <p:bldP spid="2867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683568" y="1991434"/>
            <a:ext cx="74676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sz="3600" b="1">
                <a:latin typeface="Times New Roman" panose="02020603050405020304" pitchFamily="18" charset="0"/>
              </a:rPr>
              <a:t>eg. This is </a:t>
            </a:r>
            <a:r>
              <a:rPr 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the most interesting</a:t>
            </a:r>
            <a:r>
              <a:rPr lang="en-US" sz="3600" b="1">
                <a:latin typeface="Times New Roman" panose="02020603050405020304" pitchFamily="18" charset="0"/>
              </a:rPr>
              <a:t> book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r>
              <a:rPr 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>
                <a:latin typeface="Times New Roman" panose="02020603050405020304" pitchFamily="18" charset="0"/>
              </a:rPr>
              <a:t>I have ever read.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56431" y="3356992"/>
            <a:ext cx="8687569" cy="590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sz="3600" b="1">
                <a:latin typeface="Times New Roman" panose="02020603050405020304" pitchFamily="18" charset="0"/>
              </a:rPr>
              <a:t>6).</a:t>
            </a:r>
            <a:r>
              <a:rPr lang="zh-CN" altLang="en-US" sz="3600" b="1">
                <a:latin typeface="Times New Roman" panose="02020603050405020304" pitchFamily="18" charset="0"/>
              </a:rPr>
              <a:t>先行词由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人、物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的两个并列名词</a:t>
            </a:r>
            <a:r>
              <a:rPr lang="zh-CN" altLang="en-US" sz="3600" b="1">
                <a:latin typeface="Times New Roman" panose="02020603050405020304" pitchFamily="18" charset="0"/>
              </a:rPr>
              <a:t>构成时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532631" y="4512221"/>
            <a:ext cx="8001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eg. We talked about </a:t>
            </a:r>
            <a:r>
              <a:rPr 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the things and persons</a:t>
            </a:r>
            <a:r>
              <a:rPr lang="en-US" sz="3600" b="1">
                <a:latin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r>
              <a:rPr 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>
                <a:latin typeface="Times New Roman" panose="02020603050405020304" pitchFamily="18" charset="0"/>
              </a:rPr>
              <a:t>we were interested in.</a:t>
            </a:r>
          </a:p>
        </p:txBody>
      </p:sp>
      <p:sp>
        <p:nvSpPr>
          <p:cNvPr id="3" name="矩形 2"/>
          <p:cNvSpPr/>
          <p:nvPr/>
        </p:nvSpPr>
        <p:spPr>
          <a:xfrm>
            <a:off x="456430" y="615847"/>
            <a:ext cx="868756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zh-CN" sz="3600" b="1">
                <a:solidFill>
                  <a:prstClr val="black"/>
                </a:solidFill>
                <a:latin typeface="Times New Roman" panose="02020603050405020304" pitchFamily="18" charset="0"/>
              </a:rPr>
              <a:t>5).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 pitchFamily="18" charset="0"/>
              </a:rPr>
              <a:t>先行词是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形容词最高级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 pitchFamily="18" charset="0"/>
              </a:rPr>
              <a:t>或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被形容词最高级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 pitchFamily="18" charset="0"/>
              </a:rPr>
              <a:t>修饰时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95288" y="981075"/>
            <a:ext cx="8748712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7).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先行词在句中做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表语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时</a:t>
            </a:r>
          </a:p>
          <a:p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609600" y="1905000"/>
            <a:ext cx="78486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eg. Our school is no longer </a:t>
            </a:r>
            <a:r>
              <a:rPr lang="en-US" sz="3600" b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the place</a:t>
            </a: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that</a:t>
            </a:r>
            <a:r>
              <a:rPr lang="en-US" sz="3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it used to be.</a:t>
            </a:r>
          </a:p>
          <a:p>
            <a:endParaRPr lang="zh-CN" altLang="en-US"/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57200" y="3505200"/>
            <a:ext cx="5010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8).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主语以</a:t>
            </a:r>
            <a:r>
              <a:rPr 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there be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开头时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533400" y="4419600"/>
            <a:ext cx="75596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eg. </a:t>
            </a:r>
            <a:r>
              <a:rPr lang="en-US" sz="3600" b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There is</a:t>
            </a: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little </a:t>
            </a:r>
            <a:r>
              <a:rPr 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that</a:t>
            </a: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I can do to make up for the lost time.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722">
                                            <p:txEl>
                                              <p:char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95536" y="1758859"/>
            <a:ext cx="77724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sz="3600" b="1">
                <a:latin typeface="Times New Roman" panose="02020603050405020304" pitchFamily="18" charset="0"/>
              </a:rPr>
              <a:t>eg. </a:t>
            </a:r>
            <a:r>
              <a:rPr 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Who</a:t>
            </a:r>
            <a:r>
              <a:rPr lang="en-US" sz="3600" b="1">
                <a:latin typeface="Times New Roman" panose="02020603050405020304" pitchFamily="18" charset="0"/>
              </a:rPr>
              <a:t> is that man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r>
              <a:rPr lang="en-US" sz="3600" b="1">
                <a:latin typeface="Times New Roman" panose="02020603050405020304" pitchFamily="18" charset="0"/>
              </a:rPr>
              <a:t> is waiting at the  bus.</a:t>
            </a:r>
          </a:p>
          <a:p>
            <a:endParaRPr lang="zh-CN" altLang="en-US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71736" y="3130459"/>
            <a:ext cx="466986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10) </a:t>
            </a:r>
            <a:r>
              <a:rPr lang="zh-CN" altLang="en-US" sz="3600" b="1">
                <a:latin typeface="Times New Roman" panose="02020603050405020304" pitchFamily="18" charset="0"/>
              </a:rPr>
              <a:t>当先行词是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what</a:t>
            </a:r>
            <a:r>
              <a:rPr lang="zh-CN" altLang="en-US" sz="3600" b="1">
                <a:latin typeface="Times New Roman" panose="02020603050405020304" pitchFamily="18" charset="0"/>
              </a:rPr>
              <a:t>时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419877" y="3863090"/>
            <a:ext cx="7864475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sz="3600" b="1">
                <a:latin typeface="Times New Roman" panose="02020603050405020304" pitchFamily="18" charset="0"/>
              </a:rPr>
              <a:t>eg. </a:t>
            </a:r>
            <a:r>
              <a:rPr 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What </a:t>
            </a:r>
            <a:r>
              <a:rPr lang="en-US" sz="3600" b="1">
                <a:latin typeface="Times New Roman" panose="02020603050405020304" pitchFamily="18" charset="0"/>
              </a:rPr>
              <a:t>did you hear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that </a:t>
            </a:r>
            <a:r>
              <a:rPr lang="en-US" sz="3600" b="1">
                <a:latin typeface="Times New Roman" panose="02020603050405020304" pitchFamily="18" charset="0"/>
              </a:rPr>
              <a:t>made you so  happy?</a:t>
            </a:r>
          </a:p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5536" y="548680"/>
            <a:ext cx="7859216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zh-CN" sz="3600" b="1">
                <a:solidFill>
                  <a:prstClr val="black"/>
                </a:solidFill>
                <a:latin typeface="Times New Roman" panose="02020603050405020304" pitchFamily="18" charset="0"/>
              </a:rPr>
              <a:t>9).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 pitchFamily="18" charset="0"/>
              </a:rPr>
              <a:t>当主语是以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who, which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 pitchFamily="18" charset="0"/>
              </a:rPr>
              <a:t>或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what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 pitchFamily="18" charset="0"/>
              </a:rPr>
              <a:t>开头的特别疑问句时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395536" y="263668"/>
            <a:ext cx="8435975" cy="4635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anchor="ctr">
            <a:no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600" b="1">
                <a:latin typeface="Times New Roman" panose="02020603050405020304" pitchFamily="18" charset="0"/>
              </a:rPr>
              <a:t>2.</a:t>
            </a:r>
            <a:r>
              <a:rPr lang="zh-CN" altLang="en-US" sz="3600" b="1">
                <a:latin typeface="Times New Roman" panose="02020603050405020304" pitchFamily="18" charset="0"/>
              </a:rPr>
              <a:t>指物时用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which</a:t>
            </a:r>
            <a:r>
              <a:rPr lang="zh-CN" altLang="en-US" sz="3600" b="1">
                <a:latin typeface="Times New Roman" panose="02020603050405020304" pitchFamily="18" charset="0"/>
              </a:rPr>
              <a:t>不用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r>
              <a:rPr lang="zh-CN" altLang="en-US" sz="3600" b="1">
                <a:latin typeface="Times New Roman" panose="02020603050405020304" pitchFamily="18" charset="0"/>
              </a:rPr>
              <a:t>的情况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57436" y="847868"/>
            <a:ext cx="612699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sz="3600" b="1">
                <a:latin typeface="Times New Roman" panose="02020603050405020304" pitchFamily="18" charset="0"/>
              </a:rPr>
              <a:t>1).</a:t>
            </a:r>
            <a:r>
              <a:rPr lang="zh-CN" altLang="en-US" sz="3600" b="1">
                <a:latin typeface="Times New Roman" panose="02020603050405020304" pitchFamily="18" charset="0"/>
              </a:rPr>
              <a:t>当关系代词前使用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介词</a:t>
            </a:r>
            <a:r>
              <a:rPr lang="zh-CN" altLang="en-US" sz="3600" b="1">
                <a:latin typeface="Times New Roman" panose="02020603050405020304" pitchFamily="18" charset="0"/>
              </a:rPr>
              <a:t>时   </a:t>
            </a:r>
            <a:endParaRPr lang="zh-CN" altLang="en-US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81236" y="1336818"/>
            <a:ext cx="84740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sz="3600" b="1">
                <a:latin typeface="Times New Roman" panose="02020603050405020304" pitchFamily="18" charset="0"/>
              </a:rPr>
              <a:t>eg. This is the train </a:t>
            </a:r>
            <a:r>
              <a:rPr 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by</a:t>
            </a:r>
            <a:r>
              <a:rPr lang="en-US" sz="3600" b="1">
                <a:latin typeface="Times New Roman" panose="02020603050405020304" pitchFamily="18" charset="0"/>
              </a:rPr>
              <a:t> 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which</a:t>
            </a:r>
            <a:r>
              <a:rPr lang="en-US" sz="3600" b="1">
                <a:latin typeface="Times New Roman" panose="02020603050405020304" pitchFamily="18" charset="0"/>
              </a:rPr>
              <a:t> we went to Beijing.</a:t>
            </a:r>
            <a:endParaRPr lang="en-US"/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03461" y="2448068"/>
            <a:ext cx="57807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sz="3600" b="1">
                <a:latin typeface="Times New Roman" panose="02020603050405020304" pitchFamily="18" charset="0"/>
              </a:rPr>
              <a:t>2).</a:t>
            </a:r>
            <a:r>
              <a:rPr lang="zh-CN" altLang="en-US" sz="3600" b="1">
                <a:latin typeface="Times New Roman" panose="02020603050405020304" pitchFamily="18" charset="0"/>
              </a:rPr>
              <a:t>引导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非限制性定语从句</a:t>
            </a:r>
            <a:r>
              <a:rPr lang="zh-CN" altLang="en-US" sz="3600" b="1">
                <a:latin typeface="Times New Roman" panose="02020603050405020304" pitchFamily="18" charset="0"/>
              </a:rPr>
              <a:t>时</a:t>
            </a:r>
            <a:endParaRPr lang="zh-CN" altLang="en-US"/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281236" y="2965593"/>
            <a:ext cx="83978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sz="3600" b="1">
                <a:latin typeface="Times New Roman" panose="02020603050405020304" pitchFamily="18" charset="0"/>
              </a:rPr>
              <a:t>eg. Football,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which</a:t>
            </a:r>
            <a:r>
              <a:rPr lang="en-US" sz="3600" b="1">
                <a:latin typeface="Times New Roman" panose="02020603050405020304" pitchFamily="18" charset="0"/>
              </a:rPr>
              <a:t> is a very interesting game is played all over the world.</a:t>
            </a:r>
            <a:endParaRPr lang="en-US"/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281236" y="4232418"/>
            <a:ext cx="85502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sz="3600" b="1">
                <a:latin typeface="Times New Roman" panose="02020603050405020304" pitchFamily="18" charset="0"/>
              </a:rPr>
              <a:t>3).</a:t>
            </a:r>
            <a:r>
              <a:rPr lang="zh-CN" altLang="en-US" sz="3600" b="1">
                <a:latin typeface="Times New Roman" panose="02020603050405020304" pitchFamily="18" charset="0"/>
              </a:rPr>
              <a:t>先性词本身是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r>
              <a:rPr lang="en-US" sz="3600" b="1">
                <a:latin typeface="Times New Roman" panose="02020603050405020304" pitchFamily="18" charset="0"/>
              </a:rPr>
              <a:t>,</a:t>
            </a:r>
            <a:r>
              <a:rPr lang="zh-CN" altLang="en-US" sz="3600" b="1">
                <a:latin typeface="Times New Roman" panose="02020603050405020304" pitchFamily="18" charset="0"/>
              </a:rPr>
              <a:t>或句子中已经有了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r>
              <a:rPr lang="zh-CN" altLang="en-US" sz="3600" b="1">
                <a:latin typeface="Times New Roman" panose="02020603050405020304" pitchFamily="18" charset="0"/>
              </a:rPr>
              <a:t>时</a:t>
            </a:r>
            <a:endParaRPr lang="zh-CN" altLang="en-US"/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220911" y="5375418"/>
            <a:ext cx="85344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eg. What I want to do is </a:t>
            </a:r>
            <a:r>
              <a:rPr 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that</a:t>
            </a:r>
            <a:r>
              <a:rPr lang="en-US" sz="3600" b="1">
                <a:latin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which</a:t>
            </a:r>
            <a:r>
              <a:rPr lang="en-US" sz="3600" b="1">
                <a:latin typeface="Times New Roman" panose="02020603050405020304" pitchFamily="18" charset="0"/>
              </a:rPr>
              <a:t> will help us all.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770">
                                            <p:txEl>
                                              <p:char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428625" y="695325"/>
            <a:ext cx="6673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Grammar: Attributive Clause P4</a:t>
            </a:r>
          </a:p>
        </p:txBody>
      </p:sp>
      <p:sp>
        <p:nvSpPr>
          <p:cNvPr id="3" name="矩形 2"/>
          <p:cNvSpPr/>
          <p:nvPr/>
        </p:nvSpPr>
        <p:spPr>
          <a:xfrm>
            <a:off x="251520" y="1700808"/>
            <a:ext cx="840668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(1) </a:t>
            </a:r>
            <a:r>
              <a:rPr lang="en-US" altLang="zh-CN" sz="3600" b="1">
                <a:solidFill>
                  <a:srgbClr val="FF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Here are the farmers </a:t>
            </a:r>
            <a:r>
              <a:rPr lang="en-US" altLang="zh-CN" sz="3600" b="1" u="sng">
                <a:solidFill>
                  <a:srgbClr val="0000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who </a:t>
            </a:r>
            <a:r>
              <a:rPr lang="en-US" altLang="zh-CN" sz="3600" b="1">
                <a:solidFill>
                  <a:srgbClr val="FF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discovered the underground city last month.</a:t>
            </a:r>
          </a:p>
        </p:txBody>
      </p:sp>
      <p:sp>
        <p:nvSpPr>
          <p:cNvPr id="5" name="矩形 4"/>
          <p:cNvSpPr/>
          <p:nvPr/>
        </p:nvSpPr>
        <p:spPr>
          <a:xfrm>
            <a:off x="323528" y="3251114"/>
            <a:ext cx="8550696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(2</a:t>
            </a:r>
            <a:r>
              <a:rPr lang="en-US" altLang="zh-CN" sz="3600" b="1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) </a:t>
            </a:r>
            <a:r>
              <a:rPr lang="en-US" altLang="zh-CN" sz="3600" b="1">
                <a:solidFill>
                  <a:srgbClr val="FF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Hangzhou is a famous city in China,</a:t>
            </a:r>
            <a:r>
              <a:rPr lang="en-US" altLang="zh-CN" sz="3600" b="1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en-US" altLang="zh-CN" sz="3600" b="1" u="sng">
                <a:solidFill>
                  <a:srgbClr val="0000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where</a:t>
            </a:r>
            <a:r>
              <a:rPr lang="en-US" altLang="zh-CN" sz="3600" b="1">
                <a:solidFill>
                  <a:srgbClr val="FF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many people come to buy tea.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1870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194" y="116632"/>
            <a:ext cx="3657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 Box 2"/>
          <p:cNvSpPr txBox="1">
            <a:spLocks noChangeArrowheads="1"/>
          </p:cNvSpPr>
          <p:nvPr/>
        </p:nvSpPr>
        <p:spPr bwMode="auto">
          <a:xfrm>
            <a:off x="539552" y="1700808"/>
            <a:ext cx="76327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90538" indent="-4905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sz="3600" b="1">
                <a:latin typeface="Microsoft Sans Serif" panose="020B0604020202020204" pitchFamily="34" charset="0"/>
                <a:cs typeface="Microsoft Sans Serif" panose="020B0604020202020204" pitchFamily="34" charset="0"/>
              </a:rPr>
              <a:t>(3). </a:t>
            </a:r>
            <a:r>
              <a:rPr lang="en-US" sz="3600" b="1">
                <a:solidFill>
                  <a:srgbClr val="FF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I don’t know the reason</a:t>
            </a:r>
            <a:r>
              <a:rPr lang="en-US" sz="3600" b="1" u="sng">
                <a:solidFill>
                  <a:srgbClr val="0000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why</a:t>
            </a:r>
            <a:r>
              <a:rPr lang="en-US" sz="3600" b="1">
                <a:solidFill>
                  <a:srgbClr val="FF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she got so angry. </a:t>
            </a:r>
            <a:endParaRPr lang="en-US" sz="3600" b="1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34820" name="Text Box 3"/>
          <p:cNvSpPr txBox="1">
            <a:spLocks noChangeArrowheads="1"/>
          </p:cNvSpPr>
          <p:nvPr/>
        </p:nvSpPr>
        <p:spPr bwMode="auto">
          <a:xfrm>
            <a:off x="539552" y="3257461"/>
            <a:ext cx="8316912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90538" indent="-4905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sz="3600" b="1">
                <a:latin typeface="Times New Roman" panose="02020603050405020304" pitchFamily="18" charset="0"/>
              </a:rPr>
              <a:t>(4</a:t>
            </a:r>
            <a:r>
              <a:rPr lang="en-US" sz="3600" b="1">
                <a:latin typeface="Microsoft Sans Serif" panose="020B0604020202020204" pitchFamily="34" charset="0"/>
                <a:cs typeface="Microsoft Sans Serif" panose="020B0604020202020204" pitchFamily="34" charset="0"/>
              </a:rPr>
              <a:t>). </a:t>
            </a:r>
            <a:r>
              <a:rPr lang="en-US" sz="3600" b="1">
                <a:solidFill>
                  <a:srgbClr val="FF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You are talking to the old man </a:t>
            </a:r>
            <a:r>
              <a:rPr lang="en-US" sz="3600" b="1" u="sng">
                <a:solidFill>
                  <a:srgbClr val="0000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who</a:t>
            </a:r>
            <a:r>
              <a:rPr lang="en-US" sz="3600" b="1">
                <a:solidFill>
                  <a:srgbClr val="FF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saw some Germans taking apart the Amber Room and removing it.</a:t>
            </a:r>
            <a:endParaRPr lang="en-US" sz="3600" b="1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900113" y="1263650"/>
            <a:ext cx="763270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90538" indent="-4905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sz="3600" b="1">
                <a:latin typeface="Times New Roman" panose="02020603050405020304" pitchFamily="18" charset="0"/>
              </a:rPr>
              <a:t>(5).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The woman remembered the day </a:t>
            </a:r>
            <a:r>
              <a:rPr lang="en-US" sz="3600" b="1" u="sng">
                <a:solidFill>
                  <a:srgbClr val="0000FF"/>
                </a:solidFill>
                <a:latin typeface="Times New Roman" panose="02020603050405020304" pitchFamily="18" charset="0"/>
              </a:rPr>
              <a:t>when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she saw Nazis burying something near her home. </a:t>
            </a:r>
            <a:endParaRPr lang="en-US" sz="3600" b="1">
              <a:latin typeface="Times New Roman" panose="02020603050405020304" pitchFamily="18" charset="0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900113" y="3498850"/>
            <a:ext cx="763270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90538" indent="-4905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sz="3600" b="1">
                <a:latin typeface="Times New Roman" panose="02020603050405020304" pitchFamily="18" charset="0"/>
              </a:rPr>
              <a:t>(6).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St Petersburg is a very beautiful city,</a:t>
            </a:r>
            <a:r>
              <a:rPr lang="en-US" sz="3600" b="1">
                <a:latin typeface="Times New Roman" panose="02020603050405020304" pitchFamily="18" charset="0"/>
              </a:rPr>
              <a:t> </a:t>
            </a:r>
            <a:r>
              <a:rPr lang="en-US" sz="3600" b="1" u="sng">
                <a:solidFill>
                  <a:srgbClr val="0000FF"/>
                </a:solidFill>
                <a:latin typeface="Times New Roman" panose="02020603050405020304" pitchFamily="18" charset="0"/>
              </a:rPr>
              <a:t>which</a:t>
            </a:r>
            <a:r>
              <a:rPr lang="en-US" sz="3600" b="1">
                <a:latin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was once called Leningrad.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设计思路(修改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80" y="188640"/>
            <a:ext cx="278655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7889961" y="3702373"/>
            <a:ext cx="2254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133308" anchor="ctr">
            <a:spAutoFit/>
          </a:bodyPr>
          <a:lstStyle/>
          <a:p>
            <a:pPr algn="ctr"/>
            <a:endParaRPr lang="zh-CN" altLang="en-US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71809" y="932694"/>
            <a:ext cx="8209284" cy="9571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mtClean="0"/>
              <a:t>       本</a:t>
            </a:r>
            <a:r>
              <a:rPr lang="zh-CN" altLang="en-US" sz="2800"/>
              <a:t>节课遵循任务型教学的基本</a:t>
            </a:r>
            <a:r>
              <a:rPr lang="zh-CN" altLang="en-US" sz="2800" smtClean="0"/>
              <a:t>理念，借助多媒体等教学辅助手段授课。本节课虽然是语法课，但同样注重培养学生的听、说、读、写的技能，尤其是在语言综合实践活动中运用定语从句。教学设计包括转换句子、正误判断与改错及填空、整合训练、教学过程始终以学生为主体，灵活运用多种方式完成任务：师生互动，导入本节课学习内容；学生独立思考，自主探究，发现规律；以学生小组合作为主，完成运用规律、综合运用语言知识的实践活动。整节课的教学步骤环环相扣，教学内容以定语从句为主线最后师生合作总结本节课的主题，总结并巩固本节课的学习内容。</a:t>
            </a:r>
          </a:p>
          <a:p>
            <a:endParaRPr lang="zh-CN" altLang="en-US" sz="2800" smtClean="0"/>
          </a:p>
          <a:p>
            <a:endParaRPr lang="zh-CN" altLang="en-US" sz="2800" smtClean="0"/>
          </a:p>
          <a:p>
            <a:endParaRPr lang="zh-CN" altLang="en-US" sz="2800" smtClean="0"/>
          </a:p>
          <a:p>
            <a:endParaRPr lang="zh-CN" altLang="en-US" sz="2800" smtClean="0"/>
          </a:p>
          <a:p>
            <a:endParaRPr lang="zh-CN" altLang="en-US" sz="2800" smtClean="0"/>
          </a:p>
          <a:p>
            <a:endParaRPr lang="zh-CN" altLang="en-US" sz="2800" smtClean="0"/>
          </a:p>
          <a:p>
            <a:endParaRPr lang="zh-CN" altLang="en-US" sz="2800" smtClean="0"/>
          </a:p>
          <a:p>
            <a:endParaRPr lang="zh-CN" altLang="en-US" sz="2800" smtClean="0"/>
          </a:p>
          <a:p>
            <a:endParaRPr lang="zh-CN" altLang="en-US" sz="2800" smtClean="0"/>
          </a:p>
          <a:p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1870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0"/>
            <a:ext cx="3657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 Box 2"/>
          <p:cNvSpPr txBox="1">
            <a:spLocks noChangeArrowheads="1"/>
          </p:cNvSpPr>
          <p:nvPr/>
        </p:nvSpPr>
        <p:spPr bwMode="auto">
          <a:xfrm>
            <a:off x="900113" y="1268413"/>
            <a:ext cx="763270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90538" indent="-4905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sz="3600" b="1">
                <a:latin typeface="Times New Roman" panose="02020603050405020304" pitchFamily="18" charset="0"/>
              </a:rPr>
              <a:t>(7).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I remember the soldier </a:t>
            </a:r>
            <a:r>
              <a:rPr lang="en-US" sz="3600" b="1" u="sng">
                <a:solidFill>
                  <a:srgbClr val="0000FF"/>
                </a:solidFill>
                <a:latin typeface="Times New Roman" panose="02020603050405020304" pitchFamily="18" charset="0"/>
              </a:rPr>
              <a:t>who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told me not to tell anyone what I had seen. </a:t>
            </a:r>
            <a:endParaRPr lang="en-US" sz="3600" b="1">
              <a:latin typeface="Times New Roman" panose="02020603050405020304" pitchFamily="18" charset="0"/>
            </a:endParaRPr>
          </a:p>
        </p:txBody>
      </p:sp>
      <p:sp>
        <p:nvSpPr>
          <p:cNvPr id="36868" name="Text Box 3"/>
          <p:cNvSpPr txBox="1">
            <a:spLocks noChangeArrowheads="1"/>
          </p:cNvSpPr>
          <p:nvPr/>
        </p:nvSpPr>
        <p:spPr bwMode="auto">
          <a:xfrm>
            <a:off x="900113" y="3359150"/>
            <a:ext cx="763270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90538" indent="-4905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sz="3600" b="1">
                <a:latin typeface="Times New Roman" panose="02020603050405020304" pitchFamily="18" charset="0"/>
              </a:rPr>
              <a:t>(8).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The soldiers moved the boxes to a mine, </a:t>
            </a:r>
            <a:r>
              <a:rPr lang="en-US" sz="3600" b="1" u="sng">
                <a:solidFill>
                  <a:srgbClr val="0000FF"/>
                </a:solidFill>
                <a:latin typeface="Times New Roman" panose="02020603050405020304" pitchFamily="18" charset="0"/>
              </a:rPr>
              <a:t>where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they wanted to hide them. </a:t>
            </a:r>
            <a:endParaRPr lang="en-US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1870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16632"/>
            <a:ext cx="3657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 Box 2"/>
          <p:cNvSpPr txBox="1">
            <a:spLocks noChangeArrowheads="1"/>
          </p:cNvSpPr>
          <p:nvPr/>
        </p:nvSpPr>
        <p:spPr bwMode="auto">
          <a:xfrm>
            <a:off x="539750" y="1338263"/>
            <a:ext cx="763270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90538" indent="-4905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sz="3600" b="1">
                <a:latin typeface="Times New Roman" panose="02020603050405020304" pitchFamily="18" charset="0"/>
              </a:rPr>
              <a:t>(9).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Xi’an is one of the few cities </a:t>
            </a:r>
            <a:r>
              <a:rPr lang="en-US" sz="3600" b="1" u="sng">
                <a:solidFill>
                  <a:srgbClr val="0000FF"/>
                </a:solidFill>
                <a:latin typeface="Times New Roman" panose="02020603050405020304" pitchFamily="18" charset="0"/>
              </a:rPr>
              <a:t>whose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city walls remain as good as before. </a:t>
            </a:r>
            <a:endParaRPr lang="en-US" sz="3600" b="1">
              <a:latin typeface="Times New Roman" panose="02020603050405020304" pitchFamily="18" charset="0"/>
            </a:endParaRPr>
          </a:p>
        </p:txBody>
      </p:sp>
      <p:sp>
        <p:nvSpPr>
          <p:cNvPr id="37892" name="Text Box 3"/>
          <p:cNvSpPr txBox="1">
            <a:spLocks noChangeArrowheads="1"/>
          </p:cNvSpPr>
          <p:nvPr/>
        </p:nvSpPr>
        <p:spPr bwMode="auto">
          <a:xfrm>
            <a:off x="539750" y="3570288"/>
            <a:ext cx="8137525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90538" indent="-4905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sz="3600" b="1">
                <a:latin typeface="Times New Roman" panose="02020603050405020304" pitchFamily="18" charset="0"/>
              </a:rPr>
              <a:t>(10).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Shanxi Province is a place </a:t>
            </a:r>
            <a:r>
              <a:rPr lang="en-US" sz="3600" b="1" u="sng">
                <a:solidFill>
                  <a:srgbClr val="0000FF"/>
                </a:solidFill>
                <a:latin typeface="Times New Roman" panose="02020603050405020304" pitchFamily="18" charset="0"/>
              </a:rPr>
              <a:t>whose/where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cultural relics are well looked after.</a:t>
            </a:r>
            <a:endParaRPr lang="en-US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250825" y="1255713"/>
            <a:ext cx="8893175" cy="545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AutoNum type="arabicPeriod"/>
            </a:pPr>
            <a:r>
              <a:rPr lang="en-US" sz="3200">
                <a:latin typeface="Comic Sans MS" panose="030F0702030302020204" pitchFamily="66" charset="0"/>
              </a:rPr>
              <a:t>This is the new car that I bought it last week. _____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sz="3200">
                <a:latin typeface="Comic Sans MS" panose="030F0702030302020204" pitchFamily="66" charset="0"/>
              </a:rPr>
              <a:t>The man came yesterday is our English teacher. ______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sz="3200">
                <a:latin typeface="Comic Sans MS" panose="030F0702030302020204" pitchFamily="66" charset="0"/>
              </a:rPr>
              <a:t>I know the student was praised at the meeting last week.  _______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sz="3200">
                <a:latin typeface="Comic Sans MS" panose="030F0702030302020204" pitchFamily="66" charset="0"/>
              </a:rPr>
              <a:t>Those who wants to go there please write down names. ______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sz="3200">
                <a:latin typeface="Comic Sans MS" panose="030F0702030302020204" pitchFamily="66" charset="0"/>
              </a:rPr>
              <a:t> I, who is your good friend, will try my best to help you.  ____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sz="3200">
                <a:latin typeface="Comic Sans MS" panose="030F0702030302020204" pitchFamily="66" charset="0"/>
              </a:rPr>
              <a:t>This is all which I can do for you. ______</a:t>
            </a:r>
          </a:p>
        </p:txBody>
      </p:sp>
      <p:sp>
        <p:nvSpPr>
          <p:cNvPr id="38915" name="WordArt 3"/>
          <p:cNvSpPr>
            <a:spLocks noChangeArrowheads="1" noChangeShapeType="1" noTextEdit="1"/>
          </p:cNvSpPr>
          <p:nvPr/>
        </p:nvSpPr>
        <p:spPr bwMode="auto">
          <a:xfrm>
            <a:off x="1835150" y="333375"/>
            <a:ext cx="496887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25400" cmpd="sng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定语从句易错练习</a:t>
            </a:r>
          </a:p>
        </p:txBody>
      </p:sp>
      <p:sp>
        <p:nvSpPr>
          <p:cNvPr id="38916" name="Line 4"/>
          <p:cNvSpPr>
            <a:spLocks noChangeShapeType="1"/>
          </p:cNvSpPr>
          <p:nvPr/>
        </p:nvSpPr>
        <p:spPr bwMode="auto">
          <a:xfrm>
            <a:off x="7643813" y="1214438"/>
            <a:ext cx="360362" cy="647700"/>
          </a:xfrm>
          <a:prstGeom prst="line">
            <a:avLst/>
          </a:prstGeom>
          <a:noFill/>
          <a:ln w="635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38917" name="Group 5"/>
          <p:cNvGrpSpPr>
            <a:grpSpLocks/>
          </p:cNvGrpSpPr>
          <p:nvPr/>
        </p:nvGrpSpPr>
        <p:grpSpPr bwMode="auto">
          <a:xfrm>
            <a:off x="2143125" y="2428875"/>
            <a:ext cx="358775" cy="576263"/>
            <a:chOff x="0" y="0"/>
            <a:chExt cx="226" cy="317"/>
          </a:xfrm>
        </p:grpSpPr>
        <p:sp>
          <p:nvSpPr>
            <p:cNvPr id="38918" name="Line 6"/>
            <p:cNvSpPr>
              <a:spLocks noChangeShapeType="1"/>
            </p:cNvSpPr>
            <p:nvPr/>
          </p:nvSpPr>
          <p:spPr bwMode="auto">
            <a:xfrm flipH="1">
              <a:off x="0" y="0"/>
              <a:ext cx="136" cy="317"/>
            </a:xfrm>
            <a:prstGeom prst="line">
              <a:avLst/>
            </a:prstGeom>
            <a:noFill/>
            <a:ln w="508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8919" name="Line 7"/>
            <p:cNvSpPr>
              <a:spLocks noChangeShapeType="1"/>
            </p:cNvSpPr>
            <p:nvPr/>
          </p:nvSpPr>
          <p:spPr bwMode="auto">
            <a:xfrm>
              <a:off x="136" y="0"/>
              <a:ext cx="90" cy="272"/>
            </a:xfrm>
            <a:prstGeom prst="line">
              <a:avLst/>
            </a:prstGeom>
            <a:noFill/>
            <a:ln w="508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2411413" y="1773238"/>
            <a:ext cx="4905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>
                <a:latin typeface="Comic Sans MS" panose="030F0702030302020204" pitchFamily="66" charset="0"/>
              </a:rPr>
              <a:t>it</a:t>
            </a:r>
          </a:p>
        </p:txBody>
      </p:sp>
      <p:sp>
        <p:nvSpPr>
          <p:cNvPr id="38921" name="Line 9"/>
          <p:cNvSpPr>
            <a:spLocks noChangeShapeType="1"/>
          </p:cNvSpPr>
          <p:nvPr/>
        </p:nvSpPr>
        <p:spPr bwMode="auto">
          <a:xfrm>
            <a:off x="2484438" y="1773238"/>
            <a:ext cx="360362" cy="647700"/>
          </a:xfrm>
          <a:prstGeom prst="line">
            <a:avLst/>
          </a:prstGeom>
          <a:noFill/>
          <a:ln w="635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2987675" y="2708275"/>
            <a:ext cx="9112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>
                <a:solidFill>
                  <a:srgbClr val="FF0000"/>
                </a:solidFill>
                <a:latin typeface="Comic Sans MS" panose="030F0702030302020204" pitchFamily="66" charset="0"/>
              </a:rPr>
              <a:t>who</a:t>
            </a:r>
          </a:p>
        </p:txBody>
      </p:sp>
      <p:grpSp>
        <p:nvGrpSpPr>
          <p:cNvPr id="38923" name="Group 11"/>
          <p:cNvGrpSpPr>
            <a:grpSpLocks/>
          </p:cNvGrpSpPr>
          <p:nvPr/>
        </p:nvGrpSpPr>
        <p:grpSpPr bwMode="auto">
          <a:xfrm>
            <a:off x="4357688" y="3357563"/>
            <a:ext cx="358775" cy="576262"/>
            <a:chOff x="0" y="0"/>
            <a:chExt cx="226" cy="317"/>
          </a:xfrm>
        </p:grpSpPr>
        <p:sp>
          <p:nvSpPr>
            <p:cNvPr id="38924" name="Line 12"/>
            <p:cNvSpPr>
              <a:spLocks noChangeShapeType="1"/>
            </p:cNvSpPr>
            <p:nvPr/>
          </p:nvSpPr>
          <p:spPr bwMode="auto">
            <a:xfrm flipH="1">
              <a:off x="0" y="0"/>
              <a:ext cx="136" cy="317"/>
            </a:xfrm>
            <a:prstGeom prst="line">
              <a:avLst/>
            </a:prstGeom>
            <a:noFill/>
            <a:ln w="508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8925" name="Line 13"/>
            <p:cNvSpPr>
              <a:spLocks noChangeShapeType="1"/>
            </p:cNvSpPr>
            <p:nvPr/>
          </p:nvSpPr>
          <p:spPr bwMode="auto">
            <a:xfrm>
              <a:off x="136" y="0"/>
              <a:ext cx="90" cy="272"/>
            </a:xfrm>
            <a:prstGeom prst="line">
              <a:avLst/>
            </a:prstGeom>
            <a:noFill/>
            <a:ln w="508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5003800" y="3713163"/>
            <a:ext cx="9112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>
                <a:solidFill>
                  <a:srgbClr val="FF0000"/>
                </a:solidFill>
                <a:latin typeface="Comic Sans MS" panose="030F0702030302020204" pitchFamily="66" charset="0"/>
              </a:rPr>
              <a:t>who</a:t>
            </a:r>
          </a:p>
        </p:txBody>
      </p:sp>
      <p:sp>
        <p:nvSpPr>
          <p:cNvPr id="38927" name="Line 15"/>
          <p:cNvSpPr>
            <a:spLocks noChangeShapeType="1"/>
          </p:cNvSpPr>
          <p:nvPr/>
        </p:nvSpPr>
        <p:spPr bwMode="auto">
          <a:xfrm>
            <a:off x="2786063" y="4714875"/>
            <a:ext cx="1079500" cy="0"/>
          </a:xfrm>
          <a:prstGeom prst="line">
            <a:avLst/>
          </a:prstGeom>
          <a:noFill/>
          <a:ln w="635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8928" name="Text Box 16"/>
          <p:cNvSpPr txBox="1">
            <a:spLocks noChangeArrowheads="1"/>
          </p:cNvSpPr>
          <p:nvPr/>
        </p:nvSpPr>
        <p:spPr bwMode="auto">
          <a:xfrm>
            <a:off x="3563938" y="4649788"/>
            <a:ext cx="10747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>
                <a:solidFill>
                  <a:srgbClr val="FF0000"/>
                </a:solidFill>
                <a:latin typeface="Comic Sans MS" panose="030F0702030302020204" pitchFamily="66" charset="0"/>
              </a:rPr>
              <a:t>want</a:t>
            </a:r>
          </a:p>
        </p:txBody>
      </p:sp>
      <p:sp>
        <p:nvSpPr>
          <p:cNvPr id="38929" name="Line 17"/>
          <p:cNvSpPr>
            <a:spLocks noChangeShapeType="1"/>
          </p:cNvSpPr>
          <p:nvPr/>
        </p:nvSpPr>
        <p:spPr bwMode="auto">
          <a:xfrm flipV="1">
            <a:off x="2195513" y="5661025"/>
            <a:ext cx="431800" cy="3175"/>
          </a:xfrm>
          <a:prstGeom prst="line">
            <a:avLst/>
          </a:prstGeom>
          <a:noFill/>
          <a:ln w="635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8930" name="Text Box 18"/>
          <p:cNvSpPr txBox="1">
            <a:spLocks noChangeArrowheads="1"/>
          </p:cNvSpPr>
          <p:nvPr/>
        </p:nvSpPr>
        <p:spPr bwMode="auto">
          <a:xfrm>
            <a:off x="3563938" y="5516563"/>
            <a:ext cx="7080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>
                <a:solidFill>
                  <a:srgbClr val="FF0000"/>
                </a:solidFill>
                <a:latin typeface="Comic Sans MS" panose="030F0702030302020204" pitchFamily="66" charset="0"/>
              </a:rPr>
              <a:t>am</a:t>
            </a:r>
          </a:p>
        </p:txBody>
      </p:sp>
      <p:sp>
        <p:nvSpPr>
          <p:cNvPr id="38931" name="Line 19"/>
          <p:cNvSpPr>
            <a:spLocks noChangeShapeType="1"/>
          </p:cNvSpPr>
          <p:nvPr/>
        </p:nvSpPr>
        <p:spPr bwMode="auto">
          <a:xfrm>
            <a:off x="2843213" y="6597650"/>
            <a:ext cx="1079500" cy="0"/>
          </a:xfrm>
          <a:prstGeom prst="line">
            <a:avLst/>
          </a:prstGeom>
          <a:noFill/>
          <a:ln w="635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8932" name="Text Box 20"/>
          <p:cNvSpPr txBox="1">
            <a:spLocks noChangeArrowheads="1"/>
          </p:cNvSpPr>
          <p:nvPr/>
        </p:nvSpPr>
        <p:spPr bwMode="auto">
          <a:xfrm>
            <a:off x="7596188" y="6092825"/>
            <a:ext cx="10112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>
                <a:solidFill>
                  <a:srgbClr val="FF0000"/>
                </a:solidFill>
                <a:latin typeface="Comic Sans MS" panose="030F0702030302020204" pitchFamily="66" charset="0"/>
              </a:rPr>
              <a:t>that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nimBg="1"/>
      <p:bldP spid="38920" grpId="0" autoUpdateAnimBg="0"/>
      <p:bldP spid="38921" grpId="0" animBg="1"/>
      <p:bldP spid="38922" grpId="0" autoUpdateAnimBg="0"/>
      <p:bldP spid="38926" grpId="0" autoUpdateAnimBg="0"/>
      <p:bldP spid="38927" grpId="0" animBg="1"/>
      <p:bldP spid="38928" grpId="0" autoUpdateAnimBg="0"/>
      <p:bldP spid="38929" grpId="0" animBg="1"/>
      <p:bldP spid="38930" grpId="0" autoUpdateAnimBg="0"/>
      <p:bldP spid="38931" grpId="0" animBg="1"/>
      <p:bldP spid="38932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250825" y="692696"/>
            <a:ext cx="8893175" cy="600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latin typeface="Comic Sans MS" panose="030F0702030302020204" pitchFamily="66" charset="0"/>
              </a:rPr>
              <a:t>7. Can you think of anyone who’s house was here?  ______</a:t>
            </a:r>
          </a:p>
          <a:p>
            <a:r>
              <a:rPr lang="en-US" sz="3200" b="1">
                <a:latin typeface="Comic Sans MS" panose="030F0702030302020204" pitchFamily="66" charset="0"/>
              </a:rPr>
              <a:t>8. I know the reason that she looks so worried.  _______</a:t>
            </a:r>
          </a:p>
          <a:p>
            <a:r>
              <a:rPr lang="en-US" sz="3200" b="1">
                <a:latin typeface="Comic Sans MS" panose="030F0702030302020204" pitchFamily="66" charset="0"/>
              </a:rPr>
              <a:t>9. He left me the book, that is very useful for me.   ______</a:t>
            </a:r>
          </a:p>
          <a:p>
            <a:r>
              <a:rPr lang="en-US" sz="3200" b="1">
                <a:latin typeface="Comic Sans MS" panose="030F0702030302020204" pitchFamily="66" charset="0"/>
              </a:rPr>
              <a:t>10. This is the room which food is kept.____</a:t>
            </a:r>
          </a:p>
          <a:p>
            <a:r>
              <a:rPr lang="en-US" sz="3200" b="1">
                <a:latin typeface="Comic Sans MS" panose="030F0702030302020204" pitchFamily="66" charset="0"/>
              </a:rPr>
              <a:t>11. It is one of the pictures that ____ been sold.</a:t>
            </a:r>
          </a:p>
          <a:p>
            <a:r>
              <a:rPr lang="en-US" sz="3200" b="1">
                <a:latin typeface="Comic Sans MS" panose="030F0702030302020204" pitchFamily="66" charset="0"/>
              </a:rPr>
              <a:t>12. It only one of the pictures that __ been sold</a:t>
            </a:r>
          </a:p>
        </p:txBody>
      </p:sp>
      <p:sp>
        <p:nvSpPr>
          <p:cNvPr id="39939" name="Line 3"/>
          <p:cNvSpPr>
            <a:spLocks noChangeShapeType="1"/>
          </p:cNvSpPr>
          <p:nvPr/>
        </p:nvSpPr>
        <p:spPr bwMode="auto">
          <a:xfrm>
            <a:off x="5786438" y="1219746"/>
            <a:ext cx="1079500" cy="0"/>
          </a:xfrm>
          <a:prstGeom prst="line">
            <a:avLst/>
          </a:prstGeom>
          <a:noFill/>
          <a:ln w="635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2411413" y="1124496"/>
            <a:ext cx="13319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>
                <a:solidFill>
                  <a:srgbClr val="FF0000"/>
                </a:solidFill>
                <a:latin typeface="Comic Sans MS" panose="030F0702030302020204" pitchFamily="66" charset="0"/>
              </a:rPr>
              <a:t>whose</a:t>
            </a:r>
          </a:p>
        </p:txBody>
      </p:sp>
      <p:sp>
        <p:nvSpPr>
          <p:cNvPr id="39941" name="Line 5"/>
          <p:cNvSpPr>
            <a:spLocks noChangeShapeType="1"/>
          </p:cNvSpPr>
          <p:nvPr/>
        </p:nvSpPr>
        <p:spPr bwMode="auto">
          <a:xfrm flipV="1">
            <a:off x="4643438" y="2219871"/>
            <a:ext cx="858837" cy="3175"/>
          </a:xfrm>
          <a:prstGeom prst="line">
            <a:avLst/>
          </a:prstGeom>
          <a:noFill/>
          <a:ln w="635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3071813" y="2148434"/>
            <a:ext cx="9080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>
                <a:solidFill>
                  <a:srgbClr val="FF0000"/>
                </a:solidFill>
                <a:latin typeface="Comic Sans MS" panose="030F0702030302020204" pitchFamily="66" charset="0"/>
              </a:rPr>
              <a:t>why</a:t>
            </a:r>
          </a:p>
        </p:txBody>
      </p:sp>
      <p:sp>
        <p:nvSpPr>
          <p:cNvPr id="39943" name="Line 7"/>
          <p:cNvSpPr>
            <a:spLocks noChangeShapeType="1"/>
          </p:cNvSpPr>
          <p:nvPr/>
        </p:nvSpPr>
        <p:spPr bwMode="auto">
          <a:xfrm>
            <a:off x="5143500" y="3148559"/>
            <a:ext cx="865188" cy="0"/>
          </a:xfrm>
          <a:prstGeom prst="line">
            <a:avLst/>
          </a:prstGeom>
          <a:noFill/>
          <a:ln w="635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4214813" y="3077121"/>
            <a:ext cx="12557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>
                <a:solidFill>
                  <a:srgbClr val="FF0000"/>
                </a:solidFill>
                <a:latin typeface="Comic Sans MS" panose="030F0702030302020204" pitchFamily="66" charset="0"/>
              </a:rPr>
              <a:t>which</a:t>
            </a:r>
          </a:p>
        </p:txBody>
      </p:sp>
      <p:sp>
        <p:nvSpPr>
          <p:cNvPr id="39945" name="Line 9"/>
          <p:cNvSpPr>
            <a:spLocks noChangeShapeType="1"/>
          </p:cNvSpPr>
          <p:nvPr/>
        </p:nvSpPr>
        <p:spPr bwMode="auto">
          <a:xfrm>
            <a:off x="4643438" y="4148684"/>
            <a:ext cx="1079500" cy="0"/>
          </a:xfrm>
          <a:prstGeom prst="line">
            <a:avLst/>
          </a:prstGeom>
          <a:noFill/>
          <a:ln w="635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1785938" y="4077246"/>
            <a:ext cx="13366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>
                <a:solidFill>
                  <a:srgbClr val="FF0000"/>
                </a:solidFill>
                <a:latin typeface="Comic Sans MS" panose="030F0702030302020204" pitchFamily="66" charset="0"/>
              </a:rPr>
              <a:t>where</a:t>
            </a: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7286625" y="4577309"/>
            <a:ext cx="10477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>
                <a:solidFill>
                  <a:srgbClr val="FF0000"/>
                </a:solidFill>
                <a:latin typeface="Comic Sans MS" panose="030F0702030302020204" pitchFamily="66" charset="0"/>
              </a:rPr>
              <a:t>have</a:t>
            </a: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7715250" y="5577434"/>
            <a:ext cx="8255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>
                <a:solidFill>
                  <a:srgbClr val="FF0000"/>
                </a:solidFill>
                <a:latin typeface="Comic Sans MS" panose="030F0702030302020204" pitchFamily="66" charset="0"/>
              </a:rPr>
              <a:t>has</a:t>
            </a:r>
          </a:p>
        </p:txBody>
      </p:sp>
      <p:sp>
        <p:nvSpPr>
          <p:cNvPr id="39949" name="Oval 13"/>
          <p:cNvSpPr>
            <a:spLocks noChangeArrowheads="1"/>
          </p:cNvSpPr>
          <p:nvPr/>
        </p:nvSpPr>
        <p:spPr bwMode="auto">
          <a:xfrm>
            <a:off x="7143750" y="4720184"/>
            <a:ext cx="1511300" cy="720725"/>
          </a:xfrm>
          <a:prstGeom prst="ellipse">
            <a:avLst/>
          </a:prstGeom>
          <a:noFill/>
          <a:ln w="635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9950" name="Oval 14"/>
          <p:cNvSpPr>
            <a:spLocks noChangeArrowheads="1"/>
          </p:cNvSpPr>
          <p:nvPr/>
        </p:nvSpPr>
        <p:spPr bwMode="auto">
          <a:xfrm>
            <a:off x="6623050" y="5648871"/>
            <a:ext cx="2520950" cy="649288"/>
          </a:xfrm>
          <a:prstGeom prst="ellipse">
            <a:avLst/>
          </a:prstGeom>
          <a:noFill/>
          <a:ln w="635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9951" name="Line 17"/>
          <p:cNvSpPr>
            <a:spLocks noChangeShapeType="1"/>
          </p:cNvSpPr>
          <p:nvPr/>
        </p:nvSpPr>
        <p:spPr bwMode="auto">
          <a:xfrm>
            <a:off x="1785938" y="6077496"/>
            <a:ext cx="863600" cy="0"/>
          </a:xfrm>
          <a:prstGeom prst="line">
            <a:avLst/>
          </a:prstGeom>
          <a:noFill/>
          <a:ln w="635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/>
      <p:bldP spid="39940" grpId="0" autoUpdateAnimBg="0"/>
      <p:bldP spid="39941" grpId="0" animBg="1"/>
      <p:bldP spid="39942" grpId="0" autoUpdateAnimBg="0"/>
      <p:bldP spid="39943" grpId="0" animBg="1"/>
      <p:bldP spid="39944" grpId="0" autoUpdateAnimBg="0"/>
      <p:bldP spid="39945" grpId="0" animBg="1"/>
      <p:bldP spid="39946" grpId="0" autoUpdateAnimBg="0"/>
      <p:bldP spid="39947" grpId="0" autoUpdateAnimBg="0"/>
      <p:bldP spid="39948" grpId="0" autoUpdateAnimBg="0"/>
      <p:bldP spid="39949" grpId="0" animBg="1" autoUpdateAnimBg="0"/>
      <p:bldP spid="39950" grpId="0" animBg="1" autoUpdateAnimBg="0"/>
      <p:bldP spid="3995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idx="1"/>
          </p:nvPr>
        </p:nvSpPr>
        <p:spPr bwMode="auto">
          <a:xfrm>
            <a:off x="467544" y="980728"/>
            <a:ext cx="8001000" cy="1080120"/>
          </a:xfrm>
          <a:solidFill>
            <a:schemeClr val="accent6">
              <a:lumMod val="60000"/>
              <a:lumOff val="40000"/>
            </a:schemeClr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600" b="1">
                <a:latin typeface="Times New Roman" panose="02020603050405020304" pitchFamily="18" charset="0"/>
              </a:rPr>
              <a:t>3.</a:t>
            </a:r>
            <a:r>
              <a:rPr lang="zh-CN" altLang="en-US" sz="3600" b="1">
                <a:latin typeface="Times New Roman" panose="02020603050405020304" pitchFamily="18" charset="0"/>
              </a:rPr>
              <a:t>指人时用</a:t>
            </a:r>
            <a:r>
              <a:rPr 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who</a:t>
            </a:r>
            <a:r>
              <a:rPr lang="zh-CN" altLang="en-US" sz="3600" b="1">
                <a:latin typeface="Times New Roman" panose="02020603050405020304" pitchFamily="18" charset="0"/>
              </a:rPr>
              <a:t>不用</a:t>
            </a:r>
            <a:r>
              <a:rPr 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that</a:t>
            </a:r>
            <a:r>
              <a:rPr lang="zh-CN" altLang="en-US" sz="3600" b="1">
                <a:latin typeface="Times New Roman" panose="02020603050405020304" pitchFamily="18" charset="0"/>
              </a:rPr>
              <a:t>的情况</a:t>
            </a:r>
            <a:r>
              <a:rPr lang="en-US" sz="3600" b="1">
                <a:latin typeface="Times New Roman" panose="02020603050405020304" pitchFamily="18" charset="0"/>
              </a:rPr>
              <a:t>:</a:t>
            </a:r>
            <a:r>
              <a:rPr lang="zh-CN" altLang="en-US" sz="3600" b="1">
                <a:latin typeface="Times New Roman" panose="02020603050405020304" pitchFamily="18" charset="0"/>
              </a:rPr>
              <a:t>先行词是</a:t>
            </a:r>
            <a:r>
              <a:rPr 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one</a:t>
            </a:r>
            <a:r>
              <a:rPr lang="en-US" sz="3600" b="1">
                <a:latin typeface="Times New Roman" panose="02020603050405020304" pitchFamily="18" charset="0"/>
              </a:rPr>
              <a:t>,</a:t>
            </a:r>
            <a:r>
              <a:rPr 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ones</a:t>
            </a:r>
            <a:r>
              <a:rPr lang="en-US" sz="3600" b="1">
                <a:latin typeface="Times New Roman" panose="02020603050405020304" pitchFamily="18" charset="0"/>
              </a:rPr>
              <a:t>, </a:t>
            </a:r>
            <a:r>
              <a:rPr 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those</a:t>
            </a:r>
            <a:r>
              <a:rPr lang="en-US" sz="3600" b="1">
                <a:latin typeface="Times New Roman" panose="02020603050405020304" pitchFamily="18" charset="0"/>
              </a:rPr>
              <a:t>,</a:t>
            </a:r>
            <a:r>
              <a:rPr 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anyone</a:t>
            </a:r>
            <a:r>
              <a:rPr lang="en-US" sz="3600" b="1">
                <a:latin typeface="Times New Roman" panose="02020603050405020304" pitchFamily="18" charset="0"/>
              </a:rPr>
              <a:t>,</a:t>
            </a:r>
            <a:r>
              <a:rPr 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he</a:t>
            </a:r>
            <a:r>
              <a:rPr lang="zh-CN" altLang="en-US" sz="3600" b="1">
                <a:latin typeface="Times New Roman" panose="02020603050405020304" pitchFamily="18" charset="0"/>
              </a:rPr>
              <a:t>时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391344" y="2378968"/>
            <a:ext cx="9067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sz="3600" b="1">
                <a:latin typeface="Times New Roman" panose="02020603050405020304" pitchFamily="18" charset="0"/>
              </a:rPr>
              <a:t>eg. </a:t>
            </a:r>
            <a:r>
              <a:rPr 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Those</a:t>
            </a:r>
            <a:r>
              <a:rPr lang="en-US" sz="3600" b="1">
                <a:latin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who</a:t>
            </a:r>
            <a:r>
              <a:rPr lang="en-US" sz="3600" b="1">
                <a:latin typeface="Times New Roman" panose="02020603050405020304" pitchFamily="18" charset="0"/>
              </a:rPr>
              <a:t> want to go to the computer room write your name here.</a:t>
            </a:r>
            <a:endParaRPr lang="en-US"/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467544" y="3826768"/>
            <a:ext cx="81534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He</a:t>
            </a:r>
            <a:r>
              <a:rPr lang="en-US" sz="3600" b="1">
                <a:latin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who</a:t>
            </a:r>
            <a:r>
              <a:rPr lang="en-US" sz="3600" b="1">
                <a:latin typeface="Times New Roman" panose="02020603050405020304" pitchFamily="18" charset="0"/>
              </a:rPr>
              <a:t> does not reach the Great   Wall is not a true man.</a:t>
            </a:r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5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0962">
                                            <p:txEl>
                                              <p:charRg st="5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0962">
                                            <p:txEl>
                                              <p:charRg st="5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5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40962">
                                            <p:txEl>
                                              <p:charRg st="5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951608" y="231023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Tahoma" panose="020B0604030504040204" pitchFamily="34" charset="0"/>
            </a:endParaRPr>
          </a:p>
        </p:txBody>
      </p:sp>
      <p:graphicFrame>
        <p:nvGraphicFramePr>
          <p:cNvPr id="4198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731450"/>
              </p:ext>
            </p:extLst>
          </p:nvPr>
        </p:nvGraphicFramePr>
        <p:xfrm>
          <a:off x="395983" y="2713460"/>
          <a:ext cx="7921625" cy="2892427"/>
        </p:xfrm>
        <a:graphic>
          <a:graphicData uri="http://schemas.openxmlformats.org/drawingml/2006/table">
            <a:tbl>
              <a:tblPr/>
              <a:tblGrid>
                <a:gridCol w="1584325"/>
                <a:gridCol w="1584325"/>
                <a:gridCol w="1584325"/>
                <a:gridCol w="1584325"/>
                <a:gridCol w="1584325"/>
              </a:tblGrid>
              <a:tr h="576263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指人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指物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主语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宾语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that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which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850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who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whom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25" name="Text Box 41"/>
          <p:cNvSpPr txBox="1">
            <a:spLocks noChangeArrowheads="1"/>
          </p:cNvSpPr>
          <p:nvPr/>
        </p:nvSpPr>
        <p:spPr bwMode="auto">
          <a:xfrm>
            <a:off x="2335908" y="1164060"/>
            <a:ext cx="3028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chemeClr val="hlink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关系代词的用法</a:t>
            </a:r>
          </a:p>
        </p:txBody>
      </p:sp>
      <p:sp>
        <p:nvSpPr>
          <p:cNvPr id="42026" name="Rectangle 42"/>
          <p:cNvSpPr>
            <a:spLocks noChangeArrowheads="1"/>
          </p:cNvSpPr>
          <p:nvPr/>
        </p:nvSpPr>
        <p:spPr bwMode="auto">
          <a:xfrm>
            <a:off x="2389883" y="3378623"/>
            <a:ext cx="5921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solidFill>
                  <a:schemeClr val="hlink"/>
                </a:solidFill>
                <a:latin typeface="Tahoma" panose="020B0604030504040204" pitchFamily="34" charset="0"/>
              </a:rPr>
              <a:t>√</a:t>
            </a:r>
          </a:p>
        </p:txBody>
      </p:sp>
      <p:sp>
        <p:nvSpPr>
          <p:cNvPr id="42027" name="Rectangle 43"/>
          <p:cNvSpPr>
            <a:spLocks noChangeArrowheads="1"/>
          </p:cNvSpPr>
          <p:nvPr/>
        </p:nvSpPr>
        <p:spPr bwMode="auto">
          <a:xfrm>
            <a:off x="4067870" y="3384973"/>
            <a:ext cx="5921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solidFill>
                  <a:schemeClr val="hlink"/>
                </a:solidFill>
                <a:latin typeface="Tahoma" panose="020B0604030504040204" pitchFamily="34" charset="0"/>
              </a:rPr>
              <a:t>√</a:t>
            </a:r>
          </a:p>
        </p:txBody>
      </p:sp>
      <p:sp>
        <p:nvSpPr>
          <p:cNvPr id="42028" name="Rectangle 44"/>
          <p:cNvSpPr>
            <a:spLocks noChangeArrowheads="1"/>
          </p:cNvSpPr>
          <p:nvPr/>
        </p:nvSpPr>
        <p:spPr bwMode="auto">
          <a:xfrm>
            <a:off x="5580758" y="3362748"/>
            <a:ext cx="5921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solidFill>
                  <a:schemeClr val="hlink"/>
                </a:solidFill>
                <a:latin typeface="Tahoma" panose="020B0604030504040204" pitchFamily="34" charset="0"/>
              </a:rPr>
              <a:t>√</a:t>
            </a:r>
          </a:p>
        </p:txBody>
      </p:sp>
      <p:sp>
        <p:nvSpPr>
          <p:cNvPr id="42029" name="Rectangle 45"/>
          <p:cNvSpPr>
            <a:spLocks noChangeArrowheads="1"/>
          </p:cNvSpPr>
          <p:nvPr/>
        </p:nvSpPr>
        <p:spPr bwMode="auto">
          <a:xfrm>
            <a:off x="7165083" y="3384973"/>
            <a:ext cx="5921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solidFill>
                  <a:schemeClr val="hlink"/>
                </a:solidFill>
                <a:latin typeface="Tahoma" panose="020B0604030504040204" pitchFamily="34" charset="0"/>
              </a:rPr>
              <a:t>√</a:t>
            </a:r>
          </a:p>
        </p:txBody>
      </p:sp>
      <p:sp>
        <p:nvSpPr>
          <p:cNvPr id="42030" name="Rectangle 46"/>
          <p:cNvSpPr>
            <a:spLocks noChangeArrowheads="1"/>
          </p:cNvSpPr>
          <p:nvPr/>
        </p:nvSpPr>
        <p:spPr bwMode="auto">
          <a:xfrm>
            <a:off x="4067870" y="3961235"/>
            <a:ext cx="5921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solidFill>
                  <a:schemeClr val="hlink"/>
                </a:solidFill>
                <a:latin typeface="Tahoma" panose="020B0604030504040204" pitchFamily="34" charset="0"/>
              </a:rPr>
              <a:t>√</a:t>
            </a:r>
          </a:p>
        </p:txBody>
      </p:sp>
      <p:sp>
        <p:nvSpPr>
          <p:cNvPr id="42031" name="Rectangle 47"/>
          <p:cNvSpPr>
            <a:spLocks noChangeArrowheads="1"/>
          </p:cNvSpPr>
          <p:nvPr/>
        </p:nvSpPr>
        <p:spPr bwMode="auto">
          <a:xfrm>
            <a:off x="5595045" y="3961235"/>
            <a:ext cx="5921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solidFill>
                  <a:schemeClr val="hlink"/>
                </a:solidFill>
                <a:latin typeface="Tahoma" panose="020B0604030504040204" pitchFamily="34" charset="0"/>
              </a:rPr>
              <a:t>√</a:t>
            </a:r>
          </a:p>
        </p:txBody>
      </p:sp>
      <p:sp>
        <p:nvSpPr>
          <p:cNvPr id="42032" name="Rectangle 48"/>
          <p:cNvSpPr>
            <a:spLocks noChangeArrowheads="1"/>
          </p:cNvSpPr>
          <p:nvPr/>
        </p:nvSpPr>
        <p:spPr bwMode="auto">
          <a:xfrm>
            <a:off x="7165083" y="3961235"/>
            <a:ext cx="5921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solidFill>
                  <a:schemeClr val="hlink"/>
                </a:solidFill>
                <a:latin typeface="Tahoma" panose="020B0604030504040204" pitchFamily="34" charset="0"/>
              </a:rPr>
              <a:t>√</a:t>
            </a:r>
          </a:p>
        </p:txBody>
      </p:sp>
      <p:sp>
        <p:nvSpPr>
          <p:cNvPr id="42033" name="Rectangle 49"/>
          <p:cNvSpPr>
            <a:spLocks noChangeArrowheads="1"/>
          </p:cNvSpPr>
          <p:nvPr/>
        </p:nvSpPr>
        <p:spPr bwMode="auto">
          <a:xfrm>
            <a:off x="2412108" y="4466060"/>
            <a:ext cx="5921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solidFill>
                  <a:schemeClr val="hlink"/>
                </a:solidFill>
                <a:latin typeface="Tahoma" panose="020B0604030504040204" pitchFamily="34" charset="0"/>
              </a:rPr>
              <a:t>√</a:t>
            </a:r>
          </a:p>
        </p:txBody>
      </p:sp>
      <p:sp>
        <p:nvSpPr>
          <p:cNvPr id="42034" name="Rectangle 50"/>
          <p:cNvSpPr>
            <a:spLocks noChangeArrowheads="1"/>
          </p:cNvSpPr>
          <p:nvPr/>
        </p:nvSpPr>
        <p:spPr bwMode="auto">
          <a:xfrm>
            <a:off x="5622033" y="4537498"/>
            <a:ext cx="5921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solidFill>
                  <a:schemeClr val="hlink"/>
                </a:solidFill>
                <a:latin typeface="Tahoma" panose="020B0604030504040204" pitchFamily="34" charset="0"/>
              </a:rPr>
              <a:t>√</a:t>
            </a:r>
          </a:p>
        </p:txBody>
      </p:sp>
      <p:sp>
        <p:nvSpPr>
          <p:cNvPr id="42035" name="Rectangle 51"/>
          <p:cNvSpPr>
            <a:spLocks noChangeArrowheads="1"/>
          </p:cNvSpPr>
          <p:nvPr/>
        </p:nvSpPr>
        <p:spPr bwMode="auto">
          <a:xfrm>
            <a:off x="7169845" y="4537498"/>
            <a:ext cx="5921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solidFill>
                  <a:schemeClr val="hlink"/>
                </a:solidFill>
                <a:latin typeface="Tahoma" panose="020B0604030504040204" pitchFamily="34" charset="0"/>
              </a:rPr>
              <a:t>√</a:t>
            </a:r>
          </a:p>
        </p:txBody>
      </p:sp>
      <p:sp>
        <p:nvSpPr>
          <p:cNvPr id="42036" name="Rectangle 52"/>
          <p:cNvSpPr>
            <a:spLocks noChangeArrowheads="1"/>
          </p:cNvSpPr>
          <p:nvPr/>
        </p:nvSpPr>
        <p:spPr bwMode="auto">
          <a:xfrm>
            <a:off x="2434333" y="5113760"/>
            <a:ext cx="5921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solidFill>
                  <a:schemeClr val="hlink"/>
                </a:solidFill>
                <a:latin typeface="Tahoma" panose="020B0604030504040204" pitchFamily="34" charset="0"/>
              </a:rPr>
              <a:t>√</a:t>
            </a:r>
          </a:p>
        </p:txBody>
      </p:sp>
      <p:sp>
        <p:nvSpPr>
          <p:cNvPr id="42037" name="Rectangle 53"/>
          <p:cNvSpPr>
            <a:spLocks noChangeArrowheads="1"/>
          </p:cNvSpPr>
          <p:nvPr/>
        </p:nvSpPr>
        <p:spPr bwMode="auto">
          <a:xfrm>
            <a:off x="7188895" y="5113760"/>
            <a:ext cx="5921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solidFill>
                  <a:schemeClr val="hlink"/>
                </a:solidFill>
                <a:latin typeface="Tahoma" panose="020B0604030504040204" pitchFamily="34" charset="0"/>
              </a:rPr>
              <a:t>√</a:t>
            </a:r>
          </a:p>
        </p:txBody>
      </p:sp>
      <p:sp>
        <p:nvSpPr>
          <p:cNvPr id="42038" name="Rectangle 54"/>
          <p:cNvSpPr>
            <a:spLocks noChangeArrowheads="1"/>
          </p:cNvSpPr>
          <p:nvPr/>
        </p:nvSpPr>
        <p:spPr bwMode="auto">
          <a:xfrm>
            <a:off x="2442270" y="3908848"/>
            <a:ext cx="5032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solidFill>
                  <a:schemeClr val="hlink"/>
                </a:solidFill>
                <a:latin typeface="Tahoma" panose="020B0604030504040204" pitchFamily="34" charset="0"/>
              </a:rPr>
              <a:t>×</a:t>
            </a:r>
            <a:r>
              <a:rPr lang="en-US">
                <a:latin typeface="Tahoma" panose="020B0604030504040204" pitchFamily="34" charset="0"/>
              </a:rPr>
              <a:t> </a:t>
            </a:r>
          </a:p>
        </p:txBody>
      </p:sp>
      <p:sp>
        <p:nvSpPr>
          <p:cNvPr id="42039" name="Rectangle 55"/>
          <p:cNvSpPr>
            <a:spLocks noChangeArrowheads="1"/>
          </p:cNvSpPr>
          <p:nvPr/>
        </p:nvSpPr>
        <p:spPr bwMode="auto">
          <a:xfrm>
            <a:off x="4140895" y="4466060"/>
            <a:ext cx="5032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solidFill>
                  <a:schemeClr val="hlink"/>
                </a:solidFill>
                <a:latin typeface="Tahoma" panose="020B0604030504040204" pitchFamily="34" charset="0"/>
              </a:rPr>
              <a:t>×</a:t>
            </a:r>
            <a:r>
              <a:rPr lang="en-US">
                <a:latin typeface="Tahoma" panose="020B0604030504040204" pitchFamily="34" charset="0"/>
              </a:rPr>
              <a:t> </a:t>
            </a:r>
          </a:p>
        </p:txBody>
      </p:sp>
      <p:sp>
        <p:nvSpPr>
          <p:cNvPr id="42040" name="Rectangle 56"/>
          <p:cNvSpPr>
            <a:spLocks noChangeArrowheads="1"/>
          </p:cNvSpPr>
          <p:nvPr/>
        </p:nvSpPr>
        <p:spPr bwMode="auto">
          <a:xfrm>
            <a:off x="5649020" y="5113760"/>
            <a:ext cx="5032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solidFill>
                  <a:schemeClr val="hlink"/>
                </a:solidFill>
                <a:latin typeface="Tahoma" panose="020B0604030504040204" pitchFamily="34" charset="0"/>
              </a:rPr>
              <a:t>×</a:t>
            </a:r>
            <a:r>
              <a:rPr lang="en-US">
                <a:latin typeface="Tahoma" panose="020B0604030504040204" pitchFamily="34" charset="0"/>
              </a:rPr>
              <a:t> </a:t>
            </a:r>
          </a:p>
        </p:txBody>
      </p:sp>
      <p:sp>
        <p:nvSpPr>
          <p:cNvPr id="42041" name="Rectangle 57"/>
          <p:cNvSpPr>
            <a:spLocks noChangeArrowheads="1"/>
          </p:cNvSpPr>
          <p:nvPr/>
        </p:nvSpPr>
        <p:spPr bwMode="auto">
          <a:xfrm>
            <a:off x="4140895" y="5113760"/>
            <a:ext cx="5032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>
                <a:solidFill>
                  <a:schemeClr val="hlink"/>
                </a:solidFill>
                <a:latin typeface="Tahoma" panose="020B0604030504040204" pitchFamily="34" charset="0"/>
              </a:rPr>
              <a:t>×</a:t>
            </a:r>
            <a:r>
              <a:rPr lang="en-US">
                <a:latin typeface="Tahoma" panose="020B0604030504040204" pitchFamily="34" charset="0"/>
              </a:rPr>
              <a:t> </a:t>
            </a:r>
          </a:p>
        </p:txBody>
      </p:sp>
      <p:sp>
        <p:nvSpPr>
          <p:cNvPr id="42042" name="Text Box 58"/>
          <p:cNvSpPr txBox="1">
            <a:spLocks noChangeArrowheads="1"/>
          </p:cNvSpPr>
          <p:nvPr/>
        </p:nvSpPr>
        <p:spPr bwMode="auto">
          <a:xfrm>
            <a:off x="1845370" y="2013373"/>
            <a:ext cx="40957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chemeClr val="hlink"/>
                </a:solidFill>
                <a:latin typeface="Tahoma" panose="020B0604030504040204" pitchFamily="34" charset="0"/>
              </a:rPr>
              <a:t>关系代词在从句中可以：</a:t>
            </a:r>
          </a:p>
        </p:txBody>
      </p:sp>
      <p:sp>
        <p:nvSpPr>
          <p:cNvPr id="42043" name="Text Box 59"/>
          <p:cNvSpPr txBox="1">
            <a:spLocks noChangeArrowheads="1"/>
          </p:cNvSpPr>
          <p:nvPr/>
        </p:nvSpPr>
        <p:spPr bwMode="auto">
          <a:xfrm>
            <a:off x="1619945" y="5810673"/>
            <a:ext cx="2673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chemeClr val="hlink"/>
                </a:solidFill>
                <a:latin typeface="Tahoma" panose="020B0604030504040204" pitchFamily="34" charset="0"/>
              </a:rPr>
              <a:t>何时可以省略？</a:t>
            </a:r>
          </a:p>
        </p:txBody>
      </p:sp>
      <p:sp>
        <p:nvSpPr>
          <p:cNvPr id="42044" name="Text Box 60"/>
          <p:cNvSpPr txBox="1">
            <a:spLocks noChangeArrowheads="1"/>
          </p:cNvSpPr>
          <p:nvPr/>
        </p:nvSpPr>
        <p:spPr bwMode="auto">
          <a:xfrm>
            <a:off x="5229420" y="6060584"/>
            <a:ext cx="3028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Tahoma" panose="020B0604030504040204" pitchFamily="34" charset="0"/>
              </a:rPr>
              <a:t>做</a:t>
            </a:r>
            <a:r>
              <a:rPr lang="zh-CN" altLang="en-US" sz="2800" b="1">
                <a:solidFill>
                  <a:schemeClr val="hlink"/>
                </a:solidFill>
                <a:latin typeface="Tahoma" panose="020B0604030504040204" pitchFamily="34" charset="0"/>
              </a:rPr>
              <a:t>宾语</a:t>
            </a:r>
            <a:r>
              <a:rPr lang="zh-CN" altLang="en-US" sz="2800" b="1">
                <a:latin typeface="Tahoma" panose="020B0604030504040204" pitchFamily="34" charset="0"/>
              </a:rPr>
              <a:t>时可以省略</a:t>
            </a:r>
          </a:p>
        </p:txBody>
      </p:sp>
      <p:pic>
        <p:nvPicPr>
          <p:cNvPr id="42045" name="Picture 4" descr="1870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319" y="134856"/>
            <a:ext cx="3214584" cy="187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46" name="图片 1" descr="课堂总结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0435"/>
            <a:ext cx="3890963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26" grpId="0" autoUpdateAnimBg="0"/>
      <p:bldP spid="42027" grpId="0" autoUpdateAnimBg="0"/>
      <p:bldP spid="42028" grpId="0" autoUpdateAnimBg="0"/>
      <p:bldP spid="42029" grpId="0" autoUpdateAnimBg="0"/>
      <p:bldP spid="42030" grpId="0" autoUpdateAnimBg="0"/>
      <p:bldP spid="42031" grpId="0" autoUpdateAnimBg="0"/>
      <p:bldP spid="42032" grpId="0" autoUpdateAnimBg="0"/>
      <p:bldP spid="42033" grpId="0" autoUpdateAnimBg="0"/>
      <p:bldP spid="42034" grpId="0" autoUpdateAnimBg="0"/>
      <p:bldP spid="42035" grpId="0" autoUpdateAnimBg="0"/>
      <p:bldP spid="42036" grpId="0" autoUpdateAnimBg="0"/>
      <p:bldP spid="42037" grpId="0" autoUpdateAnimBg="0"/>
      <p:bldP spid="42038" grpId="0" autoUpdateAnimBg="0"/>
      <p:bldP spid="42039" grpId="0" autoUpdateAnimBg="0"/>
      <p:bldP spid="42040" grpId="0" autoUpdateAnimBg="0"/>
      <p:bldP spid="42041" grpId="0" autoUpdateAnimBg="0"/>
      <p:bldP spid="4204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44140" y="943460"/>
            <a:ext cx="87661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400" b="1">
                <a:latin typeface="Times New Roman" panose="02020603050405020304" pitchFamily="18" charset="0"/>
              </a:rPr>
              <a:t>Exercises: </a:t>
            </a:r>
            <a:r>
              <a:rPr lang="en-US" sz="3600" b="1">
                <a:latin typeface="Times New Roman" panose="02020603050405020304" pitchFamily="18" charset="0"/>
              </a:rPr>
              <a:t>Choose the best answer.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323528" y="1735623"/>
            <a:ext cx="79263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 i="1">
                <a:latin typeface="Times New Roman" panose="02020603050405020304" pitchFamily="18" charset="0"/>
              </a:rPr>
              <a:t>A. who   B. which    C. that    D. whose     E. whom    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44140" y="2311885"/>
            <a:ext cx="8713788" cy="393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</a:rPr>
              <a:t>(     )1. This is the scientist ____ name is known all                                           </a:t>
            </a:r>
          </a:p>
          <a:p>
            <a:r>
              <a:rPr lang="en-US" sz="2800" b="1">
                <a:latin typeface="Times New Roman" panose="02020603050405020304" pitchFamily="18" charset="0"/>
              </a:rPr>
              <a:t>           over the country.    </a:t>
            </a:r>
          </a:p>
          <a:p>
            <a:r>
              <a:rPr lang="en-US" sz="2800" b="1">
                <a:latin typeface="Times New Roman" panose="02020603050405020304" pitchFamily="18" charset="0"/>
              </a:rPr>
              <a:t>(     )2. I have found a man ____ can help you.</a:t>
            </a:r>
          </a:p>
          <a:p>
            <a:r>
              <a:rPr lang="en-US" sz="2800" b="1">
                <a:latin typeface="Times New Roman" panose="02020603050405020304" pitchFamily="18" charset="0"/>
              </a:rPr>
              <a:t>(     )3. He ____ plays with fire gets hurt.</a:t>
            </a:r>
          </a:p>
          <a:p>
            <a:r>
              <a:rPr lang="en-US" sz="2800" b="1">
                <a:latin typeface="Times New Roman" panose="02020603050405020304" pitchFamily="18" charset="0"/>
              </a:rPr>
              <a:t>(     )4. Which statement ____ is made according to   </a:t>
            </a:r>
          </a:p>
          <a:p>
            <a:r>
              <a:rPr lang="en-US" sz="2800" b="1">
                <a:latin typeface="Times New Roman" panose="02020603050405020304" pitchFamily="18" charset="0"/>
              </a:rPr>
              <a:t>           the passage is right?</a:t>
            </a:r>
          </a:p>
          <a:p>
            <a:r>
              <a:rPr lang="en-US" sz="2800" b="1">
                <a:latin typeface="Times New Roman" panose="02020603050405020304" pitchFamily="18" charset="0"/>
              </a:rPr>
              <a:t>(     )5. Is there anything more in this article____ you   </a:t>
            </a:r>
          </a:p>
          <a:p>
            <a:r>
              <a:rPr lang="en-US" sz="2800" b="1">
                <a:latin typeface="Times New Roman" panose="02020603050405020304" pitchFamily="18" charset="0"/>
              </a:rPr>
              <a:t>          think is wrong?</a:t>
            </a:r>
          </a:p>
          <a:p>
            <a:r>
              <a:rPr lang="en-US" sz="2800" b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394965" y="2311885"/>
            <a:ext cx="441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66"/>
                </a:solidFill>
              </a:rPr>
              <a:t>D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394965" y="3175485"/>
            <a:ext cx="441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66"/>
                </a:solidFill>
              </a:rPr>
              <a:t>A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394965" y="3607285"/>
            <a:ext cx="441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66"/>
                </a:solidFill>
              </a:rPr>
              <a:t>A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376273" y="4055753"/>
            <a:ext cx="441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66"/>
                </a:solidFill>
              </a:rPr>
              <a:t>C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346695" y="4927292"/>
            <a:ext cx="4413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66"/>
                </a:solidFill>
              </a:rPr>
              <a:t>C</a:t>
            </a:r>
          </a:p>
        </p:txBody>
      </p:sp>
      <p:pic>
        <p:nvPicPr>
          <p:cNvPr id="43018" name="Picture 2" descr="E:\备课中心\老师接收\图标\栏目图标\图标修改\二级\时钟一套\练一练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2071688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utoUpdateAnimBg="0"/>
      <p:bldP spid="43013" grpId="0" autoUpdateAnimBg="0"/>
      <p:bldP spid="43014" grpId="0" autoUpdateAnimBg="0"/>
      <p:bldP spid="43015" grpId="0" autoUpdateAnimBg="0"/>
      <p:bldP spid="43016" grpId="0" autoUpdateAnimBg="0"/>
      <p:bldP spid="43016" grpId="1" autoUpdateAnimBg="0"/>
      <p:bldP spid="43017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199579" y="1514128"/>
            <a:ext cx="8677275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 b="1">
                <a:latin typeface="Times New Roman" panose="02020603050405020304" pitchFamily="18" charset="0"/>
              </a:rPr>
              <a:t>(      )6. She heard a terrible noise, ___brought her  heart  into    </a:t>
            </a:r>
          </a:p>
          <a:p>
            <a:r>
              <a:rPr lang="en-US" sz="2400" b="1">
                <a:latin typeface="Times New Roman" panose="02020603050405020304" pitchFamily="18" charset="0"/>
              </a:rPr>
              <a:t>            mouth.                       </a:t>
            </a:r>
          </a:p>
          <a:p>
            <a:r>
              <a:rPr lang="en-US" sz="2400" b="1">
                <a:latin typeface="Times New Roman" panose="02020603050405020304" pitchFamily="18" charset="0"/>
              </a:rPr>
              <a:t>(     )7. The young man was very happy to get back the gold ring </a:t>
            </a:r>
            <a:br>
              <a:rPr lang="en-US" sz="2400" b="1">
                <a:latin typeface="Times New Roman" panose="02020603050405020304" pitchFamily="18" charset="0"/>
              </a:rPr>
            </a:br>
            <a:r>
              <a:rPr lang="en-US" sz="2400" b="1">
                <a:latin typeface="Times New Roman" panose="02020603050405020304" pitchFamily="18" charset="0"/>
              </a:rPr>
              <a:t>            ___ he had lost on the train.</a:t>
            </a:r>
          </a:p>
          <a:p>
            <a:r>
              <a:rPr lang="en-US" sz="2400" b="1">
                <a:latin typeface="Times New Roman" panose="02020603050405020304" pitchFamily="18" charset="0"/>
              </a:rPr>
              <a:t>(     )8. The man ___ is shaking hands with the headmaster</a:t>
            </a:r>
          </a:p>
          <a:p>
            <a:r>
              <a:rPr lang="en-US" sz="2400" b="1">
                <a:latin typeface="Times New Roman" panose="02020603050405020304" pitchFamily="18" charset="0"/>
              </a:rPr>
              <a:t>            is a policeman.</a:t>
            </a:r>
          </a:p>
          <a:p>
            <a:r>
              <a:rPr lang="en-US" sz="2400" b="1">
                <a:latin typeface="Times New Roman" panose="02020603050405020304" pitchFamily="18" charset="0"/>
              </a:rPr>
              <a:t>(     )9. The famous basketball star ___ you wish to see has</a:t>
            </a:r>
          </a:p>
          <a:p>
            <a:r>
              <a:rPr lang="en-US" sz="2400" b="1">
                <a:latin typeface="Times New Roman" panose="02020603050405020304" pitchFamily="18" charset="0"/>
              </a:rPr>
              <a:t>            come.</a:t>
            </a:r>
          </a:p>
          <a:p>
            <a:r>
              <a:rPr lang="en-US" sz="2400" b="1">
                <a:latin typeface="Times New Roman" panose="02020603050405020304" pitchFamily="18" charset="0"/>
              </a:rPr>
              <a:t>(     )10. She spent the whole evening talking about the things and </a:t>
            </a:r>
          </a:p>
          <a:p>
            <a:r>
              <a:rPr lang="en-US" sz="2400" b="1">
                <a:latin typeface="Times New Roman" panose="02020603050405020304" pitchFamily="18" charset="0"/>
              </a:rPr>
              <a:t>             persons ___  none of us has ever heard of. 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07504" y="980728"/>
            <a:ext cx="87169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 i="1">
                <a:latin typeface="Times New Roman" panose="02020603050405020304" pitchFamily="18" charset="0"/>
              </a:rPr>
              <a:t>A. Who      B. which       C. that        D. whose       E. whom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415479" y="1463328"/>
            <a:ext cx="441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66"/>
                </a:solidFill>
              </a:rPr>
              <a:t>B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415479" y="2182466"/>
            <a:ext cx="4413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66"/>
                </a:solidFill>
              </a:rPr>
              <a:t>B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415479" y="2903191"/>
            <a:ext cx="4413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66"/>
                </a:solidFill>
              </a:rPr>
              <a:t>A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415479" y="3695353"/>
            <a:ext cx="4206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66"/>
                </a:solidFill>
              </a:rPr>
              <a:t>E</a:t>
            </a: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415479" y="4416078"/>
            <a:ext cx="441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66"/>
                </a:solidFill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utoUpdateAnimBg="0"/>
      <p:bldP spid="44036" grpId="0" autoUpdateAnimBg="0"/>
      <p:bldP spid="44037" grpId="0" autoUpdateAnimBg="0"/>
      <p:bldP spid="44038" grpId="0" autoUpdateAnimBg="0"/>
      <p:bldP spid="44039" grpId="0" autoUpdateAnimBg="0"/>
      <p:bldP spid="44040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250825" y="1125538"/>
            <a:ext cx="86582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 i="1">
                <a:latin typeface="Times New Roman" panose="02020603050405020304" pitchFamily="18" charset="0"/>
              </a:rPr>
              <a:t>A. who      B. which       C. that       D. whose        D. whom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0" y="2133600"/>
            <a:ext cx="9144000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</a:rPr>
              <a:t>(     )11. This the best film ________ I have ever seen.</a:t>
            </a:r>
          </a:p>
          <a:p>
            <a:r>
              <a:rPr lang="en-US" sz="2800" b="1">
                <a:latin typeface="Times New Roman" panose="02020603050405020304" pitchFamily="18" charset="0"/>
              </a:rPr>
              <a:t>(     )12. Those _________ break the law must be punish.</a:t>
            </a:r>
          </a:p>
          <a:p>
            <a:r>
              <a:rPr lang="en-US" sz="2800" b="1">
                <a:latin typeface="Times New Roman" panose="02020603050405020304" pitchFamily="18" charset="0"/>
              </a:rPr>
              <a:t>(     )13.This is the only answer ________ we think is right.</a:t>
            </a:r>
          </a:p>
          <a:p>
            <a:r>
              <a:rPr lang="en-US" sz="2800" b="1">
                <a:latin typeface="Times New Roman" panose="02020603050405020304" pitchFamily="18" charset="0"/>
              </a:rPr>
              <a:t>(     )14. I know the student from _________ you borrowed      </a:t>
            </a:r>
          </a:p>
          <a:p>
            <a:r>
              <a:rPr lang="en-US" sz="2800" b="1">
                <a:latin typeface="Times New Roman" panose="02020603050405020304" pitchFamily="18" charset="0"/>
              </a:rPr>
              <a:t>             the dictionary.</a:t>
            </a:r>
          </a:p>
          <a:p>
            <a:r>
              <a:rPr lang="en-US" sz="2800" b="1">
                <a:latin typeface="Times New Roman" panose="02020603050405020304" pitchFamily="18" charset="0"/>
              </a:rPr>
              <a:t>(     )15. That is the factory in ________ they once worked.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79388" y="2133600"/>
            <a:ext cx="441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66"/>
                </a:solidFill>
              </a:rPr>
              <a:t>C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179388" y="2636838"/>
            <a:ext cx="4413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66"/>
                </a:solidFill>
              </a:rPr>
              <a:t>A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196850" y="2997200"/>
            <a:ext cx="441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66"/>
                </a:solidFill>
              </a:rPr>
              <a:t>C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234156" y="3449864"/>
            <a:ext cx="4206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66"/>
                </a:solidFill>
              </a:rPr>
              <a:t>E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250825" y="4292600"/>
            <a:ext cx="387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66"/>
                </a:solidFill>
              </a:rPr>
              <a:t>B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utoUpdateAnimBg="0"/>
      <p:bldP spid="45060" grpId="0" autoUpdateAnimBg="0"/>
      <p:bldP spid="45061" grpId="0" autoUpdateAnimBg="0"/>
      <p:bldP spid="45062" grpId="0" autoUpdateAnimBg="0"/>
      <p:bldP spid="45063" grpId="0" autoUpdateAnimBg="0"/>
      <p:bldP spid="45064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23622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39552" y="1196752"/>
            <a:ext cx="8694712" cy="4165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lvl="0" indent="-609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rPr>
              <a:t>1. After class, read the passage on Page 64 . Complete the </a:t>
            </a:r>
          </a:p>
          <a:p>
            <a:pPr marL="609600" lvl="0" indent="-609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rPr>
              <a:t>  sentences below, using </a:t>
            </a:r>
            <a:r>
              <a:rPr lang="en-US" altLang="zh-CN" sz="2400" b="1" i="1">
                <a:solidFill>
                  <a:srgbClr val="FF0066"/>
                </a:solidFill>
                <a:latin typeface="Times New Roman" panose="02020603050405020304" pitchFamily="18" charset="0"/>
              </a:rPr>
              <a:t>who, whom, which, that </a:t>
            </a:r>
            <a:r>
              <a:rPr lang="en-US" altLang="zh-CN" sz="2400" b="1" i="1">
                <a:solidFill>
                  <a:srgbClr val="3333FF"/>
                </a:solidFill>
                <a:latin typeface="Times New Roman" panose="02020603050405020304" pitchFamily="18" charset="0"/>
              </a:rPr>
              <a:t>or</a:t>
            </a:r>
            <a:r>
              <a:rPr lang="en-US" altLang="zh-CN" sz="2400" b="1" i="1">
                <a:solidFill>
                  <a:srgbClr val="FF0066"/>
                </a:solidFill>
                <a:latin typeface="Times New Roman" panose="02020603050405020304" pitchFamily="18" charset="0"/>
              </a:rPr>
              <a:t> whose</a:t>
            </a:r>
            <a:r>
              <a: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rPr>
              <a:t>.</a:t>
            </a:r>
          </a:p>
          <a:p>
            <a:pPr marL="609600" lvl="0" indent="-609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rPr>
              <a:t>2. Please translate the following sentences into English, using</a:t>
            </a:r>
          </a:p>
          <a:p>
            <a:pPr marL="609600" lvl="0" indent="-609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rPr>
              <a:t> the Attributive Clauses.</a:t>
            </a:r>
          </a:p>
          <a:p>
            <a:pPr marL="609600" lvl="0" indent="-609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r>
              <a:rPr lang="zh-CN" altLang="en-US" sz="2400" b="1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）、她的父母不允许她嫁给任何家境贫寒的人。</a:t>
            </a:r>
          </a:p>
          <a:p>
            <a:pPr marL="609600" lvl="0" indent="-609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r>
              <a:rPr lang="zh-CN" altLang="en-US" sz="2400" b="1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）、两位朋友谈论了许多他们所记得的大学里的人和事。</a:t>
            </a:r>
          </a:p>
          <a:p>
            <a:pPr marL="609600" lvl="0" indent="-609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3</a:t>
            </a:r>
            <a:r>
              <a:rPr lang="zh-CN" altLang="en-US" sz="2400" b="1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）、正在那儿唱歌的女孩是我的妹妹。</a:t>
            </a:r>
          </a:p>
          <a:p>
            <a:pPr marL="609600" lvl="0" indent="-609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4</a:t>
            </a:r>
            <a:r>
              <a:rPr lang="zh-CN" altLang="en-US" sz="2400" b="1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）、这就是你上个月参观的博物馆吗？</a:t>
            </a:r>
          </a:p>
          <a:p>
            <a:pPr marL="609600" lvl="0" indent="-609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5</a:t>
            </a:r>
            <a:r>
              <a:rPr lang="zh-CN" altLang="en-US" sz="2400" b="1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）、他正在写字用的那支钢笔是我的。</a:t>
            </a:r>
            <a:r>
              <a:rPr lang="zh-CN" altLang="en-US" sz="2800" b="1">
                <a:solidFill>
                  <a:prstClr val="blac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53866" y="998836"/>
            <a:ext cx="6629400" cy="180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/>
              <a:t>This is our school.</a:t>
            </a:r>
          </a:p>
          <a:p>
            <a:pPr>
              <a:spcBef>
                <a:spcPct val="50000"/>
              </a:spcBef>
            </a:pPr>
            <a:r>
              <a:rPr lang="en-US" sz="2800" b="1"/>
              <a:t>It is beautiful.</a:t>
            </a:r>
          </a:p>
          <a:p>
            <a:pPr>
              <a:spcBef>
                <a:spcPct val="50000"/>
              </a:spcBef>
            </a:pPr>
            <a:endParaRPr lang="en-US" sz="2800"/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77666" y="2191048"/>
            <a:ext cx="4210050" cy="180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/>
              <a:t>This is our school.</a:t>
            </a:r>
          </a:p>
          <a:p>
            <a:pPr>
              <a:spcBef>
                <a:spcPct val="50000"/>
              </a:spcBef>
            </a:pPr>
            <a:r>
              <a:rPr lang="en-US" sz="2800" b="1"/>
              <a:t>We study in our school</a:t>
            </a:r>
            <a:r>
              <a:rPr lang="en-US" sz="2800"/>
              <a:t>.</a:t>
            </a:r>
          </a:p>
          <a:p>
            <a:pPr>
              <a:spcBef>
                <a:spcPct val="50000"/>
              </a:spcBef>
            </a:pPr>
            <a:endParaRPr lang="en-US" sz="2800"/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3859091" y="1271886"/>
            <a:ext cx="54864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/>
              <a:t>This is our school </a:t>
            </a:r>
            <a:r>
              <a:rPr lang="en-US" sz="2800" b="1">
                <a:solidFill>
                  <a:srgbClr val="FF0000"/>
                </a:solidFill>
              </a:rPr>
              <a:t>which</a:t>
            </a:r>
            <a:r>
              <a:rPr lang="en-US" sz="2800" b="1"/>
              <a:t> is beautiful.</a:t>
            </a:r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4144841" y="2384723"/>
            <a:ext cx="5410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/>
              <a:t>This is our school </a:t>
            </a:r>
            <a:r>
              <a:rPr lang="en-US" sz="2800" b="1">
                <a:solidFill>
                  <a:srgbClr val="FF0000"/>
                </a:solidFill>
              </a:rPr>
              <a:t>which</a:t>
            </a:r>
            <a:r>
              <a:rPr lang="en-US" sz="2800" b="1"/>
              <a:t> we study </a:t>
            </a:r>
            <a:r>
              <a:rPr lang="en-US" sz="2800" b="1">
                <a:solidFill>
                  <a:srgbClr val="FF0000"/>
                </a:solidFill>
              </a:rPr>
              <a:t>in</a:t>
            </a:r>
            <a:r>
              <a:rPr lang="en-US" sz="2800" b="1"/>
              <a:t>.</a:t>
            </a:r>
          </a:p>
        </p:txBody>
      </p:sp>
      <p:sp>
        <p:nvSpPr>
          <p:cNvPr id="18438" name="Text Box 12"/>
          <p:cNvSpPr txBox="1">
            <a:spLocks noChangeArrowheads="1"/>
          </p:cNvSpPr>
          <p:nvPr/>
        </p:nvSpPr>
        <p:spPr bwMode="auto">
          <a:xfrm>
            <a:off x="3735266" y="3410248"/>
            <a:ext cx="5410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/>
              <a:t>This is our school </a:t>
            </a:r>
            <a:r>
              <a:rPr lang="en-US" sz="2800" b="1">
                <a:solidFill>
                  <a:srgbClr val="FF0000"/>
                </a:solidFill>
              </a:rPr>
              <a:t>in which</a:t>
            </a:r>
            <a:r>
              <a:rPr lang="en-US" sz="2800" b="1"/>
              <a:t> we study.</a:t>
            </a:r>
          </a:p>
        </p:txBody>
      </p:sp>
      <p:sp>
        <p:nvSpPr>
          <p:cNvPr id="18439" name="Text Box 13"/>
          <p:cNvSpPr txBox="1">
            <a:spLocks noChangeArrowheads="1"/>
          </p:cNvSpPr>
          <p:nvPr/>
        </p:nvSpPr>
        <p:spPr bwMode="auto">
          <a:xfrm>
            <a:off x="3716216" y="4486573"/>
            <a:ext cx="5181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/>
              <a:t>This is our school </a:t>
            </a:r>
            <a:r>
              <a:rPr lang="en-US" sz="2800" b="1">
                <a:solidFill>
                  <a:srgbClr val="FF0000"/>
                </a:solidFill>
              </a:rPr>
              <a:t>where</a:t>
            </a:r>
            <a:r>
              <a:rPr lang="en-US" sz="2800" b="1"/>
              <a:t> we study</a:t>
            </a:r>
            <a:r>
              <a:rPr lang="en-US" sz="2800"/>
              <a:t>.</a:t>
            </a:r>
          </a:p>
        </p:txBody>
      </p:sp>
      <p:sp>
        <p:nvSpPr>
          <p:cNvPr id="18440" name="AutoShape 14"/>
          <p:cNvSpPr>
            <a:spLocks/>
          </p:cNvSpPr>
          <p:nvPr/>
        </p:nvSpPr>
        <p:spPr bwMode="auto">
          <a:xfrm>
            <a:off x="3506666" y="1200448"/>
            <a:ext cx="152400" cy="838200"/>
          </a:xfrm>
          <a:prstGeom prst="rightBrace">
            <a:avLst>
              <a:gd name="adj1" fmla="val 45833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41" name="AutoShape 15"/>
          <p:cNvSpPr>
            <a:spLocks/>
          </p:cNvSpPr>
          <p:nvPr/>
        </p:nvSpPr>
        <p:spPr bwMode="auto">
          <a:xfrm>
            <a:off x="4001966" y="2343448"/>
            <a:ext cx="152400" cy="838200"/>
          </a:xfrm>
          <a:prstGeom prst="rightBrace">
            <a:avLst>
              <a:gd name="adj1" fmla="val 45833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42" name="AutoShape 16"/>
          <p:cNvSpPr>
            <a:spLocks noChangeArrowheads="1"/>
          </p:cNvSpPr>
          <p:nvPr/>
        </p:nvSpPr>
        <p:spPr bwMode="auto">
          <a:xfrm>
            <a:off x="5868866" y="2953048"/>
            <a:ext cx="304800" cy="609600"/>
          </a:xfrm>
          <a:prstGeom prst="curvedLeftArrow">
            <a:avLst>
              <a:gd name="adj1" fmla="val 40000"/>
              <a:gd name="adj2" fmla="val 80000"/>
              <a:gd name="adj3" fmla="val 33333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43" name="AutoShape 17"/>
          <p:cNvSpPr>
            <a:spLocks noChangeArrowheads="1"/>
          </p:cNvSpPr>
          <p:nvPr/>
        </p:nvSpPr>
        <p:spPr bwMode="auto">
          <a:xfrm>
            <a:off x="5868866" y="3867448"/>
            <a:ext cx="304800" cy="609600"/>
          </a:xfrm>
          <a:prstGeom prst="curvedLeftArrow">
            <a:avLst>
              <a:gd name="adj1" fmla="val 40000"/>
              <a:gd name="adj2" fmla="val 80000"/>
              <a:gd name="adj3" fmla="val 33333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pic>
        <p:nvPicPr>
          <p:cNvPr id="18444" name="图片 1" descr="新课导入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2343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  <p:bldP spid="18436" grpId="0" autoUpdateAnimBg="0"/>
      <p:bldP spid="18437" grpId="0" autoUpdateAnimBg="0"/>
      <p:bldP spid="18438" grpId="0" autoUpdateAnimBg="0"/>
      <p:bldP spid="18439" grpId="0" autoUpdateAnimBg="0"/>
      <p:bldP spid="18440" grpId="0" animBg="1" autoUpdateAnimBg="0"/>
      <p:bldP spid="18441" grpId="0" animBg="1" autoUpdateAnimBg="0"/>
      <p:bldP spid="18442" grpId="0" animBg="1" autoUpdateAnimBg="0"/>
      <p:bldP spid="18443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1311275" y="1111250"/>
            <a:ext cx="1841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8000" b="1" i="1">
              <a:latin typeface="Times New Roman" panose="02020603050405020304" pitchFamily="18" charset="0"/>
            </a:endParaRPr>
          </a:p>
        </p:txBody>
      </p:sp>
      <p:sp>
        <p:nvSpPr>
          <p:cNvPr id="47107" name="WordArt 3"/>
          <p:cNvSpPr>
            <a:spLocks noChangeArrowheads="1" noChangeShapeType="1"/>
          </p:cNvSpPr>
          <p:nvPr/>
        </p:nvSpPr>
        <p:spPr bwMode="auto">
          <a:xfrm>
            <a:off x="-395288" y="836613"/>
            <a:ext cx="8928101" cy="525621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en-US" altLang="zh-CN" sz="8000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Goodbye</a:t>
            </a:r>
            <a:endParaRPr lang="zh-CN" altLang="en-US" sz="8000">
              <a:ln w="9525" cmpd="sng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7"/>
          <p:cNvSpPr txBox="1">
            <a:spLocks noChangeArrowheads="1"/>
          </p:cNvSpPr>
          <p:nvPr/>
        </p:nvSpPr>
        <p:spPr bwMode="auto">
          <a:xfrm>
            <a:off x="1928813" y="642938"/>
            <a:ext cx="5310187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Do you know the room?</a:t>
            </a:r>
          </a:p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It is made of amber.</a:t>
            </a:r>
          </a:p>
        </p:txBody>
      </p:sp>
      <p:sp>
        <p:nvSpPr>
          <p:cNvPr id="19459" name="AutoShape 8"/>
          <p:cNvSpPr>
            <a:spLocks/>
          </p:cNvSpPr>
          <p:nvPr/>
        </p:nvSpPr>
        <p:spPr bwMode="auto">
          <a:xfrm>
            <a:off x="1357313" y="785813"/>
            <a:ext cx="457200" cy="1223962"/>
          </a:xfrm>
          <a:prstGeom prst="leftBrace">
            <a:avLst>
              <a:gd name="adj1" fmla="val 21008"/>
              <a:gd name="adj2" fmla="val 50000"/>
            </a:avLst>
          </a:prstGeom>
          <a:noFill/>
          <a:ln w="57150" cmpd="sng">
            <a:solidFill>
              <a:srgbClr val="FF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2400" u="sng">
                <a:solidFill>
                  <a:srgbClr val="3366FF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9460" name="AutoShape 9"/>
          <p:cNvSpPr>
            <a:spLocks noChangeArrowheads="1"/>
          </p:cNvSpPr>
          <p:nvPr/>
        </p:nvSpPr>
        <p:spPr bwMode="auto">
          <a:xfrm>
            <a:off x="357188" y="3286125"/>
            <a:ext cx="649287" cy="466725"/>
          </a:xfrm>
          <a:prstGeom prst="rightArrow">
            <a:avLst>
              <a:gd name="adj1" fmla="val 50000"/>
              <a:gd name="adj2" fmla="val 34779"/>
            </a:avLst>
          </a:prstGeom>
          <a:solidFill>
            <a:srgbClr val="00FFFF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61" name="Text Box 10"/>
          <p:cNvSpPr txBox="1">
            <a:spLocks noChangeArrowheads="1"/>
          </p:cNvSpPr>
          <p:nvPr/>
        </p:nvSpPr>
        <p:spPr bwMode="auto">
          <a:xfrm>
            <a:off x="0" y="2857500"/>
            <a:ext cx="5072063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600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Do you know the room </a:t>
            </a:r>
            <a:r>
              <a:rPr lang="en-US" sz="3600" b="1" i="1" u="sng">
                <a:solidFill>
                  <a:srgbClr val="FF0000"/>
                </a:solidFill>
                <a:latin typeface="Times New Roman" panose="02020603050405020304" pitchFamily="18" charset="0"/>
              </a:rPr>
              <a:t>which is made of amber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?</a:t>
            </a:r>
          </a:p>
        </p:txBody>
      </p:sp>
      <p:pic>
        <p:nvPicPr>
          <p:cNvPr id="19462" name="Picture 3" descr="Amber room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2857500"/>
            <a:ext cx="4000500" cy="397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  <p:bldP spid="19459" grpId="0" animBg="1" autoUpdateAnimBg="0"/>
      <p:bldP spid="19460" grpId="0" animBg="1" autoUpdateAnimBg="0"/>
      <p:bldP spid="1946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21st centu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4013200"/>
            <a:ext cx="2714625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1331640" y="836712"/>
            <a:ext cx="62642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have read the newspaper.</a:t>
            </a:r>
            <a:endParaRPr lang="en-US" sz="6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1311003" y="1844775"/>
            <a:ext cx="76882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It carries the important news.</a:t>
            </a:r>
          </a:p>
        </p:txBody>
      </p:sp>
      <p:sp>
        <p:nvSpPr>
          <p:cNvPr id="20485" name="AutoShape 4"/>
          <p:cNvSpPr>
            <a:spLocks/>
          </p:cNvSpPr>
          <p:nvPr/>
        </p:nvSpPr>
        <p:spPr bwMode="auto">
          <a:xfrm>
            <a:off x="791890" y="1095475"/>
            <a:ext cx="361950" cy="1203325"/>
          </a:xfrm>
          <a:prstGeom prst="leftBrace">
            <a:avLst>
              <a:gd name="adj1" fmla="val 27705"/>
              <a:gd name="adj2" fmla="val 50000"/>
            </a:avLst>
          </a:prstGeom>
          <a:noFill/>
          <a:ln w="57150" cmpd="sng">
            <a:solidFill>
              <a:srgbClr val="FF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20486" name="Group 5"/>
          <p:cNvGrpSpPr>
            <a:grpSpLocks/>
          </p:cNvGrpSpPr>
          <p:nvPr/>
        </p:nvGrpSpPr>
        <p:grpSpPr bwMode="auto">
          <a:xfrm>
            <a:off x="466453" y="2367062"/>
            <a:ext cx="8208962" cy="1847850"/>
            <a:chOff x="0" y="0"/>
            <a:chExt cx="5171" cy="1164"/>
          </a:xfrm>
        </p:grpSpPr>
        <p:sp>
          <p:nvSpPr>
            <p:cNvPr id="20487" name="AutoShape 6"/>
            <p:cNvSpPr>
              <a:spLocks noChangeArrowheads="1"/>
            </p:cNvSpPr>
            <p:nvPr/>
          </p:nvSpPr>
          <p:spPr bwMode="auto">
            <a:xfrm>
              <a:off x="0" y="347"/>
              <a:ext cx="544" cy="288"/>
            </a:xfrm>
            <a:prstGeom prst="rightArrow">
              <a:avLst>
                <a:gd name="adj1" fmla="val 50000"/>
                <a:gd name="adj2" fmla="val 47222"/>
              </a:avLst>
            </a:prstGeom>
            <a:solidFill>
              <a:schemeClr val="accent1"/>
            </a:solidFill>
            <a:ln w="9525" cmpd="sng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488" name="Text Box 7"/>
            <p:cNvSpPr txBox="1">
              <a:spLocks noChangeArrowheads="1"/>
            </p:cNvSpPr>
            <p:nvPr/>
          </p:nvSpPr>
          <p:spPr bwMode="auto">
            <a:xfrm>
              <a:off x="131" y="0"/>
              <a:ext cx="5040" cy="1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en-US" sz="6000">
                  <a:solidFill>
                    <a:srgbClr val="3366FF"/>
                  </a:solidFill>
                  <a:latin typeface="Times New Roman" panose="02020603050405020304" pitchFamily="18" charset="0"/>
                </a:rPr>
                <a:t>     </a:t>
              </a:r>
              <a:r>
                <a:rPr lang="en-US" sz="3600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I have read the newspaper</a:t>
              </a:r>
              <a:r>
                <a:rPr lang="en-US" sz="3600" b="1">
                  <a:solidFill>
                    <a:srgbClr val="3366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3600" b="1" i="1" u="sng">
                  <a:solidFill>
                    <a:srgbClr val="FF0000"/>
                  </a:solidFill>
                  <a:latin typeface="Times New Roman" panose="02020603050405020304" pitchFamily="18" charset="0"/>
                </a:rPr>
                <a:t>which carries</a:t>
              </a:r>
              <a:r>
                <a:rPr lang="en-US" sz="36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3600" b="1" i="1" u="sng">
                  <a:solidFill>
                    <a:srgbClr val="FF0000"/>
                  </a:solidFill>
                  <a:latin typeface="Times New Roman" panose="02020603050405020304" pitchFamily="18" charset="0"/>
                </a:rPr>
                <a:t>the important news</a:t>
              </a:r>
              <a:r>
                <a:rPr lang="en-US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</a:p>
          </p:txBody>
        </p:sp>
      </p:grpSp>
      <p:pic>
        <p:nvPicPr>
          <p:cNvPr id="20489" name="Picture 2" descr="newspaper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213" y="3571875"/>
            <a:ext cx="1982787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  <p:bldP spid="20484" grpId="0" autoUpdateAnimBg="0"/>
      <p:bldP spid="20485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图片 2" descr="学习目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06" y="692696"/>
            <a:ext cx="2343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23528" y="1556792"/>
            <a:ext cx="7956376" cy="3596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zh-CN" sz="3600" b="1">
                <a:solidFill>
                  <a:prstClr val="black"/>
                </a:solidFill>
                <a:latin typeface="Calibri" panose="020F0502020204030204"/>
              </a:rPr>
              <a:t>1. Learn the Attributive Clause</a:t>
            </a:r>
          </a:p>
          <a:p>
            <a:pPr lvl="0" algn="just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zh-CN" sz="3600" b="1" smtClean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lang="en-US" altLang="zh-CN" sz="3600" b="1">
                <a:solidFill>
                  <a:prstClr val="black"/>
                </a:solidFill>
                <a:latin typeface="Calibri" panose="020F0502020204030204"/>
              </a:rPr>
              <a:t>. Learn the difference </a:t>
            </a:r>
            <a:r>
              <a:rPr lang="en-US" altLang="zh-CN" sz="3600" b="1" smtClean="0">
                <a:solidFill>
                  <a:prstClr val="black"/>
                </a:solidFill>
                <a:latin typeface="Calibri" panose="020F0502020204030204"/>
              </a:rPr>
              <a:t>between Relative   Pronouns for </a:t>
            </a:r>
            <a:r>
              <a:rPr lang="en-US" altLang="zh-CN" sz="3600" b="1">
                <a:solidFill>
                  <a:prstClr val="black"/>
                </a:solidFill>
                <a:latin typeface="Calibri" panose="020F0502020204030204"/>
              </a:rPr>
              <a:t>the </a:t>
            </a:r>
            <a:r>
              <a:rPr lang="en-US" altLang="zh-CN" sz="3600" b="1" smtClean="0">
                <a:solidFill>
                  <a:prstClr val="black"/>
                </a:solidFill>
                <a:latin typeface="Calibri" panose="020F0502020204030204"/>
              </a:rPr>
              <a:t>Attributive Clause</a:t>
            </a:r>
            <a:endParaRPr lang="en-US" altLang="zh-CN" sz="3600" b="1">
              <a:solidFill>
                <a:prstClr val="black"/>
              </a:solidFill>
              <a:latin typeface="Calibri" panose="020F0502020204030204"/>
            </a:endParaRPr>
          </a:p>
          <a:p>
            <a:pPr lvl="0" algn="just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zh-CN" sz="3600" b="1">
                <a:solidFill>
                  <a:prstClr val="black"/>
                </a:solidFill>
                <a:latin typeface="Calibri" panose="020F0502020204030204"/>
              </a:rPr>
              <a:t>3. Learn to choose the correct Relative                                             </a:t>
            </a:r>
          </a:p>
          <a:p>
            <a:pPr lvl="0" algn="just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zh-CN" sz="3600" b="1">
                <a:solidFill>
                  <a:prstClr val="black"/>
                </a:solidFill>
                <a:latin typeface="Calibri" panose="020F0502020204030204"/>
              </a:rPr>
              <a:t>   Pronouns for the Attributive Clause </a:t>
            </a:r>
          </a:p>
          <a:p>
            <a:pPr lvl="0" algn="just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 sz="3600" b="1">
              <a:solidFill>
                <a:prstClr val="black"/>
              </a:solidFill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2041525" y="9350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95288" y="981075"/>
            <a:ext cx="82296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定语从句的定义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: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在主从复合句中起定语作用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修饰名词或代词从句叫定语从句</a:t>
            </a:r>
            <a:r>
              <a:rPr lang="zh-CN" altLang="en-US" sz="3600" b="1">
                <a:latin typeface="Times New Roman" panose="02020603050405020304" pitchFamily="18" charset="0"/>
              </a:rPr>
              <a:t>。被定语从句修饰的名词或代词叫先行词。定语从句一般放在先行词后面，由关系代词或关系副词引导。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23528" y="4005064"/>
            <a:ext cx="849788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latin typeface="Times New Roman" panose="02020603050405020304" pitchFamily="18" charset="0"/>
              </a:rPr>
              <a:t> </a:t>
            </a:r>
            <a:r>
              <a:rPr lang="en-US" sz="3600" b="1">
                <a:latin typeface="Times New Roman" panose="02020603050405020304" pitchFamily="18" charset="0"/>
              </a:rPr>
              <a:t>eg.  The woman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who lives next door </a:t>
            </a:r>
            <a:r>
              <a:rPr lang="en-US" sz="3600" b="1">
                <a:latin typeface="Times New Roman" panose="02020603050405020304" pitchFamily="18" charset="0"/>
              </a:rPr>
              <a:t>is a teacher 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14028" y="5167114"/>
            <a:ext cx="526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1.The woman is a teacher.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437828" y="5776714"/>
            <a:ext cx="589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2.The woman lives next door.</a:t>
            </a:r>
          </a:p>
        </p:txBody>
      </p:sp>
      <p:pic>
        <p:nvPicPr>
          <p:cNvPr id="22535" name="图片 2" descr="新课讲授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0681"/>
            <a:ext cx="2343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utoUpdateAnimBg="0"/>
      <p:bldP spid="22532" grpId="0" autoUpdateAnimBg="0"/>
      <p:bldP spid="22533" grpId="0" autoUpdateAnimBg="0"/>
      <p:bldP spid="2253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549856" y="1988840"/>
            <a:ext cx="6211888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1.</a:t>
            </a:r>
            <a:r>
              <a:rPr 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who</a:t>
            </a:r>
            <a:r>
              <a:rPr 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>
                <a:latin typeface="Times New Roman" panose="02020603050405020304" pitchFamily="18" charset="0"/>
              </a:rPr>
              <a:t>指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人</a:t>
            </a:r>
            <a:r>
              <a:rPr lang="en-US" sz="3600" b="1">
                <a:latin typeface="Times New Roman" panose="02020603050405020304" pitchFamily="18" charset="0"/>
              </a:rPr>
              <a:t>, </a:t>
            </a:r>
            <a:r>
              <a:rPr lang="zh-CN" altLang="en-US" sz="3600" b="1">
                <a:latin typeface="Times New Roman" panose="02020603050405020304" pitchFamily="18" charset="0"/>
              </a:rPr>
              <a:t>在从句作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主语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。</a:t>
            </a:r>
          </a:p>
          <a:p>
            <a:endParaRPr lang="zh-CN" altLang="en-US" sz="3600" b="1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endParaRPr lang="zh-CN" altLang="en-US" sz="360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endParaRPr lang="zh-CN" altLang="en-US" sz="360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endParaRPr lang="zh-CN" altLang="en-US" sz="360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endParaRPr lang="zh-CN" altLang="en-US" sz="360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endParaRPr lang="zh-CN" altLang="en-US" sz="360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endParaRPr lang="zh-CN" altLang="en-US" sz="360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827584" y="2904183"/>
            <a:ext cx="83788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eg. The man has been caught.                          He did the robbery.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781050" y="4227480"/>
            <a:ext cx="705961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The man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who </a:t>
            </a:r>
            <a:r>
              <a:rPr lang="en-US" sz="3600" b="1">
                <a:latin typeface="Times New Roman" panose="02020603050405020304" pitchFamily="18" charset="0"/>
              </a:rPr>
              <a:t>did the robbery has been caught .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143000" y="4953000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593725" y="5010150"/>
            <a:ext cx="74342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2449513" y="5661025"/>
            <a:ext cx="66944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323850" y="5226050"/>
            <a:ext cx="1841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0" name="Rectangle 2"/>
          <p:cNvSpPr txBox="1">
            <a:spLocks noRot="1" noChangeArrowheads="1"/>
          </p:cNvSpPr>
          <p:nvPr/>
        </p:nvSpPr>
        <p:spPr bwMode="auto">
          <a:xfrm>
            <a:off x="395536" y="308118"/>
            <a:ext cx="8435975" cy="1194883"/>
          </a:xfrm>
          <a:prstGeom prst="rect">
            <a:avLst/>
          </a:prstGeom>
          <a:solidFill>
            <a:srgbClr val="92D050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smtClean="0">
                <a:solidFill>
                  <a:prstClr val="black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3600" b="1" smtClean="0">
                <a:solidFill>
                  <a:prstClr val="black"/>
                </a:solidFill>
                <a:latin typeface="Times New Roman" panose="02020603050405020304" pitchFamily="18" charset="0"/>
              </a:rPr>
              <a:t>关系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 pitchFamily="18" charset="0"/>
              </a:rPr>
              <a:t>代词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who,which ,that,whose,whom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 pitchFamily="18" charset="0"/>
              </a:rPr>
              <a:t>在定语从句中的用法。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  <p:bldP spid="24580" grpId="0" autoUpdateAnimBg="0"/>
      <p:bldP spid="2458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03993" y="2623019"/>
            <a:ext cx="82804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</a:rPr>
              <a:t>3.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r>
              <a:rPr lang="en-US" sz="3200" b="1">
                <a:latin typeface="Times New Roman" panose="02020603050405020304" pitchFamily="18" charset="0"/>
              </a:rPr>
              <a:t> </a:t>
            </a:r>
            <a:r>
              <a:rPr lang="zh-CN" altLang="en-US" sz="3200" b="1">
                <a:latin typeface="Times New Roman" panose="02020603050405020304" pitchFamily="18" charset="0"/>
              </a:rPr>
              <a:t>指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事物</a:t>
            </a:r>
            <a:r>
              <a:rPr lang="zh-CN" altLang="en-US" sz="3200" b="1">
                <a:latin typeface="Times New Roman" panose="02020603050405020304" pitchFamily="18" charset="0"/>
              </a:rPr>
              <a:t>，也可指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人</a:t>
            </a:r>
            <a:r>
              <a:rPr lang="zh-CN" altLang="en-US" sz="3200" b="1">
                <a:latin typeface="Times New Roman" panose="02020603050405020304" pitchFamily="18" charset="0"/>
              </a:rPr>
              <a:t>，在从句中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作主语或宾语</a:t>
            </a:r>
            <a:r>
              <a:rPr lang="zh-CN" altLang="en-US" sz="3200" b="1">
                <a:latin typeface="Times New Roman" panose="02020603050405020304" pitchFamily="18" charset="0"/>
              </a:rPr>
              <a:t>。作宾语时可省略。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29961" y="3803962"/>
            <a:ext cx="86407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</a:rPr>
              <a:t>eg.  1).A plane is a machine . It can fly . 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475656" y="4486454"/>
            <a:ext cx="72024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</a:rPr>
              <a:t>A plane is a machine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r>
              <a:rPr lang="en-US" sz="3200" b="1">
                <a:latin typeface="Times New Roman" panose="02020603050405020304" pitchFamily="18" charset="0"/>
              </a:rPr>
              <a:t> can fly</a:t>
            </a:r>
            <a:r>
              <a:rPr lang="en-US" sz="3200" b="1"/>
              <a:t> .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896155" y="5265378"/>
            <a:ext cx="865100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</a:rPr>
              <a:t>2).Here is the boy . He damaged the </a:t>
            </a:r>
            <a:r>
              <a:rPr lang="en-US" sz="3200" b="1" smtClean="0">
                <a:latin typeface="Times New Roman" panose="02020603050405020304" pitchFamily="18" charset="0"/>
              </a:rPr>
              <a:t>vase</a:t>
            </a:r>
            <a:r>
              <a:rPr lang="en-US" sz="3200" b="1"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 rot="10800000" flipV="1">
            <a:off x="1333870" y="5953878"/>
            <a:ext cx="77755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</a:rPr>
              <a:t>Here is the boy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r>
              <a:rPr lang="en-US" sz="3200" b="1">
                <a:latin typeface="Times New Roman" panose="02020603050405020304" pitchFamily="18" charset="0"/>
              </a:rPr>
              <a:t> damaged the vase </a:t>
            </a: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103993" y="225441"/>
            <a:ext cx="904000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</a:rPr>
              <a:t>2.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which </a:t>
            </a:r>
            <a:r>
              <a:rPr lang="zh-CN" altLang="en-US" sz="3200" b="1">
                <a:latin typeface="Times New Roman" panose="02020603050405020304" pitchFamily="18" charset="0"/>
              </a:rPr>
              <a:t>指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事物</a:t>
            </a:r>
            <a:r>
              <a:rPr lang="en-US" sz="3200" b="1">
                <a:latin typeface="Times New Roman" panose="02020603050405020304" pitchFamily="18" charset="0"/>
              </a:rPr>
              <a:t>, </a:t>
            </a:r>
            <a:r>
              <a:rPr lang="zh-CN" altLang="en-US" sz="3200" b="1">
                <a:latin typeface="Times New Roman" panose="02020603050405020304" pitchFamily="18" charset="0"/>
              </a:rPr>
              <a:t>在从句中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作主语和宾语</a:t>
            </a:r>
            <a:r>
              <a:rPr lang="en-US" sz="3200" b="1"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</a:rPr>
              <a:t>常可省略</a:t>
            </a: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329961" y="846361"/>
            <a:ext cx="84963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</a:rPr>
              <a:t>eg. The chair was a broken one . I sat in the chair .</a:t>
            </a: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329961" y="1902018"/>
            <a:ext cx="84248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</a:rPr>
              <a:t>The chair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which</a:t>
            </a:r>
            <a:r>
              <a:rPr 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>
                <a:latin typeface="Times New Roman" panose="02020603050405020304" pitchFamily="18" charset="0"/>
              </a:rPr>
              <a:t>I sat in was a broken one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  <p:bldP spid="25603" grpId="0" autoUpdateAnimBg="0"/>
      <p:bldP spid="25604" grpId="0" autoUpdateAnimBg="0"/>
      <p:bldP spid="25605" grpId="0" autoUpdateAnimBg="0"/>
      <p:bldP spid="25606" grpId="0" autoUpdateAnimBg="0"/>
      <p:bldP spid="25607" grpId="0" autoUpdateAnimBg="0"/>
      <p:bldP spid="25608" grpId="0" autoUpdateAnimBg="0"/>
      <p:bldP spid="25609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3.1|2.5|1.1|1.1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Pages>0</Pages>
  <Words>1864</Words>
  <Characters>0</Characters>
  <Application>Microsoft Office PowerPoint</Application>
  <DocSecurity>0</DocSecurity>
  <PresentationFormat>全屏显示(4:3)</PresentationFormat>
  <Lines>0</Lines>
  <Paragraphs>219</Paragraphs>
  <Slides>30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Administrator</dc:creator>
  <cp:keywords/>
  <dc:description/>
  <cp:lastModifiedBy>admin</cp:lastModifiedBy>
  <cp:revision>303</cp:revision>
  <dcterms:created xsi:type="dcterms:W3CDTF">2013-09-18T00:47:06Z</dcterms:created>
  <dcterms:modified xsi:type="dcterms:W3CDTF">2015-10-26T10:24:53Z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