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305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306" r:id="rId37"/>
    <p:sldId id="334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</p:sldIdLst>
  <p:sldSz cx="12192000" cy="6858000"/>
  <p:notesSz cx="6857365" cy="9143365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marL="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1pPr>
    <a:lvl2pPr marL="4572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2pPr>
    <a:lvl3pPr marL="914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3pPr>
    <a:lvl4pPr marL="13716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4pPr>
    <a:lvl5pPr marL="18288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6" autoAdjust="0"/>
    <p:restoredTop sz="99500" autoAdjust="0"/>
  </p:normalViewPr>
  <p:slideViewPr>
    <p:cSldViewPr snapToGrid="0">
      <p:cViewPr varScale="1">
        <p:scale>
          <a:sx n="50" d="100"/>
          <a:sy n="50" d="100"/>
        </p:scale>
        <p:origin x="0" y="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0" y="0"/>
      </p:cViewPr>
      <p:guideLst/>
    </p:cSldViewPr>
  </p:notesViewPr>
  <p:gridSpacing cx="72009" cy="7200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notesMaster" Target="notesMasters/notesMaster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250" cy="4587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3894" y="0"/>
            <a:ext cx="2971250" cy="4587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4007"/>
            <a:ext cx="2971250" cy="45872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3894" y="8684007"/>
            <a:ext cx="2971250" cy="45872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250" cy="4587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华文楷体" panose="0201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3894" y="0"/>
            <a:ext cx="2971250" cy="4587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华文楷体" panose="0201060004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46" y="1142841"/>
            <a:ext cx="5485638" cy="3085671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673" y="4399939"/>
            <a:ext cx="5485384" cy="35999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4007"/>
            <a:ext cx="2971250" cy="45872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华文楷体" panose="0201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3894" y="8684007"/>
            <a:ext cx="2971250" cy="45872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华文楷体" panose="0201060004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华文楷体" panose="02010600040101010101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华文楷体" panose="02010600040101010101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华文楷体" panose="02010600040101010101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华文楷体" panose="02010600040101010101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华文楷体" panose="02010600040101010101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828800" y="3886199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dt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l"/>
            <a:endParaRPr lang="zh-CN" altLang="en-US" sz="1200">
              <a:solidFill>
                <a:srgbClr val="898989"/>
              </a:solidFill>
              <a:latin typeface="微软雅黑 Light" charset="-122"/>
              <a:ea typeface="微软雅黑 Light" charset="-122"/>
              <a:cs typeface="Calibri" panose="020F0502020204030204" charset="0"/>
            </a:endParaRPr>
          </a:p>
        </p:txBody>
      </p:sp>
      <p:sp>
        <p:nvSpPr>
          <p:cNvPr id="8" name="文本框"/>
          <p:cNvSpPr>
            <a:spLocks noGrp="1"/>
          </p:cNvSpPr>
          <p:nvPr>
            <p:ph type="ftr"/>
          </p:nvPr>
        </p:nvSpPr>
        <p:spPr>
          <a:xfrm>
            <a:off x="4038600" y="6356349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ctr"/>
            <a:endParaRPr lang="zh-CN" altLang="en-US" sz="1200">
              <a:solidFill>
                <a:srgbClr val="898989"/>
              </a:solidFill>
              <a:latin typeface="微软雅黑 Light" charset="-122"/>
              <a:ea typeface="微软雅黑 Light" charset="-122"/>
              <a:cs typeface="Calibri" panose="020F0502020204030204" charset="0"/>
            </a:endParaRPr>
          </a:p>
        </p:txBody>
      </p:sp>
      <p:sp>
        <p:nvSpPr>
          <p:cNvPr id="9" name="文本框"/>
          <p:cNvSpPr>
            <a:spLocks noGrp="1"/>
          </p:cNvSpPr>
          <p:nvPr>
            <p:ph type="sldNum"/>
          </p:nvPr>
        </p:nvSpPr>
        <p:spPr>
          <a:xfrm>
            <a:off x="86106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微软雅黑 Light" charset="-122"/>
                <a:ea typeface="微软雅黑 Light" charset="-122"/>
                <a:cs typeface="Calibri" panose="020F0502020204030204" charset="0"/>
              </a:rPr>
            </a:fld>
            <a:endParaRPr lang="zh-CN" altLang="en-US" sz="1200">
              <a:solidFill>
                <a:srgbClr val="898989"/>
              </a:solidFill>
              <a:latin typeface="微软雅黑 Light" charset="-122"/>
              <a:ea typeface="微软雅黑 Light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"/>
          <p:cNvSpPr>
            <a:spLocks noGrp="1"/>
          </p:cNvSpPr>
          <p:nvPr>
            <p:ph type="dt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>
            <a:lvl1pPr>
              <a:defRPr>
                <a:ea typeface="华文楷体" panose="02010600040101010101" charset="-122"/>
              </a:defRPr>
            </a:lvl1pPr>
          </a:lstStyle>
          <a:p>
            <a:pPr algn="l"/>
            <a:endParaRPr lang="zh-CN" altLang="en-US" sz="1200">
              <a:solidFill>
                <a:srgbClr val="898989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32" name="文本框"/>
          <p:cNvSpPr>
            <a:spLocks noGrp="1"/>
          </p:cNvSpPr>
          <p:nvPr>
            <p:ph type="ftr"/>
          </p:nvPr>
        </p:nvSpPr>
        <p:spPr>
          <a:xfrm>
            <a:off x="4038600" y="6356349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>
            <a:lvl1pPr>
              <a:defRPr>
                <a:ea typeface="华文楷体" panose="02010600040101010101" charset="-122"/>
              </a:defRPr>
            </a:lvl1pPr>
          </a:lstStyle>
          <a:p>
            <a:pPr algn="ctr"/>
            <a:endParaRPr lang="zh-CN" altLang="en-US" sz="1200">
              <a:solidFill>
                <a:srgbClr val="898989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33" name="文本框"/>
          <p:cNvSpPr>
            <a:spLocks noGrp="1"/>
          </p:cNvSpPr>
          <p:nvPr>
            <p:ph type="sldNum"/>
          </p:nvPr>
        </p:nvSpPr>
        <p:spPr>
          <a:xfrm>
            <a:off x="86106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华文楷体" panose="02010600040101010101" charset="-122"/>
              </a:defRPr>
            </a:lvl1pPr>
          </a:lstStyle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3255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  <a:effectLst>
            <a:outerShdw blurRad="88900" dist="101600" dir="5400000" algn="ctr" rotWithShape="0">
              <a:srgbClr val="000000">
                <a:alpha val="1568"/>
              </a:srgbClr>
            </a:outerShdw>
          </a:effectLst>
        </p:spPr>
        <p:txBody>
          <a:bodyPr vert="horz" wrap="square" lIns="91440" tIns="45720" rIns="91440" bIns="45720"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idx="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l"/>
            <a:fld id="{CAD2D6BD-DE1B-4B5F-8B41-2702339687B9}" type="datetime1">
              <a:rPr lang="zh-CN" altLang="en-US" sz="1200">
                <a:solidFill>
                  <a:srgbClr val="898989"/>
                </a:solidFill>
                <a:latin typeface="微软雅黑 Light" charset="-122"/>
                <a:ea typeface="微软雅黑 Light" charset="-122"/>
                <a:cs typeface="Calibri" panose="020F0502020204030204" charset="0"/>
              </a:rPr>
            </a:fld>
            <a:endParaRPr lang="zh-CN" altLang="en-US" sz="1200">
              <a:solidFill>
                <a:srgbClr val="898989"/>
              </a:solidFill>
              <a:latin typeface="微软雅黑 Light" charset="-122"/>
              <a:ea typeface="微软雅黑 Light" charset="-122"/>
              <a:cs typeface="Calibri" panose="020F050202020403020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ftr" idx="3"/>
          </p:nvPr>
        </p:nvSpPr>
        <p:spPr>
          <a:xfrm>
            <a:off x="4038600" y="6356349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ctr"/>
            <a:endParaRPr lang="zh-CN" altLang="en-US" sz="1200">
              <a:solidFill>
                <a:srgbClr val="898989"/>
              </a:solidFill>
              <a:latin typeface="微软雅黑 Light" charset="-122"/>
              <a:ea typeface="微软雅黑 Light" charset="-122"/>
              <a:cs typeface="Calibri" panose="020F0502020204030204" charset="0"/>
            </a:endParaRPr>
          </a:p>
        </p:txBody>
      </p:sp>
      <p:sp>
        <p:nvSpPr>
          <p:cNvPr id="6" name="文本框"/>
          <p:cNvSpPr>
            <a:spLocks noGrp="1"/>
          </p:cNvSpPr>
          <p:nvPr>
            <p:ph type="sldNum" idx="4"/>
          </p:nvPr>
        </p:nvSpPr>
        <p:spPr>
          <a:xfrm>
            <a:off x="86106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微软雅黑 Light" charset="-122"/>
                <a:ea typeface="微软雅黑 Light" charset="-122"/>
                <a:cs typeface="Calibri" panose="020F0502020204030204" charset="0"/>
              </a:rPr>
            </a:fld>
            <a:endParaRPr lang="zh-CN" altLang="en-US" sz="1200">
              <a:solidFill>
                <a:srgbClr val="898989"/>
              </a:solidFill>
              <a:latin typeface="微软雅黑 Light" charset="-122"/>
              <a:ea typeface="微软雅黑 Light" charset="-122"/>
              <a:cs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fade/>
  </p:transition>
  <p:hf sldNum="0" hdr="0" ftr="0" dt="0"/>
  <p:txStyles>
    <p:titleStyle>
      <a:lvl1pPr algn="l" defTabSz="914400" eaLnBrk="1" fontAlgn="auto" latinLnBrk="0" hangingPunct="1">
        <a:lnSpc>
          <a:spcPct val="90000"/>
        </a:lnSpc>
        <a:spcBef>
          <a:spcPts val="0"/>
        </a:spcBef>
        <a:buNone/>
        <a:defRPr sz="4000" kern="1200">
          <a:solidFill>
            <a:srgbClr val="202020"/>
          </a:solidFill>
          <a:latin typeface="微软雅黑" panose="020B0503020204020204" charset="-122"/>
          <a:ea typeface="微软雅黑" panose="020B0503020204020204" charset="-122"/>
          <a:cs typeface="Calibri Light" panose="020F0302020204030204" charset="0"/>
        </a:defRPr>
      </a:lvl1pPr>
    </p:titleStyle>
    <p:bodyStyle>
      <a:lvl1pPr marL="228600" indent="-228600" algn="l" defTabSz="914400" eaLnBrk="1" fontAlgn="auto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rgbClr val="262626"/>
          </a:solidFill>
          <a:latin typeface="微软雅黑" panose="020B0503020204020204" charset="-122"/>
          <a:ea typeface="微软雅黑" panose="020B0503020204020204" charset="-122"/>
          <a:cs typeface="Calibri" panose="020F0502020204030204" charset="0"/>
        </a:defRPr>
      </a:lvl1pPr>
      <a:lvl2pPr marL="575945" indent="-228600" algn="l" defTabSz="91440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rgbClr val="404040"/>
          </a:solidFill>
          <a:latin typeface="微软雅黑" panose="020B0503020204020204" charset="-122"/>
          <a:ea typeface="微软雅黑" panose="020B0503020204020204" charset="-122"/>
          <a:cs typeface="Calibri" panose="020F0502020204030204" charset="0"/>
        </a:defRPr>
      </a:lvl2pPr>
      <a:lvl3pPr marL="1007745" indent="-228600" algn="l" defTabSz="91440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rgbClr val="595959"/>
          </a:solidFill>
          <a:latin typeface="微软雅黑" panose="020B0503020204020204" charset="-122"/>
          <a:ea typeface="微软雅黑" panose="020B0503020204020204" charset="-122"/>
          <a:cs typeface="Calibri" panose="020F0502020204030204" charset="0"/>
        </a:defRPr>
      </a:lvl3pPr>
      <a:lvl4pPr marL="1511935" indent="-228600" algn="l" defTabSz="91440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rgbClr val="808080"/>
          </a:solidFill>
          <a:latin typeface="微软雅黑" panose="020B0503020204020204" charset="-122"/>
          <a:ea typeface="微软雅黑" panose="020B0503020204020204" charset="-122"/>
          <a:cs typeface="Calibri" panose="020F0502020204030204" charset="0"/>
        </a:defRPr>
      </a:lvl4pPr>
      <a:lvl5pPr marL="1943735" indent="-228600" algn="l" defTabSz="91440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rgbClr val="808080"/>
          </a:solidFill>
          <a:latin typeface="微软雅黑" panose="020B0503020204020204" charset="-122"/>
          <a:ea typeface="微软雅黑" panose="020B0503020204020204" charset="-122"/>
          <a:cs typeface="Calibri" panose="020F0502020204030204" charset="0"/>
        </a:defRPr>
      </a:lvl5pPr>
      <a:lvl6pPr marL="25146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6pPr>
      <a:lvl7pPr marL="29718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7pPr>
      <a:lvl8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8pPr>
      <a:lvl9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jpe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0.GIF"/><Relationship Id="rId1" Type="http://schemas.openxmlformats.org/officeDocument/2006/relationships/image" Target="../media/image39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1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2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4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5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1.GIF"/><Relationship Id="rId2" Type="http://schemas.openxmlformats.org/officeDocument/2006/relationships/image" Target="../media/image50.GIF"/><Relationship Id="rId1" Type="http://schemas.openxmlformats.org/officeDocument/2006/relationships/image" Target="../media/image49.GIF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4.GIF"/><Relationship Id="rId2" Type="http://schemas.openxmlformats.org/officeDocument/2006/relationships/image" Target="../media/image53.GIF"/><Relationship Id="rId1" Type="http://schemas.openxmlformats.org/officeDocument/2006/relationships/image" Target="../media/image52.GIF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1.png"/><Relationship Id="rId3" Type="http://schemas.microsoft.com/office/2007/relationships/media" Target="file:///C:\Users\Administrator\Desktop\&#21476;&#23545;&#20170;\&#36213;&#29031;%20-%20&#22768;&#24459;&#21551;&#33945;(1).mp3" TargetMode="External"/><Relationship Id="rId2" Type="http://schemas.openxmlformats.org/officeDocument/2006/relationships/audio" Target="file:///C:\Users\Administrator\Desktop\&#21476;&#23545;&#20170;\&#36213;&#29031;%20-%20&#22768;&#24459;&#21551;&#33945;(1).mp3" TargetMode="External"/><Relationship Id="rId1" Type="http://schemas.openxmlformats.org/officeDocument/2006/relationships/image" Target="../media/image6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4.png"/><Relationship Id="rId3" Type="http://schemas.microsoft.com/office/2007/relationships/media" Target="file:///G:\&#31532;&#20108;&#20876;&#35838;&#20214;\&#31532;&#20116;&#21333;&#20803;\&#24429;&#23792;&#12298;&#21476;&#23545;&#20170;&#12299;\&#33539;&#32769;&#24072;&#35835;&#35838;&#25991;&#12298;&#21476;&#23545;&#20170;&#12299;(&#37197;&#20048;).mp3" TargetMode="External"/><Relationship Id="rId2" Type="http://schemas.openxmlformats.org/officeDocument/2006/relationships/audio" Target="file:///G:\&#31532;&#20108;&#20876;&#35838;&#20214;\&#31532;&#20116;&#21333;&#20803;\&#24429;&#23792;&#12298;&#21476;&#23545;&#20170;&#12299;\&#33539;&#32769;&#24072;&#35835;&#35838;&#25991;&#12298;&#21476;&#23545;&#20170;&#12299;(&#37197;&#20048;).mp3" TargetMode="Externa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"/>
          <p:cNvSpPr/>
          <p:nvPr/>
        </p:nvSpPr>
        <p:spPr>
          <a:xfrm>
            <a:off x="2561589" y="1047750"/>
            <a:ext cx="6654801" cy="261556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600" b="1" i="0" u="none" strike="noStrike" kern="1200" cap="none" spc="0" baseline="0"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scaled="0"/>
                </a:gradFill>
                <a:effectLst>
                  <a:outerShdw blurRad="50800" dist="38100" algn="l">
                    <a:srgbClr val="CC00CC">
                      <a:alpha val="4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古对今</a:t>
            </a:r>
            <a:endParaRPr lang="zh-CN" altLang="en-US" sz="16600" b="1" i="0" u="none" strike="noStrike" kern="1200" cap="none" spc="0" baseline="0"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scaled="0"/>
              </a:gradFill>
              <a:effectLst>
                <a:outerShdw blurRad="50800" dist="38100" algn="l">
                  <a:srgbClr val="CC00CC">
                    <a:alpha val="4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61430" y="366331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/>
              <a:t>第一课时</a:t>
            </a:r>
            <a:endParaRPr lang="zh-CN" altLang="zh-CN"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" descr="yd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729480" y="245745"/>
            <a:ext cx="7334250" cy="353949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47" name="图片" descr="ydf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2410" y="245745"/>
            <a:ext cx="4379595" cy="6394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48" name="矩形"/>
          <p:cNvSpPr/>
          <p:nvPr/>
        </p:nvSpPr>
        <p:spPr>
          <a:xfrm>
            <a:off x="5306694" y="4314190"/>
            <a:ext cx="5525135" cy="1834514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1500" b="1" i="0" u="none" strike="noStrike" kern="1200" cap="none" spc="0" baseline="0">
                <a:ln w="12700" cap="flat">
                  <a:solidFill>
                    <a:srgbClr val="FFC000"/>
                  </a:solidFill>
                  <a:prstDash val="solid"/>
                  <a:round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圆对方</a:t>
            </a:r>
            <a:endParaRPr lang="zh-CN" altLang="en-US" sz="11500" b="1" i="0" u="none" strike="noStrike" kern="1200" cap="none" spc="0" baseline="0">
              <a:ln w="12700" cap="flat">
                <a:solidFill>
                  <a:srgbClr val="FFC000"/>
                </a:solidFill>
                <a:prstDash val="solid"/>
                <a:round/>
              </a:ln>
              <a:gradFill>
                <a:gsLst>
                  <a:gs pos="0">
                    <a:srgbClr val="FFC000"/>
                  </a:gs>
                  <a:gs pos="4000">
                    <a:srgbClr val="FFC000">
                      <a:lumMod val="60000"/>
                      <a:lumOff val="40000"/>
                    </a:srgbClr>
                  </a:gs>
                  <a:gs pos="87000">
                    <a:srgbClr val="FFC000">
                      <a:lumMod val="20000"/>
                      <a:lumOff val="80000"/>
                    </a:srgbClr>
                  </a:gs>
                </a:gsLst>
                <a:lin ang="5400000" scaled="0"/>
              </a:gra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" descr="yh"/>
          <p:cNvPicPr>
            <a:picLocks noChangeAspect="1"/>
          </p:cNvPicPr>
          <p:nvPr/>
        </p:nvPicPr>
        <p:blipFill>
          <a:blip r:embed="rId1" cstate="print"/>
          <a:srcRect b="5788"/>
          <a:stretch>
            <a:fillRect/>
          </a:stretch>
        </p:blipFill>
        <p:spPr>
          <a:xfrm>
            <a:off x="546100" y="1292859"/>
            <a:ext cx="5146674" cy="3200400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pic>
        <p:nvPicPr>
          <p:cNvPr id="77" name="图片" descr="ksss"/>
          <p:cNvPicPr>
            <a:picLocks noChangeAspect="1"/>
          </p:cNvPicPr>
          <p:nvPr/>
        </p:nvPicPr>
        <p:blipFill>
          <a:blip r:embed="rId2" cstate="print"/>
          <a:srcRect r="6145" b="20338"/>
          <a:stretch>
            <a:fillRect/>
          </a:stretch>
        </p:blipFill>
        <p:spPr>
          <a:xfrm>
            <a:off x="6162675" y="1311909"/>
            <a:ext cx="5446395" cy="3107055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sp>
        <p:nvSpPr>
          <p:cNvPr id="78" name="矩形"/>
          <p:cNvSpPr/>
          <p:nvPr/>
        </p:nvSpPr>
        <p:spPr>
          <a:xfrm>
            <a:off x="3505835" y="4894580"/>
            <a:ext cx="4764405" cy="118681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7200" b="0" i="0" u="none" strike="noStrike" kern="1200" cap="none" spc="0" baseline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  <a:sym typeface="宋体" panose="02010600030101010101" pitchFamily="2" charset="-122"/>
              </a:rPr>
              <a:t>严寒对酷暑</a:t>
            </a:r>
            <a:endParaRPr lang="zh-CN" altLang="en-US" sz="7200" b="1" i="0" u="none" strike="noStrike" kern="1200" cap="none" spc="0" baseline="0">
              <a:ln w="12700" cap="flat">
                <a:solidFill>
                  <a:srgbClr val="FFC000"/>
                </a:solidFill>
                <a:prstDash val="solid"/>
                <a:round/>
              </a:ln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" descr="ksss"/>
          <p:cNvPicPr>
            <a:picLocks noChangeAspect="1"/>
          </p:cNvPicPr>
          <p:nvPr/>
        </p:nvPicPr>
        <p:blipFill>
          <a:blip r:embed="rId1" cstate="print"/>
          <a:srcRect r="6145" b="20338"/>
          <a:stretch>
            <a:fillRect/>
          </a:stretch>
        </p:blipFill>
        <p:spPr>
          <a:xfrm>
            <a:off x="1581149" y="3448684"/>
            <a:ext cx="6351270" cy="3107054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pic>
        <p:nvPicPr>
          <p:cNvPr id="55" name="图片" descr="ksh1"/>
          <p:cNvPicPr>
            <a:picLocks noChangeAspect="1"/>
          </p:cNvPicPr>
          <p:nvPr/>
        </p:nvPicPr>
        <p:blipFill>
          <a:blip r:embed="rId2" cstate="print"/>
          <a:srcRect b="26231"/>
          <a:stretch>
            <a:fillRect/>
          </a:stretch>
        </p:blipFill>
        <p:spPr>
          <a:xfrm>
            <a:off x="1581149" y="275590"/>
            <a:ext cx="6351270" cy="3101975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sp>
        <p:nvSpPr>
          <p:cNvPr id="56" name="矩形"/>
          <p:cNvSpPr/>
          <p:nvPr/>
        </p:nvSpPr>
        <p:spPr>
          <a:xfrm>
            <a:off x="291972" y="2069465"/>
            <a:ext cx="1052322" cy="2404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eaVert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60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  <a:sym typeface="宋体" panose="02010600030101010101" pitchFamily="2" charset="-122"/>
              </a:rPr>
              <a:t>酷　暑</a:t>
            </a:r>
            <a:endParaRPr lang="zh-CN" altLang="en-US" sz="60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57" name="矩形"/>
          <p:cNvSpPr/>
          <p:nvPr/>
        </p:nvSpPr>
        <p:spPr>
          <a:xfrm>
            <a:off x="7932420" y="2382520"/>
            <a:ext cx="4487991" cy="181863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fontAlgn="auto">
              <a:lnSpc>
                <a:spcPts val="6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    酷暑季节，</a:t>
            </a:r>
            <a:endParaRPr lang="en-US" altLang="zh-CN" sz="48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6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（   ）</a:t>
            </a:r>
            <a:r>
              <a:rPr lang="zh-CN" altLang="en-US" sz="48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在</a:t>
            </a: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（     ）。</a:t>
            </a:r>
            <a:r>
              <a:rPr lang="en-US" altLang="zh-CN" sz="48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 </a:t>
            </a:r>
            <a:r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 </a:t>
            </a: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" descr="ty"/>
          <p:cNvPicPr>
            <a:picLocks noChangeAspect="1"/>
          </p:cNvPicPr>
          <p:nvPr/>
        </p:nvPicPr>
        <p:blipFill>
          <a:blip r:embed="rId1" cstate="print"/>
          <a:srcRect b="3942"/>
          <a:stretch>
            <a:fillRect/>
          </a:stretch>
        </p:blipFill>
        <p:spPr>
          <a:xfrm>
            <a:off x="6613525" y="2795904"/>
            <a:ext cx="2326005" cy="20732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59" name="矩形"/>
          <p:cNvSpPr/>
          <p:nvPr/>
        </p:nvSpPr>
        <p:spPr>
          <a:xfrm>
            <a:off x="7092950" y="3460115"/>
            <a:ext cx="1490979" cy="81534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酷爱</a:t>
            </a:r>
            <a:endParaRPr lang="zh-CN" altLang="en-US" sz="48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pic>
        <p:nvPicPr>
          <p:cNvPr id="60" name="图片" descr="ty"/>
          <p:cNvPicPr>
            <a:picLocks noChangeAspect="1"/>
          </p:cNvPicPr>
          <p:nvPr/>
        </p:nvPicPr>
        <p:blipFill>
          <a:blip r:embed="rId1" cstate="print"/>
          <a:srcRect b="1971"/>
          <a:stretch>
            <a:fillRect/>
          </a:stretch>
        </p:blipFill>
        <p:spPr>
          <a:xfrm>
            <a:off x="918210" y="702310"/>
            <a:ext cx="2326005" cy="211582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61" name="图片" descr="ty"/>
          <p:cNvPicPr>
            <a:picLocks noChangeAspect="1"/>
          </p:cNvPicPr>
          <p:nvPr/>
        </p:nvPicPr>
        <p:blipFill>
          <a:blip r:embed="rId1" cstate="print"/>
          <a:srcRect b="1942"/>
          <a:stretch>
            <a:fillRect/>
          </a:stretch>
        </p:blipFill>
        <p:spPr>
          <a:xfrm>
            <a:off x="2604135" y="2879724"/>
            <a:ext cx="2326005" cy="21164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62" name="图片" descr="ty"/>
          <p:cNvPicPr>
            <a:picLocks noChangeAspect="1"/>
          </p:cNvPicPr>
          <p:nvPr/>
        </p:nvPicPr>
        <p:blipFill>
          <a:blip r:embed="rId1" cstate="print"/>
          <a:srcRect b="1971"/>
          <a:stretch>
            <a:fillRect/>
          </a:stretch>
        </p:blipFill>
        <p:spPr>
          <a:xfrm>
            <a:off x="4608830" y="702310"/>
            <a:ext cx="2326004" cy="211582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63" name="图片" descr="ty"/>
          <p:cNvPicPr>
            <a:picLocks noChangeAspect="1"/>
          </p:cNvPicPr>
          <p:nvPr/>
        </p:nvPicPr>
        <p:blipFill>
          <a:blip r:embed="rId1" cstate="print"/>
          <a:srcRect b="2618"/>
          <a:stretch>
            <a:fillRect/>
          </a:stretch>
        </p:blipFill>
        <p:spPr>
          <a:xfrm>
            <a:off x="8809355" y="711835"/>
            <a:ext cx="2326004" cy="21018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64" name="矩形"/>
          <p:cNvSpPr/>
          <p:nvPr/>
        </p:nvSpPr>
        <p:spPr>
          <a:xfrm>
            <a:off x="1323975" y="1376045"/>
            <a:ext cx="1456689" cy="81533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  <a:sym typeface="宋体" panose="02010600030101010101" pitchFamily="2" charset="-122"/>
              </a:rPr>
              <a:t>耍酷</a:t>
            </a:r>
            <a:endParaRPr lang="zh-CN" altLang="en-US" sz="48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65" name="矩形"/>
          <p:cNvSpPr/>
          <p:nvPr/>
        </p:nvSpPr>
        <p:spPr>
          <a:xfrm>
            <a:off x="5048885" y="1427480"/>
            <a:ext cx="1491615" cy="81533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  <a:sym typeface="宋体" panose="02010600030101010101" pitchFamily="2" charset="-122"/>
              </a:rPr>
              <a:t>残酷</a:t>
            </a: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66" name="矩形"/>
          <p:cNvSpPr/>
          <p:nvPr/>
        </p:nvSpPr>
        <p:spPr>
          <a:xfrm>
            <a:off x="9377680" y="1441449"/>
            <a:ext cx="1483360" cy="81533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  <a:sym typeface="宋体" panose="02010600030101010101" pitchFamily="2" charset="-122"/>
              </a:rPr>
              <a:t>冷酷 </a:t>
            </a:r>
            <a:endParaRPr lang="zh-CN" altLang="en-US" sz="48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67" name="矩形"/>
          <p:cNvSpPr/>
          <p:nvPr/>
        </p:nvSpPr>
        <p:spPr>
          <a:xfrm>
            <a:off x="3064510" y="3477895"/>
            <a:ext cx="1414145" cy="81533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  <a:sym typeface="宋体" panose="02010600030101010101" pitchFamily="2" charset="-122"/>
              </a:rPr>
              <a:t>酷热</a:t>
            </a: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68" name="矩形"/>
          <p:cNvSpPr/>
          <p:nvPr/>
        </p:nvSpPr>
        <p:spPr>
          <a:xfrm>
            <a:off x="1427480" y="5373369"/>
            <a:ext cx="9151620" cy="75818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我会选择其中的一个词语说一句话。</a:t>
            </a:r>
            <a:endParaRPr lang="zh-CN" altLang="en-US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" descr="IMG_25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888105" y="1007110"/>
            <a:ext cx="725805" cy="12096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pic>
        <p:nvPicPr>
          <p:cNvPr id="70" name="图片" descr="IMG_25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2343" y="2741295"/>
            <a:ext cx="399414" cy="2667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pic>
        <p:nvPicPr>
          <p:cNvPr id="71" name="图片" descr="IMG_25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88373" y="3418523"/>
            <a:ext cx="437514" cy="495934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sp>
        <p:nvSpPr>
          <p:cNvPr id="72" name="矩形"/>
          <p:cNvSpPr/>
          <p:nvPr/>
        </p:nvSpPr>
        <p:spPr>
          <a:xfrm>
            <a:off x="5416549" y="889000"/>
            <a:ext cx="1358899" cy="142494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8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暑</a:t>
            </a:r>
            <a:endParaRPr lang="zh-CN" altLang="en-US" sz="88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73" name="矩形"/>
          <p:cNvSpPr/>
          <p:nvPr/>
        </p:nvSpPr>
        <p:spPr>
          <a:xfrm>
            <a:off x="5806440" y="2431415"/>
            <a:ext cx="1471294" cy="81533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日</a:t>
            </a:r>
            <a:endParaRPr lang="zh-CN" altLang="en-US" sz="48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74" name="矩形"/>
          <p:cNvSpPr/>
          <p:nvPr/>
        </p:nvSpPr>
        <p:spPr>
          <a:xfrm>
            <a:off x="5789295" y="3181350"/>
            <a:ext cx="3041650" cy="81534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者，饮煮</a:t>
            </a:r>
            <a:endParaRPr lang="zh-CN" altLang="en-US" sz="48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75" name="矩形"/>
          <p:cNvSpPr/>
          <p:nvPr/>
        </p:nvSpPr>
        <p:spPr>
          <a:xfrm>
            <a:off x="1866265" y="4425950"/>
            <a:ext cx="8839835" cy="81533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本义：天热如煮，形容天气灼热。</a:t>
            </a:r>
            <a:endParaRPr lang="zh-CN" altLang="en-US" sz="48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" descr="yh"/>
          <p:cNvPicPr>
            <a:picLocks noChangeAspect="1"/>
          </p:cNvPicPr>
          <p:nvPr/>
        </p:nvPicPr>
        <p:blipFill>
          <a:blip r:embed="rId1" cstate="print"/>
          <a:srcRect b="5788"/>
          <a:stretch>
            <a:fillRect/>
          </a:stretch>
        </p:blipFill>
        <p:spPr>
          <a:xfrm>
            <a:off x="1578610" y="-3175"/>
            <a:ext cx="6403975" cy="3200400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sp>
        <p:nvSpPr>
          <p:cNvPr id="50" name="矩形"/>
          <p:cNvSpPr/>
          <p:nvPr/>
        </p:nvSpPr>
        <p:spPr>
          <a:xfrm>
            <a:off x="248157" y="1868805"/>
            <a:ext cx="1052322" cy="247522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eaVert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60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  <a:sym typeface="宋体" panose="02010600030101010101" pitchFamily="2" charset="-122"/>
              </a:rPr>
              <a:t>严　寒</a:t>
            </a:r>
            <a:endParaRPr lang="zh-CN" altLang="en-US" sz="60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51" name="矩形"/>
          <p:cNvSpPr/>
          <p:nvPr/>
        </p:nvSpPr>
        <p:spPr>
          <a:xfrm>
            <a:off x="387350" y="5981700"/>
            <a:ext cx="10862310" cy="63436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白雪皑皑  冰天雪地  地冻天寒  滴水成冰</a:t>
            </a:r>
            <a:endParaRPr lang="zh-CN" altLang="en-US" sz="36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pic>
        <p:nvPicPr>
          <p:cNvPr id="52" name="图片" descr="lm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8610" y="3369945"/>
            <a:ext cx="6403975" cy="261175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53" name="矩形"/>
          <p:cNvSpPr/>
          <p:nvPr/>
        </p:nvSpPr>
        <p:spPr>
          <a:xfrm>
            <a:off x="8174990" y="1552575"/>
            <a:ext cx="3776344" cy="354584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fontAlgn="auto">
              <a:lnSpc>
                <a:spcPts val="6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蜡梅不怕严寒，在风雪中开放。</a:t>
            </a:r>
            <a:endParaRPr lang="en-US" altLang="zh-CN" sz="40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6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（    ）</a:t>
            </a:r>
            <a:r>
              <a:rPr lang="zh-CN" altLang="en-US" sz="40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不怕严寒，</a:t>
            </a: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（               ）</a:t>
            </a:r>
            <a:r>
              <a:rPr lang="zh-CN" altLang="en-US" sz="40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。</a:t>
            </a:r>
            <a:endParaRPr lang="zh-CN" altLang="en-US" sz="40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1" grpId="1"/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"/>
          <p:cNvPicPr>
            <a:picLocks noChangeAspect="1"/>
          </p:cNvPicPr>
          <p:nvPr/>
        </p:nvPicPr>
        <p:blipFill>
          <a:blip r:embed="rId1" cstate="print"/>
          <a:srcRect b="4848"/>
          <a:stretch>
            <a:fillRect/>
          </a:stretch>
        </p:blipFill>
        <p:spPr>
          <a:xfrm>
            <a:off x="-38099" y="19049"/>
            <a:ext cx="10724987" cy="6810801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83" name="矩形"/>
          <p:cNvSpPr/>
          <p:nvPr/>
        </p:nvSpPr>
        <p:spPr>
          <a:xfrm>
            <a:off x="10750264" y="2640956"/>
            <a:ext cx="1052322" cy="31501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eaVert" wrap="square" lIns="91440" tIns="45720" rIns="91440" bIns="45720" anchor="t" anchorCtr="0">
            <a:spAutoFit/>
          </a:bodyPr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60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春 暖</a:t>
            </a:r>
            <a:endParaRPr lang="zh-CN" altLang="en-US" sz="60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049" y="19049"/>
            <a:ext cx="10286843" cy="685789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85" name="艺术字"/>
          <p:cNvSpPr>
            <a:spLocks noChangeArrowheads="1" noChangeShapeType="1" noTextEdit="1"/>
          </p:cNvSpPr>
          <p:nvPr/>
        </p:nvSpPr>
        <p:spPr>
          <a:xfrm rot="5400000">
            <a:off x="8772391" y="3286075"/>
            <a:ext cx="5067223" cy="857236"/>
          </a:xfrm>
          <a:prstGeom prst="rect">
            <a:avLst/>
          </a:prstGeom>
        </p:spPr>
        <p:txBody>
          <a:bodyPr vert="wordArtVert" wrap="none" lIns="91440" tIns="45720" rIns="91440" bIns="45720" fromWordArt="1" anchor="t" anchorCtr="0">
            <a:prstTxWarp prst="textPlain">
              <a:avLst>
                <a:gd name="adj" fmla="val 50000"/>
              </a:avLst>
            </a:prstTxWarp>
            <a:spAutoFit/>
          </a:bodyPr>
          <a:lstStyle/>
          <a:p>
            <a:pPr algn="ctr" fontAlgn="auto"/>
            <a:r>
              <a:rPr lang="en-US" altLang="zh-CN" sz="3600">
                <a:ln w="9525" cap="flat" cmpd="sng">
                  <a:noFill/>
                  <a:prstDash val="solid"/>
                  <a:miter/>
                </a:ln>
                <a:solidFill>
                  <a:srgbClr val="7F8000"/>
                </a:solidFill>
                <a:effectLst>
                  <a:prstShdw prst="shdw18" dist="17960" dir="13500000">
                    <a:srgbClr val="333100">
                      <a:alpha val="50000"/>
                    </a:srgbClr>
                  </a:prstShdw>
                </a:effectLst>
                <a:latin typeface="楷体" panose="02010609060101010101" charset="-122"/>
                <a:ea typeface="楷体" panose="02010609060101010101" charset="-122"/>
              </a:rPr>
              <a:t>春江水暖鸭先知</a:t>
            </a:r>
            <a:endParaRPr lang="en-US" altLang="zh-CN" sz="3600">
              <a:ln w="9525" cap="flat" cmpd="sng">
                <a:noFill/>
                <a:prstDash val="solid"/>
                <a:miter/>
              </a:ln>
              <a:solidFill>
                <a:srgbClr val="7F8000"/>
              </a:solidFill>
              <a:effectLst>
                <a:prstShdw prst="shdw18" dist="17960" dir="13500000">
                  <a:srgbClr val="333100">
                    <a:alpha val="50000"/>
                  </a:srgbClr>
                </a:prst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762" y="19049"/>
            <a:ext cx="10110634" cy="6856541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87" name="矩形"/>
          <p:cNvSpPr/>
          <p:nvPr/>
        </p:nvSpPr>
        <p:spPr>
          <a:xfrm>
            <a:off x="10407369" y="2374260"/>
            <a:ext cx="1052322" cy="31501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eaVert" wrap="square" lIns="91440" tIns="45720" rIns="91440" bIns="45720" anchor="t" anchorCtr="0">
            <a:spAutoFit/>
          </a:bodyPr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60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秋 凉</a:t>
            </a:r>
            <a:endParaRPr lang="zh-CN" altLang="en-US" sz="60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049" y="19049"/>
            <a:ext cx="10172545" cy="686263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89" name="艺术字"/>
          <p:cNvSpPr>
            <a:spLocks noChangeArrowheads="1" noChangeShapeType="1" noTextEdit="1"/>
          </p:cNvSpPr>
          <p:nvPr/>
        </p:nvSpPr>
        <p:spPr>
          <a:xfrm rot="5400000">
            <a:off x="8543795" y="2809832"/>
            <a:ext cx="5262482" cy="1081071"/>
          </a:xfrm>
          <a:prstGeom prst="rect">
            <a:avLst/>
          </a:prstGeom>
        </p:spPr>
        <p:txBody>
          <a:bodyPr vert="wordArtVert" wrap="none" lIns="91440" tIns="45720" rIns="91440" bIns="45720" fromWordArt="1" anchor="t" anchorCtr="0">
            <a:prstTxWarp prst="textPlain">
              <a:avLst>
                <a:gd name="adj" fmla="val 50000"/>
              </a:avLst>
            </a:prstTxWarp>
            <a:spAutoFit/>
          </a:bodyPr>
          <a:lstStyle/>
          <a:p>
            <a:pPr algn="ctr" fontAlgn="auto"/>
            <a:r>
              <a:rPr lang="en-US" altLang="zh-CN" sz="4400">
                <a:ln w="9525" cap="flat" cmpd="sng">
                  <a:noFill/>
                  <a:prstDash val="solid"/>
                  <a:miter/>
                </a:ln>
                <a:solidFill>
                  <a:srgbClr val="7F8000"/>
                </a:solidFill>
                <a:effectLst>
                  <a:prstShdw prst="shdw18" dist="17960" dir="13500000">
                    <a:srgbClr val="333100">
                      <a:alpha val="50000"/>
                    </a:srgbClr>
                  </a:prstShdw>
                </a:effectLst>
                <a:latin typeface="楷体" panose="02010609060101010101" charset="-122"/>
                <a:ea typeface="楷体" panose="02010609060101010101" charset="-122"/>
              </a:rPr>
              <a:t>秋风萧瑟天气凉</a:t>
            </a:r>
            <a:endParaRPr lang="en-US" altLang="zh-CN" sz="4400">
              <a:ln w="9525" cap="flat" cmpd="sng">
                <a:noFill/>
                <a:prstDash val="solid"/>
                <a:miter/>
              </a:ln>
              <a:solidFill>
                <a:srgbClr val="7F8000"/>
              </a:solidFill>
              <a:effectLst>
                <a:prstShdw prst="shdw18" dist="17960" dir="13500000">
                  <a:srgbClr val="333100">
                    <a:alpha val="50000"/>
                  </a:srgbClr>
                </a:prst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" descr="IMG_25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359910" y="414655"/>
            <a:ext cx="781050" cy="13017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sp>
        <p:nvSpPr>
          <p:cNvPr id="13" name="矩形"/>
          <p:cNvSpPr/>
          <p:nvPr/>
        </p:nvSpPr>
        <p:spPr>
          <a:xfrm>
            <a:off x="5922010" y="438149"/>
            <a:ext cx="1400174" cy="142494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8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古</a:t>
            </a:r>
            <a:endParaRPr lang="zh-CN" altLang="en-US" sz="88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14" name="矩形"/>
          <p:cNvSpPr/>
          <p:nvPr/>
        </p:nvSpPr>
        <p:spPr>
          <a:xfrm>
            <a:off x="3556000" y="3084195"/>
            <a:ext cx="37566596" cy="215264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900" b="0" i="0" u="none" strike="noStrike" kern="1200" cap="none" spc="0" baseline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  <p:pic>
        <p:nvPicPr>
          <p:cNvPr id="15" name="图片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9225" y="2159635"/>
            <a:ext cx="464184" cy="687704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sp>
        <p:nvSpPr>
          <p:cNvPr id="16" name="矩形"/>
          <p:cNvSpPr/>
          <p:nvPr/>
        </p:nvSpPr>
        <p:spPr>
          <a:xfrm>
            <a:off x="5741669" y="2296795"/>
            <a:ext cx="2857500" cy="75819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口，言说</a:t>
            </a:r>
            <a:endParaRPr lang="zh-CN" altLang="en-US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pic>
        <p:nvPicPr>
          <p:cNvPr id="17" name="图片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39895" y="3314065"/>
            <a:ext cx="120014" cy="807084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sp>
        <p:nvSpPr>
          <p:cNvPr id="18" name="矩形"/>
          <p:cNvSpPr/>
          <p:nvPr/>
        </p:nvSpPr>
        <p:spPr>
          <a:xfrm>
            <a:off x="5742940" y="3272790"/>
            <a:ext cx="2460625" cy="75818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十，极多</a:t>
            </a:r>
            <a:endParaRPr lang="zh-CN" altLang="en-US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19" name="矩形"/>
          <p:cNvSpPr/>
          <p:nvPr/>
        </p:nvSpPr>
        <p:spPr>
          <a:xfrm>
            <a:off x="2546350" y="4672965"/>
            <a:ext cx="6748780" cy="64516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1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无数代先人口口相传的久远时代。</a:t>
            </a:r>
            <a:endParaRPr lang="en-US" altLang="zh-CN" sz="3600" b="1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"/>
          <p:cNvGrpSpPr/>
          <p:nvPr/>
        </p:nvGrpSpPr>
        <p:grpSpPr>
          <a:xfrm>
            <a:off x="2309374" y="523245"/>
            <a:ext cx="4228139" cy="4770264"/>
            <a:chOff x="2309374" y="523245"/>
            <a:chExt cx="4228139" cy="4770264"/>
          </a:xfrm>
        </p:grpSpPr>
        <p:sp>
          <p:nvSpPr>
            <p:cNvPr id="111" name="矩形"/>
            <p:cNvSpPr/>
            <p:nvPr/>
          </p:nvSpPr>
          <p:spPr>
            <a:xfrm>
              <a:off x="2309374" y="523245"/>
              <a:ext cx="4228139" cy="474744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 cap="flat" cmpd="sng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12" name="直线"/>
            <p:cNvSpPr/>
            <p:nvPr/>
          </p:nvSpPr>
          <p:spPr>
            <a:xfrm>
              <a:off x="4405825" y="546069"/>
              <a:ext cx="0" cy="4747440"/>
            </a:xfrm>
            <a:prstGeom prst="line">
              <a:avLst/>
            </a:prstGeom>
            <a:noFill/>
            <a:ln w="6350" cap="flat" cmpd="sng">
              <a:solidFill>
                <a:srgbClr val="000000"/>
              </a:solidFill>
              <a:prstDash val="dash"/>
              <a:round/>
            </a:ln>
          </p:spPr>
        </p:sp>
        <p:sp>
          <p:nvSpPr>
            <p:cNvPr id="113" name="直线"/>
            <p:cNvSpPr/>
            <p:nvPr/>
          </p:nvSpPr>
          <p:spPr>
            <a:xfrm>
              <a:off x="2309374" y="2919789"/>
              <a:ext cx="4228139" cy="0"/>
            </a:xfrm>
            <a:prstGeom prst="line">
              <a:avLst/>
            </a:prstGeom>
            <a:noFill/>
            <a:ln w="6350" cap="flat" cmpd="sng">
              <a:solidFill>
                <a:srgbClr val="000000"/>
              </a:solidFill>
              <a:prstDash val="dash"/>
              <a:round/>
            </a:ln>
          </p:spPr>
        </p:sp>
      </p:grpSp>
      <p:sp>
        <p:nvSpPr>
          <p:cNvPr id="115" name="矩形"/>
          <p:cNvSpPr/>
          <p:nvPr/>
        </p:nvSpPr>
        <p:spPr>
          <a:xfrm>
            <a:off x="2457124" y="646260"/>
            <a:ext cx="3663603" cy="586597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9100" b="0" i="0" u="none" strike="noStrike" kern="1200" cap="none" spc="0" baseline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凉</a:t>
            </a:r>
            <a:endParaRPr lang="zh-CN" altLang="en-US" sz="5400" b="0" i="0" u="none" strike="noStrike" kern="0" cap="none" spc="0" baseline="0">
              <a:solidFill>
                <a:srgbClr val="FF0000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  <p:sp>
        <p:nvSpPr>
          <p:cNvPr id="116" name="矩形"/>
          <p:cNvSpPr/>
          <p:nvPr/>
        </p:nvSpPr>
        <p:spPr>
          <a:xfrm>
            <a:off x="7494040" y="776708"/>
            <a:ext cx="2507057" cy="429196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凉风</a:t>
            </a: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凉水</a:t>
            </a: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凉气</a:t>
            </a: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清凉</a:t>
            </a:r>
            <a:endParaRPr lang="zh-CN" altLang="en-US" sz="2400" b="0" i="0" u="none" strike="noStrike" kern="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115" grpId="0" animBg="1"/>
      <p:bldP spid="1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"/>
          <p:cNvSpPr/>
          <p:nvPr/>
        </p:nvSpPr>
        <p:spPr>
          <a:xfrm>
            <a:off x="2793966" y="692784"/>
            <a:ext cx="6692789" cy="552894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gǔ      duì     jīn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古　对　今</a:t>
            </a: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，</a:t>
            </a:r>
            <a:endParaRPr lang="en-US" altLang="zh-CN" sz="44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yuán  duì   fāng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圆　对　方。</a:t>
            </a:r>
            <a:endParaRPr lang="en-US" altLang="zh-CN" sz="44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yán    hán　duì　kù 　shǔ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严　寒　对　酷　暑，</a:t>
            </a:r>
            <a:endParaRPr lang="en-US" altLang="zh-CN" sz="44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chūn nuǎn   duì    qiū 　liáng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春　暖　对　秋　凉。</a:t>
            </a:r>
            <a:endParaRPr lang="zh-CN" altLang="en-US" sz="44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"/>
          <p:cNvSpPr/>
          <p:nvPr/>
        </p:nvSpPr>
        <p:spPr>
          <a:xfrm>
            <a:off x="2684113" y="719455"/>
            <a:ext cx="6548120" cy="552894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chén  duì    mù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晨　对　暮，</a:t>
            </a:r>
            <a:endParaRPr lang="zh-CN" altLang="en-US" sz="44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xuě    duì   shuāng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雪　对　霜。</a:t>
            </a:r>
            <a:endParaRPr lang="zh-CN" altLang="en-US" sz="44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qiū     fēng    duì     xì      yǔ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秋　风　对　细　雨，</a:t>
            </a:r>
            <a:endParaRPr lang="en-US" altLang="zh-CN" sz="44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zhāo   xiá     duì     xī      yáng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朝　霞　对　夕　阳。</a:t>
            </a:r>
            <a:endParaRPr lang="zh-CN" altLang="en-US" sz="44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图片"/>
          <p:cNvPicPr>
            <a:picLocks noChangeAspect="1"/>
          </p:cNvPicPr>
          <p:nvPr/>
        </p:nvPicPr>
        <p:blipFill>
          <a:blip r:embed="rId1" cstate="print"/>
          <a:srcRect l="6170" t="9018" r="5017" b="6998"/>
          <a:stretch>
            <a:fillRect/>
          </a:stretch>
        </p:blipFill>
        <p:spPr>
          <a:xfrm>
            <a:off x="19049" y="38099"/>
            <a:ext cx="8972413" cy="678174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94" name="文本框"/>
          <p:cNvSpPr txBox="1"/>
          <p:nvPr/>
        </p:nvSpPr>
        <p:spPr>
          <a:xfrm>
            <a:off x="10020147" y="247646"/>
            <a:ext cx="1409678" cy="13011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晨</a:t>
            </a:r>
            <a:endParaRPr lang="zh-CN" altLang="en-US" sz="80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95" name="椭圆"/>
          <p:cNvSpPr/>
          <p:nvPr/>
        </p:nvSpPr>
        <p:spPr>
          <a:xfrm>
            <a:off x="6800746" y="3809942"/>
            <a:ext cx="1276330" cy="125728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</a:ln>
        </p:spPr>
      </p:sp>
      <p:sp>
        <p:nvSpPr>
          <p:cNvPr id="96" name="文本框"/>
          <p:cNvSpPr txBox="1"/>
          <p:nvPr/>
        </p:nvSpPr>
        <p:spPr>
          <a:xfrm>
            <a:off x="10020147" y="1676374"/>
            <a:ext cx="1600175" cy="475869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早晨</a:t>
            </a:r>
            <a:endParaRPr lang="en-US" altLang="zh-CN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晨跑</a:t>
            </a:r>
            <a:endParaRPr lang="en-US" altLang="zh-CN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晨风</a:t>
            </a:r>
            <a:endParaRPr lang="en-US" altLang="zh-CN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清晨</a:t>
            </a:r>
            <a:endParaRPr lang="zh-CN" altLang="en-US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4" grpId="0" animBg="1"/>
      <p:bldP spid="9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72106" y="1028684"/>
            <a:ext cx="5569320" cy="3809942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pic>
        <p:nvPicPr>
          <p:cNvPr id="97" name="图片"/>
          <p:cNvPicPr>
            <a:picLocks noChangeAspect="1"/>
          </p:cNvPicPr>
          <p:nvPr/>
        </p:nvPicPr>
        <p:blipFill>
          <a:blip r:embed="rId2" cstate="print"/>
          <a:srcRect l="5925" r="9246"/>
          <a:stretch>
            <a:fillRect/>
          </a:stretch>
        </p:blipFill>
        <p:spPr>
          <a:xfrm>
            <a:off x="266695" y="1619225"/>
            <a:ext cx="5617176" cy="3848041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sp>
        <p:nvSpPr>
          <p:cNvPr id="99" name="艺术字"/>
          <p:cNvSpPr>
            <a:spLocks noChangeArrowheads="1" noChangeShapeType="1" noTextEdit="1"/>
          </p:cNvSpPr>
          <p:nvPr/>
        </p:nvSpPr>
        <p:spPr>
          <a:xfrm>
            <a:off x="6838846" y="4895775"/>
            <a:ext cx="3848041" cy="1428728"/>
          </a:xfrm>
          <a:prstGeom prst="rect">
            <a:avLst/>
          </a:prstGeom>
        </p:spPr>
        <p:txBody>
          <a:bodyPr wrap="none" lIns="91440" tIns="45720" rIns="91440" bIns="45720" fromWordArt="1" anchor="t" anchorCtr="0">
            <a:prstTxWarp prst="textPlain">
              <a:avLst>
                <a:gd name="adj" fmla="val 50000"/>
              </a:avLst>
            </a:prstTxWarp>
            <a:spAutoFit/>
          </a:bodyPr>
          <a:lstStyle/>
          <a:p>
            <a:pPr algn="ctr"/>
            <a:r>
              <a:rPr lang="en-US" altLang="zh-CN" sz="4600">
                <a:ln w="9525" cap="flat" cmpd="sng">
                  <a:noFill/>
                  <a:prstDash val="solid"/>
                  <a:miter/>
                </a:ln>
                <a:gradFill rotWithShape="0">
                  <a:gsLst>
                    <a:gs pos="0">
                      <a:srgbClr val="FFF500"/>
                    </a:gs>
                    <a:gs pos="11250">
                      <a:srgbClr val="C0B022"/>
                    </a:gs>
                    <a:gs pos="25000">
                      <a:srgbClr val="F5EB51"/>
                    </a:gs>
                    <a:gs pos="41500">
                      <a:srgbClr val="F6D458"/>
                    </a:gs>
                    <a:gs pos="50000">
                      <a:srgbClr val="FFF500"/>
                    </a:gs>
                    <a:gs pos="58500">
                      <a:srgbClr val="F6D458"/>
                    </a:gs>
                    <a:gs pos="75000">
                      <a:srgbClr val="F5EB51"/>
                    </a:gs>
                    <a:gs pos="88750">
                      <a:srgbClr val="C0B022"/>
                    </a:gs>
                    <a:gs pos="100000">
                      <a:srgbClr val="FFF500"/>
                    </a:gs>
                  </a:gsLst>
                  <a:lin ang="2700000" scaled="1"/>
                </a:gradFill>
                <a:effectLst>
                  <a:prstShdw prst="shdw17" dist="17960" dir="2700000">
                    <a:srgbClr val="808080">
                      <a:alpha val="50000"/>
                    </a:srgbClr>
                  </a:prstShdw>
                </a:effectLst>
                <a:latin typeface="楷体" panose="02010609060101010101" charset="-122"/>
                <a:ea typeface="楷体" panose="02010609060101010101" charset="-122"/>
              </a:rPr>
              <a:t>晨对暮</a:t>
            </a:r>
            <a:endParaRPr lang="en-US" altLang="zh-CN" sz="4600">
              <a:ln w="9525" cap="flat" cmpd="sng">
                <a:noFill/>
                <a:prstDash val="solid"/>
                <a:miter/>
              </a:ln>
              <a:gradFill rotWithShape="0">
                <a:gsLst>
                  <a:gs pos="0">
                    <a:srgbClr val="FFF500"/>
                  </a:gs>
                  <a:gs pos="11250">
                    <a:srgbClr val="C0B022"/>
                  </a:gs>
                  <a:gs pos="25000">
                    <a:srgbClr val="F5EB51"/>
                  </a:gs>
                  <a:gs pos="41500">
                    <a:srgbClr val="F6D458"/>
                  </a:gs>
                  <a:gs pos="50000">
                    <a:srgbClr val="FFF500"/>
                  </a:gs>
                  <a:gs pos="58500">
                    <a:srgbClr val="F6D458"/>
                  </a:gs>
                  <a:gs pos="75000">
                    <a:srgbClr val="F5EB51"/>
                  </a:gs>
                  <a:gs pos="88750">
                    <a:srgbClr val="C0B022"/>
                  </a:gs>
                  <a:gs pos="100000">
                    <a:srgbClr val="FFF500"/>
                  </a:gs>
                </a:gsLst>
                <a:lin ang="2700000" scaled="1"/>
              </a:gradFill>
              <a:effectLst>
                <a:prstShdw prst="shdw17" dist="17960" dir="2700000">
                  <a:srgbClr val="808080">
                    <a:alpha val="50000"/>
                  </a:srgbClr>
                </a:prst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" name="文本框"/>
          <p:cNvSpPr txBox="1"/>
          <p:nvPr/>
        </p:nvSpPr>
        <p:spPr>
          <a:xfrm>
            <a:off x="285745" y="1676374"/>
            <a:ext cx="5829211" cy="81534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晨：太阳升起的时候</a:t>
            </a:r>
            <a:endParaRPr lang="zh-CN" altLang="en-US" sz="4800" b="0" i="0" u="none" strike="noStrike" kern="1200" cap="none" spc="0" baseline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24" name="文本框"/>
          <p:cNvSpPr txBox="1"/>
          <p:nvPr/>
        </p:nvSpPr>
        <p:spPr>
          <a:xfrm>
            <a:off x="6159506" y="1187531"/>
            <a:ext cx="5784662" cy="81533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暮：太阳落山的时候</a:t>
            </a:r>
            <a:endParaRPr lang="zh-CN" altLang="en-US" sz="4800" b="0" i="0" u="none" strike="noStrike" kern="1200" cap="none" spc="0" baseline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nimBg="1"/>
      <p:bldP spid="124" grpId="0" animBg="1"/>
      <p:bldP spid="9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"/>
          <p:cNvPicPr>
            <a:picLocks noChangeAspect="1"/>
          </p:cNvPicPr>
          <p:nvPr/>
        </p:nvPicPr>
        <p:blipFill>
          <a:blip r:embed="rId1" cstate="print"/>
          <a:srcRect r="16928"/>
          <a:stretch>
            <a:fillRect/>
          </a:stretch>
        </p:blipFill>
        <p:spPr>
          <a:xfrm>
            <a:off x="80921" y="2000219"/>
            <a:ext cx="5666492" cy="3905190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pic>
        <p:nvPicPr>
          <p:cNvPr id="101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3358" y="266695"/>
            <a:ext cx="6060453" cy="4195698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sp>
        <p:nvSpPr>
          <p:cNvPr id="102" name="艺术字"/>
          <p:cNvSpPr>
            <a:spLocks noChangeArrowheads="1" noChangeShapeType="1" noTextEdit="1"/>
          </p:cNvSpPr>
          <p:nvPr/>
        </p:nvSpPr>
        <p:spPr>
          <a:xfrm>
            <a:off x="6605487" y="4838626"/>
            <a:ext cx="4195698" cy="1409678"/>
          </a:xfrm>
          <a:prstGeom prst="rect">
            <a:avLst/>
          </a:prstGeom>
        </p:spPr>
        <p:txBody>
          <a:bodyPr wrap="none" lIns="91440" tIns="45720" rIns="91440" bIns="45720" fromWordArt="1" anchor="t" anchorCtr="0">
            <a:prstTxWarp prst="textPlain">
              <a:avLst>
                <a:gd name="adj" fmla="val 50000"/>
              </a:avLst>
            </a:prstTxWarp>
            <a:spAutoFit/>
          </a:bodyPr>
          <a:lstStyle/>
          <a:p>
            <a:pPr algn="ctr"/>
            <a:r>
              <a:rPr lang="en-US" altLang="zh-CN" sz="5000">
                <a:ln w="9525" cap="flat" cmpd="sng">
                  <a:noFill/>
                  <a:prstDash val="solid"/>
                  <a:miter/>
                </a:ln>
                <a:gradFill rotWithShape="0">
                  <a:gsLst>
                    <a:gs pos="0">
                      <a:srgbClr val="FFF500"/>
                    </a:gs>
                    <a:gs pos="11250">
                      <a:srgbClr val="C0B022"/>
                    </a:gs>
                    <a:gs pos="25000">
                      <a:srgbClr val="F5EB51"/>
                    </a:gs>
                    <a:gs pos="41500">
                      <a:srgbClr val="F6D458"/>
                    </a:gs>
                    <a:gs pos="50000">
                      <a:srgbClr val="FFF500"/>
                    </a:gs>
                    <a:gs pos="58500">
                      <a:srgbClr val="F6D458"/>
                    </a:gs>
                    <a:gs pos="75000">
                      <a:srgbClr val="F5EB51"/>
                    </a:gs>
                    <a:gs pos="88750">
                      <a:srgbClr val="C0B022"/>
                    </a:gs>
                    <a:gs pos="100000">
                      <a:srgbClr val="FFF500"/>
                    </a:gs>
                  </a:gsLst>
                  <a:lin ang="2700000" scaled="1"/>
                </a:gradFill>
                <a:effectLst>
                  <a:prstShdw prst="shdw17" dist="17960" dir="2700000">
                    <a:srgbClr val="808080">
                      <a:alpha val="50000"/>
                    </a:srgbClr>
                  </a:prstShdw>
                </a:effectLst>
                <a:latin typeface="楷体" panose="02010609060101010101" charset="-122"/>
                <a:ea typeface="楷体" panose="02010609060101010101" charset="-122"/>
              </a:rPr>
              <a:t>雪对霜</a:t>
            </a:r>
            <a:endParaRPr lang="en-US" altLang="zh-CN" sz="5000">
              <a:ln w="9525" cap="flat" cmpd="sng">
                <a:noFill/>
                <a:prstDash val="solid"/>
                <a:miter/>
              </a:ln>
              <a:gradFill rotWithShape="0">
                <a:gsLst>
                  <a:gs pos="0">
                    <a:srgbClr val="FFF500"/>
                  </a:gs>
                  <a:gs pos="11250">
                    <a:srgbClr val="C0B022"/>
                  </a:gs>
                  <a:gs pos="25000">
                    <a:srgbClr val="F5EB51"/>
                  </a:gs>
                  <a:gs pos="41500">
                    <a:srgbClr val="F6D458"/>
                  </a:gs>
                  <a:gs pos="50000">
                    <a:srgbClr val="FFF500"/>
                  </a:gs>
                  <a:gs pos="58500">
                    <a:srgbClr val="F6D458"/>
                  </a:gs>
                  <a:gs pos="75000">
                    <a:srgbClr val="F5EB51"/>
                  </a:gs>
                  <a:gs pos="88750">
                    <a:srgbClr val="C0B022"/>
                  </a:gs>
                  <a:gs pos="100000">
                    <a:srgbClr val="FFF500"/>
                  </a:gs>
                </a:gsLst>
                <a:lin ang="2700000" scaled="1"/>
              </a:gradFill>
              <a:effectLst>
                <a:prstShdw prst="shdw17" dist="17960" dir="2700000">
                  <a:srgbClr val="808080">
                    <a:alpha val="50000"/>
                  </a:srgbClr>
                </a:prst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"/>
          <p:cNvPicPr>
            <a:picLocks noChangeAspect="1"/>
          </p:cNvPicPr>
          <p:nvPr/>
        </p:nvPicPr>
        <p:blipFill>
          <a:blip r:embed="rId1" cstate="print"/>
          <a:srcRect t="5512" b="5179"/>
          <a:stretch>
            <a:fillRect/>
          </a:stretch>
        </p:blipFill>
        <p:spPr>
          <a:xfrm>
            <a:off x="9524" y="-19049"/>
            <a:ext cx="12144190" cy="689823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105" name="文本框"/>
          <p:cNvSpPr txBox="1"/>
          <p:nvPr/>
        </p:nvSpPr>
        <p:spPr>
          <a:xfrm>
            <a:off x="3314649" y="419093"/>
            <a:ext cx="5791112" cy="142494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800" b="0" i="0" u="none" strike="noStrike" kern="1200" cap="none" spc="0" baseline="0">
                <a:solidFill>
                  <a:srgbClr val="4F6128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和风对细雨</a:t>
            </a:r>
            <a:endParaRPr lang="zh-CN" altLang="en-US" sz="8800" b="0" i="0" u="none" strike="noStrike" kern="1200" cap="none" spc="0" baseline="0">
              <a:solidFill>
                <a:srgbClr val="4F6128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"/>
          <p:cNvPicPr>
            <a:picLocks noChangeAspect="1"/>
          </p:cNvPicPr>
          <p:nvPr/>
        </p:nvPicPr>
        <p:blipFill>
          <a:blip r:embed="rId1" cstate="print"/>
          <a:srcRect l="2424"/>
          <a:stretch>
            <a:fillRect/>
          </a:stretch>
        </p:blipFill>
        <p:spPr>
          <a:xfrm>
            <a:off x="171447" y="478781"/>
            <a:ext cx="5772062" cy="3388310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pic>
        <p:nvPicPr>
          <p:cNvPr id="108" name="图片"/>
          <p:cNvPicPr>
            <a:picLocks noChangeAspect="1"/>
          </p:cNvPicPr>
          <p:nvPr/>
        </p:nvPicPr>
        <p:blipFill>
          <a:blip r:embed="rId2" cstate="print"/>
          <a:srcRect t="16740"/>
          <a:stretch>
            <a:fillRect/>
          </a:stretch>
        </p:blipFill>
        <p:spPr>
          <a:xfrm>
            <a:off x="6223112" y="495292"/>
            <a:ext cx="5740105" cy="3402451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sp>
        <p:nvSpPr>
          <p:cNvPr id="109" name="文本框"/>
          <p:cNvSpPr txBox="1"/>
          <p:nvPr/>
        </p:nvSpPr>
        <p:spPr>
          <a:xfrm>
            <a:off x="5410117" y="5105322"/>
            <a:ext cx="1962120" cy="109156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66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细雨</a:t>
            </a:r>
            <a:endParaRPr lang="zh-CN" altLang="en-US" sz="66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10" name="文本框"/>
          <p:cNvSpPr txBox="1"/>
          <p:nvPr/>
        </p:nvSpPr>
        <p:spPr>
          <a:xfrm>
            <a:off x="5791112" y="3867091"/>
            <a:ext cx="1162032" cy="154876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9600" b="0" i="0" u="none" strike="noStrike" kern="1200" cap="none" spc="0" baseline="0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？</a:t>
            </a:r>
            <a:endParaRPr lang="zh-CN" altLang="en-US" sz="9600" b="0" i="0" u="none" strike="noStrike" kern="1200" cap="none" spc="0" baseline="0">
              <a:solidFill>
                <a:srgbClr val="FF0000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组合"/>
          <p:cNvGrpSpPr/>
          <p:nvPr/>
        </p:nvGrpSpPr>
        <p:grpSpPr>
          <a:xfrm>
            <a:off x="2309374" y="523245"/>
            <a:ext cx="4228139" cy="4770264"/>
            <a:chOff x="2309374" y="523245"/>
            <a:chExt cx="4228139" cy="4770264"/>
          </a:xfrm>
        </p:grpSpPr>
        <p:sp>
          <p:nvSpPr>
            <p:cNvPr id="117" name="矩形"/>
            <p:cNvSpPr/>
            <p:nvPr/>
          </p:nvSpPr>
          <p:spPr>
            <a:xfrm>
              <a:off x="2309374" y="523245"/>
              <a:ext cx="4228139" cy="474744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 cap="flat" cmpd="sng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18" name="直线"/>
            <p:cNvSpPr/>
            <p:nvPr/>
          </p:nvSpPr>
          <p:spPr>
            <a:xfrm>
              <a:off x="4405825" y="546069"/>
              <a:ext cx="0" cy="4747440"/>
            </a:xfrm>
            <a:prstGeom prst="line">
              <a:avLst/>
            </a:prstGeom>
            <a:noFill/>
            <a:ln w="6350" cap="flat" cmpd="sng">
              <a:solidFill>
                <a:srgbClr val="000000"/>
              </a:solidFill>
              <a:prstDash val="dash"/>
              <a:round/>
            </a:ln>
          </p:spPr>
        </p:sp>
        <p:sp>
          <p:nvSpPr>
            <p:cNvPr id="119" name="直线"/>
            <p:cNvSpPr/>
            <p:nvPr/>
          </p:nvSpPr>
          <p:spPr>
            <a:xfrm>
              <a:off x="2309374" y="2919789"/>
              <a:ext cx="4228139" cy="0"/>
            </a:xfrm>
            <a:prstGeom prst="line">
              <a:avLst/>
            </a:prstGeom>
            <a:noFill/>
            <a:ln w="6350" cap="flat" cmpd="sng">
              <a:solidFill>
                <a:srgbClr val="000000"/>
              </a:solidFill>
              <a:prstDash val="dash"/>
              <a:round/>
            </a:ln>
          </p:spPr>
        </p:sp>
      </p:grpSp>
      <p:sp>
        <p:nvSpPr>
          <p:cNvPr id="121" name="矩形"/>
          <p:cNvSpPr/>
          <p:nvPr/>
        </p:nvSpPr>
        <p:spPr>
          <a:xfrm>
            <a:off x="2457124" y="665310"/>
            <a:ext cx="3663603" cy="586597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9100" b="0" i="0" u="none" strike="noStrike" kern="1200" cap="none" spc="0" baseline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细</a:t>
            </a:r>
            <a:endParaRPr lang="zh-CN" altLang="en-US" sz="5400" b="0" i="0" u="none" strike="noStrike" kern="0" cap="none" spc="0" baseline="0">
              <a:solidFill>
                <a:srgbClr val="FF0000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  <p:sp>
        <p:nvSpPr>
          <p:cNvPr id="122" name="矩形"/>
          <p:cNvSpPr/>
          <p:nvPr/>
        </p:nvSpPr>
        <p:spPr>
          <a:xfrm>
            <a:off x="7494040" y="776708"/>
            <a:ext cx="2507057" cy="429196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细心  </a:t>
            </a: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细雨</a:t>
            </a: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细毛</a:t>
            </a: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仔细</a:t>
            </a:r>
            <a:endParaRPr lang="zh-CN" altLang="en-US" sz="2400" b="0" i="0" u="none" strike="noStrike" kern="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21" grpId="0" animBg="1"/>
      <p:bldP spid="1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8299" y="0"/>
            <a:ext cx="10277994" cy="691171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126" name="矩形"/>
          <p:cNvSpPr/>
          <p:nvPr/>
        </p:nvSpPr>
        <p:spPr>
          <a:xfrm>
            <a:off x="10502617" y="1974216"/>
            <a:ext cx="1052322" cy="31501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eaVert" wrap="square" lIns="91440" tIns="45720" rIns="91440" bIns="45720" anchor="t" anchorCtr="0">
            <a:spAutoFit/>
          </a:bodyPr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60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朝  霞</a:t>
            </a:r>
            <a:endParaRPr lang="zh-CN" altLang="en-US" sz="60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127" name="文本框"/>
          <p:cNvSpPr txBox="1"/>
          <p:nvPr/>
        </p:nvSpPr>
        <p:spPr>
          <a:xfrm>
            <a:off x="1314430" y="5524416"/>
            <a:ext cx="7372237" cy="109156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66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（    ）的朝霞</a:t>
            </a:r>
            <a:endParaRPr lang="zh-CN" altLang="en-US" sz="66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" descr="gr"/>
          <p:cNvPicPr>
            <a:picLocks noChangeAspect="1"/>
          </p:cNvPicPr>
          <p:nvPr/>
        </p:nvPicPr>
        <p:blipFill>
          <a:blip r:embed="rId1" cstate="print"/>
          <a:srcRect t="6440" b="2167"/>
          <a:stretch>
            <a:fillRect/>
          </a:stretch>
        </p:blipFill>
        <p:spPr>
          <a:xfrm>
            <a:off x="843280" y="379095"/>
            <a:ext cx="3256915" cy="2833370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pic>
        <p:nvPicPr>
          <p:cNvPr id="21" name="图片" descr="gss"/>
          <p:cNvPicPr>
            <a:picLocks noChangeAspect="1"/>
          </p:cNvPicPr>
          <p:nvPr/>
        </p:nvPicPr>
        <p:blipFill>
          <a:blip r:embed="rId2" cstate="print"/>
          <a:srcRect l="10893" r="26525" b="7167"/>
          <a:stretch>
            <a:fillRect/>
          </a:stretch>
        </p:blipFill>
        <p:spPr>
          <a:xfrm>
            <a:off x="6404610" y="362585"/>
            <a:ext cx="3250564" cy="2849879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pic>
        <p:nvPicPr>
          <p:cNvPr id="22" name="图片" descr="gss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3280" y="3601085"/>
            <a:ext cx="3250564" cy="2850514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sp>
        <p:nvSpPr>
          <p:cNvPr id="23" name="矩形"/>
          <p:cNvSpPr/>
          <p:nvPr/>
        </p:nvSpPr>
        <p:spPr>
          <a:xfrm>
            <a:off x="4318635" y="4397375"/>
            <a:ext cx="1711325" cy="91058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 </a:t>
            </a:r>
            <a:r>
              <a:rPr lang="zh-CN" altLang="en-US" sz="5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古诗</a:t>
            </a: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  <p:pic>
        <p:nvPicPr>
          <p:cNvPr id="24" name="图片" descr="gd"/>
          <p:cNvPicPr>
            <a:picLocks noChangeAspect="1"/>
          </p:cNvPicPr>
          <p:nvPr/>
        </p:nvPicPr>
        <p:blipFill>
          <a:blip r:embed="rId4" cstate="print"/>
          <a:srcRect l="11876" t="8575" r="14843"/>
          <a:stretch>
            <a:fillRect/>
          </a:stretch>
        </p:blipFill>
        <p:spPr>
          <a:xfrm>
            <a:off x="6404610" y="3601085"/>
            <a:ext cx="3250564" cy="2823209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sp>
        <p:nvSpPr>
          <p:cNvPr id="25" name="矩形"/>
          <p:cNvSpPr/>
          <p:nvPr/>
        </p:nvSpPr>
        <p:spPr>
          <a:xfrm>
            <a:off x="4318635" y="1976755"/>
            <a:ext cx="1669414" cy="91058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5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  <a:sym typeface="宋体" panose="02010600030101010101" pitchFamily="2" charset="-122"/>
              </a:rPr>
              <a:t>古人</a:t>
            </a:r>
            <a:endParaRPr lang="zh-CN" altLang="en-US" sz="5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26" name="矩形"/>
          <p:cNvSpPr/>
          <p:nvPr/>
        </p:nvSpPr>
        <p:spPr>
          <a:xfrm>
            <a:off x="10283190" y="1910079"/>
            <a:ext cx="1584324" cy="91058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5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  <a:sym typeface="宋体" panose="02010600030101010101" pitchFamily="2" charset="-122"/>
              </a:rPr>
              <a:t>古书</a:t>
            </a: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  <p:sp>
        <p:nvSpPr>
          <p:cNvPr id="27" name="矩形"/>
          <p:cNvSpPr/>
          <p:nvPr/>
        </p:nvSpPr>
        <p:spPr>
          <a:xfrm>
            <a:off x="10340975" y="4397375"/>
            <a:ext cx="1584324" cy="91058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5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  <a:sym typeface="宋体" panose="02010600030101010101" pitchFamily="2" charset="-122"/>
              </a:rPr>
              <a:t>古董</a:t>
            </a: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33512" y="142872"/>
            <a:ext cx="9034325" cy="570780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153" name="文本框"/>
          <p:cNvSpPr txBox="1"/>
          <p:nvPr/>
        </p:nvSpPr>
        <p:spPr>
          <a:xfrm>
            <a:off x="1581125" y="5962559"/>
            <a:ext cx="9620103" cy="75818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天气谚语：朝霞不出门，晚霞行千里。</a:t>
            </a:r>
            <a:endParaRPr lang="zh-CN" altLang="en-US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左大括号"/>
          <p:cNvSpPr/>
          <p:nvPr/>
        </p:nvSpPr>
        <p:spPr>
          <a:xfrm>
            <a:off x="3886140" y="2152617"/>
            <a:ext cx="323845" cy="2533609"/>
          </a:xfrm>
          <a:prstGeom prst="leftBrace">
            <a:avLst>
              <a:gd name="adj1" fmla="val 65196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miter/>
          </a:ln>
        </p:spPr>
      </p:sp>
      <p:sp>
        <p:nvSpPr>
          <p:cNvPr id="147" name="矩形"/>
          <p:cNvSpPr/>
          <p:nvPr/>
        </p:nvSpPr>
        <p:spPr>
          <a:xfrm>
            <a:off x="3124152" y="2933655"/>
            <a:ext cx="723889" cy="81533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朝</a:t>
            </a:r>
            <a:endParaRPr lang="zh-CN" altLang="en-US" sz="48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48" name="矩形"/>
          <p:cNvSpPr/>
          <p:nvPr/>
        </p:nvSpPr>
        <p:spPr>
          <a:xfrm>
            <a:off x="4362383" y="1847820"/>
            <a:ext cx="1028684" cy="5772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zhāo</a:t>
            </a: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  <p:sp>
        <p:nvSpPr>
          <p:cNvPr id="149" name="矩形"/>
          <p:cNvSpPr/>
          <p:nvPr/>
        </p:nvSpPr>
        <p:spPr>
          <a:xfrm>
            <a:off x="4445032" y="4254535"/>
            <a:ext cx="1028683" cy="57721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cháo</a:t>
            </a: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  <p:sp>
        <p:nvSpPr>
          <p:cNvPr id="150" name="矩形"/>
          <p:cNvSpPr/>
          <p:nvPr/>
        </p:nvSpPr>
        <p:spPr>
          <a:xfrm>
            <a:off x="5295817" y="1714473"/>
            <a:ext cx="4686230" cy="815339"/>
          </a:xfrm>
          <a:prstGeom prst="rect">
            <a:avLst/>
          </a:prstGeom>
          <a:solidFill>
            <a:schemeClr val="accent4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朝霞 朝阳 朝气  </a:t>
            </a: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  <p:sp>
        <p:nvSpPr>
          <p:cNvPr id="151" name="矩形"/>
          <p:cNvSpPr/>
          <p:nvPr/>
        </p:nvSpPr>
        <p:spPr>
          <a:xfrm>
            <a:off x="5321318" y="4121186"/>
            <a:ext cx="4660730" cy="815339"/>
          </a:xfrm>
          <a:prstGeom prst="rect">
            <a:avLst/>
          </a:prstGeom>
          <a:solidFill>
            <a:schemeClr val="accent4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朝代 上朝 朝廷 </a:t>
            </a:r>
            <a:endParaRPr lang="zh-CN" altLang="en-US" sz="48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文本框"/>
          <p:cNvSpPr txBox="1"/>
          <p:nvPr/>
        </p:nvSpPr>
        <p:spPr>
          <a:xfrm>
            <a:off x="1219181" y="3143202"/>
            <a:ext cx="9620103" cy="209168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“夕”的</a:t>
            </a: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古文：“月”字减去一短竖。</a:t>
            </a:r>
            <a:endParaRPr lang="en-US" altLang="zh-CN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本义：月亮初显的黄昏。</a:t>
            </a:r>
            <a:endParaRPr lang="zh-CN" altLang="en-US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134" name="图片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638494" y="628640"/>
            <a:ext cx="819137" cy="81913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135" name="文本框"/>
          <p:cNvSpPr txBox="1"/>
          <p:nvPr/>
        </p:nvSpPr>
        <p:spPr>
          <a:xfrm>
            <a:off x="5791112" y="533391"/>
            <a:ext cx="1771623" cy="11868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72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月</a:t>
            </a:r>
            <a:endParaRPr lang="zh-CN" altLang="en-US" sz="72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136" name="图片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95643" y="2057368"/>
            <a:ext cx="781038" cy="64769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137" name="文本框"/>
          <p:cNvSpPr txBox="1"/>
          <p:nvPr/>
        </p:nvSpPr>
        <p:spPr>
          <a:xfrm>
            <a:off x="5733962" y="1904971"/>
            <a:ext cx="1257280" cy="11868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72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夕</a:t>
            </a:r>
            <a:endParaRPr lang="zh-CN" altLang="en-US" sz="72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"/>
          <p:cNvSpPr/>
          <p:nvPr/>
        </p:nvSpPr>
        <p:spPr>
          <a:xfrm>
            <a:off x="10502617" y="1974216"/>
            <a:ext cx="1052322" cy="31501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eaVert" wrap="square" lIns="91440" tIns="45720" rIns="91440" bIns="45720" anchor="t" anchorCtr="0">
            <a:spAutoFit/>
          </a:bodyPr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60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夕  阳</a:t>
            </a:r>
            <a:endParaRPr lang="zh-CN" altLang="en-US" sz="60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  <p:pic>
        <p:nvPicPr>
          <p:cNvPr id="139" name="图片"/>
          <p:cNvPicPr>
            <a:picLocks noChangeAspect="1"/>
          </p:cNvPicPr>
          <p:nvPr/>
        </p:nvPicPr>
        <p:blipFill>
          <a:blip r:embed="rId1" cstate="print"/>
          <a:srcRect l="1481" t="3121" r="5622" b="4054"/>
          <a:stretch>
            <a:fillRect/>
          </a:stretch>
        </p:blipFill>
        <p:spPr>
          <a:xfrm>
            <a:off x="-21644" y="57149"/>
            <a:ext cx="9975192" cy="6800746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"/>
          <p:cNvGrpSpPr/>
          <p:nvPr/>
        </p:nvGrpSpPr>
        <p:grpSpPr>
          <a:xfrm>
            <a:off x="2309495" y="523240"/>
            <a:ext cx="4227830" cy="4251960"/>
            <a:chOff x="2309374" y="523245"/>
            <a:chExt cx="4228139" cy="4770264"/>
          </a:xfrm>
        </p:grpSpPr>
        <p:sp>
          <p:nvSpPr>
            <p:cNvPr id="140" name="矩形"/>
            <p:cNvSpPr/>
            <p:nvPr/>
          </p:nvSpPr>
          <p:spPr>
            <a:xfrm>
              <a:off x="2309374" y="523245"/>
              <a:ext cx="4228139" cy="474744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 cap="flat" cmpd="sng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41" name="直线"/>
            <p:cNvSpPr/>
            <p:nvPr/>
          </p:nvSpPr>
          <p:spPr>
            <a:xfrm>
              <a:off x="4405825" y="546069"/>
              <a:ext cx="0" cy="4747440"/>
            </a:xfrm>
            <a:prstGeom prst="line">
              <a:avLst/>
            </a:prstGeom>
            <a:noFill/>
            <a:ln w="6350" cap="flat" cmpd="sng">
              <a:solidFill>
                <a:srgbClr val="000000"/>
              </a:solidFill>
              <a:prstDash val="dash"/>
              <a:round/>
            </a:ln>
          </p:spPr>
        </p:sp>
        <p:sp>
          <p:nvSpPr>
            <p:cNvPr id="142" name="直线"/>
            <p:cNvSpPr/>
            <p:nvPr/>
          </p:nvSpPr>
          <p:spPr>
            <a:xfrm>
              <a:off x="2309374" y="2919789"/>
              <a:ext cx="4228139" cy="0"/>
            </a:xfrm>
            <a:prstGeom prst="line">
              <a:avLst/>
            </a:prstGeom>
            <a:noFill/>
            <a:ln w="6350" cap="flat" cmpd="sng">
              <a:solidFill>
                <a:srgbClr val="000000"/>
              </a:solidFill>
              <a:prstDash val="dash"/>
              <a:round/>
            </a:ln>
          </p:spPr>
        </p:sp>
      </p:grpSp>
      <p:sp>
        <p:nvSpPr>
          <p:cNvPr id="144" name="矩形"/>
          <p:cNvSpPr/>
          <p:nvPr/>
        </p:nvSpPr>
        <p:spPr>
          <a:xfrm>
            <a:off x="2457124" y="354795"/>
            <a:ext cx="3663603" cy="586597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9100" b="0" i="0" u="none" strike="noStrike" kern="1200" cap="none" spc="0" baseline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夕</a:t>
            </a:r>
            <a:endParaRPr lang="zh-CN" altLang="en-US" sz="5400" b="0" i="0" u="none" strike="noStrike" kern="0" cap="none" spc="0" baseline="0">
              <a:solidFill>
                <a:srgbClr val="FF0000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  <p:sp>
        <p:nvSpPr>
          <p:cNvPr id="145" name="矩形"/>
          <p:cNvSpPr/>
          <p:nvPr/>
        </p:nvSpPr>
        <p:spPr>
          <a:xfrm>
            <a:off x="7494040" y="776708"/>
            <a:ext cx="2507057" cy="429196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夕阳</a:t>
            </a: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除夕</a:t>
            </a: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前夕</a:t>
            </a: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朝夕</a:t>
            </a:r>
            <a:endParaRPr lang="zh-CN" altLang="en-US" sz="2400" b="0" i="0" u="none" strike="noStrike" kern="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ldLvl="0" animBg="1"/>
      <p:bldP spid="144" grpId="0" animBg="1"/>
      <p:bldP spid="14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"/>
          <p:cNvSpPr/>
          <p:nvPr/>
        </p:nvSpPr>
        <p:spPr>
          <a:xfrm>
            <a:off x="2684113" y="719455"/>
            <a:ext cx="6548120" cy="552894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chén  duì    mù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晨　对　暮，</a:t>
            </a:r>
            <a:endParaRPr lang="zh-CN" altLang="en-US" sz="44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xuě    duì   shuāng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雪　对　霜。</a:t>
            </a:r>
            <a:endParaRPr lang="zh-CN" altLang="en-US" sz="44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qiū     fēng    duì     xì      yǔ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秋　风　对　细　雨，</a:t>
            </a:r>
            <a:endParaRPr lang="en-US" altLang="zh-CN" sz="44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zhāo   xiá     duì     xī      yáng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朝　霞　对　夕　阳。</a:t>
            </a:r>
            <a:endParaRPr lang="zh-CN" altLang="en-US" sz="44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"/>
          <p:cNvSpPr/>
          <p:nvPr/>
        </p:nvSpPr>
        <p:spPr>
          <a:xfrm>
            <a:off x="2561589" y="1047750"/>
            <a:ext cx="6654801" cy="261556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600" b="1" i="0" u="none" strike="noStrike" kern="1200" cap="none" spc="0" baseline="0"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scaled="0"/>
                </a:gradFill>
                <a:effectLst>
                  <a:outerShdw blurRad="50800" dist="38100" algn="l">
                    <a:srgbClr val="CC00CC">
                      <a:alpha val="4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古对今</a:t>
            </a:r>
            <a:endParaRPr lang="zh-CN" altLang="en-US" sz="16600" b="1" i="0" u="none" strike="noStrike" kern="1200" cap="none" spc="0" baseline="0"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scaled="0"/>
              </a:gradFill>
              <a:effectLst>
                <a:outerShdw blurRad="50800" dist="38100" algn="l">
                  <a:srgbClr val="CC00CC">
                    <a:alpha val="4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71260" y="379476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/>
              <a:t>第二课时</a:t>
            </a:r>
            <a:endParaRPr lang="zh-CN" altLang="zh-CN"/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"/>
          <p:cNvSpPr/>
          <p:nvPr/>
        </p:nvSpPr>
        <p:spPr>
          <a:xfrm>
            <a:off x="3436577" y="828674"/>
            <a:ext cx="6297824" cy="552894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0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táo     duì     lǐ</a:t>
            </a:r>
            <a:endParaRPr lang="en-US" altLang="zh-CN" sz="40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桃　对　李，</a:t>
            </a:r>
            <a:endParaRPr lang="en-US" altLang="zh-CN" sz="48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0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liǔ       duì   yáng</a:t>
            </a:r>
            <a:endParaRPr lang="en-US" altLang="zh-CN" sz="40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柳　对　杨。</a:t>
            </a:r>
            <a:endParaRPr lang="en-US" altLang="zh-CN" sz="48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0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yīng    gē      duì    yàn    wǔ</a:t>
            </a:r>
            <a:endParaRPr lang="en-US" altLang="zh-CN" sz="40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莺　歌　对　燕　舞，</a:t>
            </a:r>
            <a:endParaRPr lang="zh-CN" altLang="en-US" sz="48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0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niǎo   yǔ      duì    huā    xiāng</a:t>
            </a:r>
            <a:endParaRPr lang="en-US" altLang="zh-CN" sz="40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鸟　语　对　花　香。</a:t>
            </a:r>
            <a:endParaRPr lang="zh-CN" altLang="en-US" sz="48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图片"/>
          <p:cNvPicPr>
            <a:picLocks noChangeAspect="1"/>
          </p:cNvPicPr>
          <p:nvPr/>
        </p:nvPicPr>
        <p:blipFill>
          <a:blip r:embed="rId1" cstate="print"/>
          <a:srcRect r="10666"/>
          <a:stretch>
            <a:fillRect/>
          </a:stretch>
        </p:blipFill>
        <p:spPr>
          <a:xfrm>
            <a:off x="0" y="-57149"/>
            <a:ext cx="9239109" cy="686727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159" name="艺术字"/>
          <p:cNvSpPr>
            <a:spLocks noChangeArrowheads="1" noChangeShapeType="1" noTextEdit="1"/>
          </p:cNvSpPr>
          <p:nvPr/>
        </p:nvSpPr>
        <p:spPr>
          <a:xfrm rot="5400000">
            <a:off x="8515220" y="2990804"/>
            <a:ext cx="4781477" cy="1390628"/>
          </a:xfrm>
          <a:prstGeom prst="rect">
            <a:avLst/>
          </a:prstGeom>
        </p:spPr>
        <p:txBody>
          <a:bodyPr vert="wordArtVert" wrap="none" lIns="91440" tIns="45720" rIns="91440" bIns="45720" fromWordArt="1" anchor="t" anchorCtr="0">
            <a:prstTxWarp prst="textPlain">
              <a:avLst>
                <a:gd name="adj" fmla="val 50000"/>
              </a:avLst>
            </a:prstTxWarp>
            <a:spAutoFit/>
          </a:bodyPr>
          <a:lstStyle/>
          <a:p>
            <a:pPr algn="ctr" fontAlgn="auto"/>
            <a:r>
              <a:rPr lang="en-US" altLang="zh-CN" sz="6000">
                <a:ln w="9525" cap="flat" cmpd="sng">
                  <a:noFill/>
                  <a:prstDash val="solid"/>
                  <a:miter/>
                </a:ln>
                <a:solidFill>
                  <a:srgbClr val="7F8000"/>
                </a:solidFill>
                <a:effectLst>
                  <a:prstShdw prst="shdw18" dist="17960" dir="13500000">
                    <a:srgbClr val="333100">
                      <a:alpha val="50000"/>
                    </a:srgbClr>
                  </a:prstShdw>
                </a:effectLst>
                <a:latin typeface="楷体" panose="02010609060101010101" charset="-122"/>
                <a:ea typeface="楷体" panose="02010609060101010101" charset="-122"/>
              </a:rPr>
              <a:t>桃对李</a:t>
            </a:r>
            <a:endParaRPr lang="en-US" altLang="zh-CN" sz="6000">
              <a:ln w="9525" cap="flat" cmpd="sng">
                <a:noFill/>
                <a:prstDash val="solid"/>
                <a:miter/>
              </a:ln>
              <a:solidFill>
                <a:srgbClr val="7F8000"/>
              </a:solidFill>
              <a:effectLst>
                <a:prstShdw prst="shdw18" dist="17960" dir="13500000">
                  <a:srgbClr val="333100">
                    <a:alpha val="50000"/>
                  </a:srgbClr>
                </a:prst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组合"/>
          <p:cNvGrpSpPr/>
          <p:nvPr/>
        </p:nvGrpSpPr>
        <p:grpSpPr>
          <a:xfrm>
            <a:off x="2309374" y="523245"/>
            <a:ext cx="4228139" cy="4770264"/>
            <a:chOff x="2309374" y="523245"/>
            <a:chExt cx="4228139" cy="4770264"/>
          </a:xfrm>
        </p:grpSpPr>
        <p:sp>
          <p:nvSpPr>
            <p:cNvPr id="161" name="矩形"/>
            <p:cNvSpPr/>
            <p:nvPr/>
          </p:nvSpPr>
          <p:spPr>
            <a:xfrm>
              <a:off x="2309374" y="523245"/>
              <a:ext cx="4228139" cy="474744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 cap="flat" cmpd="sng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62" name="直线"/>
            <p:cNvSpPr/>
            <p:nvPr/>
          </p:nvSpPr>
          <p:spPr>
            <a:xfrm>
              <a:off x="4405825" y="546069"/>
              <a:ext cx="0" cy="4747440"/>
            </a:xfrm>
            <a:prstGeom prst="line">
              <a:avLst/>
            </a:prstGeom>
            <a:noFill/>
            <a:ln w="6350" cap="flat" cmpd="sng">
              <a:solidFill>
                <a:srgbClr val="000000"/>
              </a:solidFill>
              <a:prstDash val="dash"/>
              <a:round/>
            </a:ln>
          </p:spPr>
        </p:sp>
        <p:sp>
          <p:nvSpPr>
            <p:cNvPr id="163" name="直线"/>
            <p:cNvSpPr/>
            <p:nvPr/>
          </p:nvSpPr>
          <p:spPr>
            <a:xfrm>
              <a:off x="2309374" y="2919789"/>
              <a:ext cx="4228139" cy="0"/>
            </a:xfrm>
            <a:prstGeom prst="line">
              <a:avLst/>
            </a:prstGeom>
            <a:noFill/>
            <a:ln w="6350" cap="flat" cmpd="sng">
              <a:solidFill>
                <a:srgbClr val="000000"/>
              </a:solidFill>
              <a:prstDash val="dash"/>
              <a:round/>
            </a:ln>
          </p:spPr>
        </p:sp>
      </p:grpSp>
      <p:sp>
        <p:nvSpPr>
          <p:cNvPr id="165" name="矩形"/>
          <p:cNvSpPr/>
          <p:nvPr/>
        </p:nvSpPr>
        <p:spPr>
          <a:xfrm>
            <a:off x="2502844" y="714840"/>
            <a:ext cx="3663603" cy="586597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9100" b="0" i="0" u="none" strike="noStrike" kern="1200" cap="none" spc="0" baseline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李</a:t>
            </a:r>
            <a:endParaRPr lang="zh-CN" altLang="en-US" sz="5400" b="0" i="0" u="none" strike="noStrike" kern="0" cap="none" spc="0" baseline="0">
              <a:solidFill>
                <a:srgbClr val="FF0000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  <p:sp>
        <p:nvSpPr>
          <p:cNvPr id="166" name="矩形"/>
          <p:cNvSpPr/>
          <p:nvPr/>
        </p:nvSpPr>
        <p:spPr>
          <a:xfrm>
            <a:off x="7494040" y="776708"/>
            <a:ext cx="2507057" cy="465391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李树</a:t>
            </a: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李子</a:t>
            </a: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行李</a:t>
            </a: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桃李</a:t>
            </a:r>
            <a:endParaRPr lang="en-US" altLang="zh-CN" sz="4000" b="0" i="0" u="none" strike="noStrike" kern="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400" b="0" i="0" u="none" strike="noStrike" kern="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0" animBg="1"/>
      <p:bldP spid="165" grpId="0" animBg="1"/>
      <p:bldP spid="16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" descr="txdyh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20724" y="5080"/>
            <a:ext cx="9716770" cy="6896735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sp>
        <p:nvSpPr>
          <p:cNvPr id="29" name="矩形"/>
          <p:cNvSpPr/>
          <p:nvPr/>
        </p:nvSpPr>
        <p:spPr>
          <a:xfrm>
            <a:off x="10861624" y="116840"/>
            <a:ext cx="820471" cy="641984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eaVert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ln w="25400" cap="flat">
                  <a:gradFill>
                    <a:gsLst>
                      <a:gs pos="11000">
                        <a:srgbClr val="275124"/>
                      </a:gs>
                      <a:gs pos="61000">
                        <a:srgbClr val="A6C29F"/>
                      </a:gs>
                      <a:gs pos="91000">
                        <a:srgbClr val="275124"/>
                      </a:gs>
                      <a:gs pos="74000">
                        <a:srgbClr val="55976C"/>
                      </a:gs>
                      <a:gs pos="38000">
                        <a:srgbClr val="CED7B9"/>
                      </a:gs>
                      <a:gs pos="46000">
                        <a:srgbClr val="F6ECD2"/>
                      </a:gs>
                    </a:gsLst>
                    <a:lin ang="5400000" scaled="0"/>
                  </a:gradFill>
                  <a:prstDash val="solid"/>
                  <a:round/>
                </a:ln>
                <a:solidFill>
                  <a:schemeClr val="tx2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Calibri" panose="020F0502020204030204" charset="0"/>
                <a:sym typeface="宋体" panose="02010600030101010101" pitchFamily="2" charset="-122"/>
              </a:rPr>
              <a:t>中国古树</a:t>
            </a:r>
            <a:r>
              <a:rPr lang="en-US" altLang="zh-CN" sz="4400" b="1" i="0" u="none" strike="noStrike" kern="1200" cap="none" spc="0" baseline="0">
                <a:ln w="25400" cap="flat">
                  <a:gradFill>
                    <a:gsLst>
                      <a:gs pos="11000">
                        <a:srgbClr val="275124"/>
                      </a:gs>
                      <a:gs pos="61000">
                        <a:srgbClr val="A6C29F"/>
                      </a:gs>
                      <a:gs pos="91000">
                        <a:srgbClr val="275124"/>
                      </a:gs>
                      <a:gs pos="74000">
                        <a:srgbClr val="55976C"/>
                      </a:gs>
                      <a:gs pos="38000">
                        <a:srgbClr val="CED7B9"/>
                      </a:gs>
                      <a:gs pos="46000">
                        <a:srgbClr val="F6ECD2"/>
                      </a:gs>
                    </a:gsLst>
                    <a:lin ang="5400000" scaled="0"/>
                  </a:gradFill>
                  <a:prstDash val="solid"/>
                  <a:round/>
                </a:ln>
                <a:solidFill>
                  <a:schemeClr val="tx2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Calibri" panose="020F0502020204030204" charset="0"/>
                <a:sym typeface="宋体" panose="02010600030101010101" pitchFamily="2" charset="-122"/>
              </a:rPr>
              <a:t>——</a:t>
            </a:r>
            <a:r>
              <a:rPr lang="zh-CN" altLang="en-US" sz="4400" b="1" i="0" u="none" strike="noStrike" kern="1200" cap="none" spc="0" baseline="0">
                <a:ln w="25400" cap="flat">
                  <a:gradFill>
                    <a:gsLst>
                      <a:gs pos="11000">
                        <a:srgbClr val="275124"/>
                      </a:gs>
                      <a:gs pos="61000">
                        <a:srgbClr val="A6C29F"/>
                      </a:gs>
                      <a:gs pos="91000">
                        <a:srgbClr val="275124"/>
                      </a:gs>
                      <a:gs pos="74000">
                        <a:srgbClr val="55976C"/>
                      </a:gs>
                      <a:gs pos="38000">
                        <a:srgbClr val="CED7B9"/>
                      </a:gs>
                      <a:gs pos="46000">
                        <a:srgbClr val="F6ECD2"/>
                      </a:gs>
                    </a:gsLst>
                    <a:lin ang="5400000" scaled="0"/>
                  </a:gradFill>
                  <a:prstDash val="solid"/>
                  <a:round/>
                </a:ln>
                <a:solidFill>
                  <a:schemeClr val="tx2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Calibri" panose="020F0502020204030204" charset="0"/>
                <a:sym typeface="宋体" panose="02010600030101010101" pitchFamily="2" charset="-122"/>
              </a:rPr>
              <a:t>天下第一槐</a:t>
            </a:r>
            <a:endParaRPr lang="zh-CN" altLang="en-US" sz="4400" b="1" i="0" u="none" strike="noStrike" kern="1200" cap="none" spc="0" baseline="0">
              <a:ln w="25400" cap="flat">
                <a:gradFill>
                  <a:gsLst>
                    <a:gs pos="11000">
                      <a:srgbClr val="275124"/>
                    </a:gs>
                    <a:gs pos="61000">
                      <a:srgbClr val="A6C29F"/>
                    </a:gs>
                    <a:gs pos="91000">
                      <a:srgbClr val="275124"/>
                    </a:gs>
                    <a:gs pos="74000">
                      <a:srgbClr val="55976C"/>
                    </a:gs>
                    <a:gs pos="38000">
                      <a:srgbClr val="CED7B9"/>
                    </a:gs>
                    <a:gs pos="46000">
                      <a:srgbClr val="F6ECD2"/>
                    </a:gs>
                  </a:gsLst>
                  <a:lin ang="5400000" scaled="0"/>
                </a:gradFill>
                <a:prstDash val="solid"/>
                <a:round/>
              </a:ln>
              <a:solidFill>
                <a:schemeClr val="tx2"/>
              </a:solidFill>
              <a:effectLst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图片"/>
          <p:cNvPicPr>
            <a:picLocks noChangeAspect="1"/>
          </p:cNvPicPr>
          <p:nvPr/>
        </p:nvPicPr>
        <p:blipFill>
          <a:blip r:embed="rId1" cstate="print"/>
          <a:srcRect l="11928" t="4416" b="4416"/>
          <a:stretch>
            <a:fillRect/>
          </a:stretch>
        </p:blipFill>
        <p:spPr>
          <a:xfrm>
            <a:off x="-19049" y="19049"/>
            <a:ext cx="9454822" cy="683884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160" name="艺术字"/>
          <p:cNvSpPr>
            <a:spLocks noChangeArrowheads="1" noChangeShapeType="1" noTextEdit="1"/>
          </p:cNvSpPr>
          <p:nvPr/>
        </p:nvSpPr>
        <p:spPr>
          <a:xfrm rot="5400000">
            <a:off x="8467596" y="2943180"/>
            <a:ext cx="4557643" cy="1481115"/>
          </a:xfrm>
          <a:prstGeom prst="rect">
            <a:avLst/>
          </a:prstGeom>
        </p:spPr>
        <p:txBody>
          <a:bodyPr vert="wordArtVert" wrap="none" lIns="91440" tIns="45720" rIns="91440" bIns="45720" fromWordArt="1" anchor="t" anchorCtr="0">
            <a:prstTxWarp prst="textPlain">
              <a:avLst>
                <a:gd name="adj" fmla="val 50000"/>
              </a:avLst>
            </a:prstTxWarp>
            <a:spAutoFit/>
          </a:bodyPr>
          <a:lstStyle/>
          <a:p>
            <a:pPr algn="ctr" fontAlgn="auto"/>
            <a:r>
              <a:rPr lang="en-US" altLang="zh-CN" sz="6800">
                <a:ln w="9525" cap="flat" cmpd="sng">
                  <a:noFill/>
                  <a:prstDash val="solid"/>
                  <a:miter/>
                </a:ln>
                <a:solidFill>
                  <a:srgbClr val="7F8000"/>
                </a:solidFill>
                <a:effectLst>
                  <a:prstShdw prst="shdw18" dist="17960" dir="13500000">
                    <a:srgbClr val="333100">
                      <a:alpha val="50000"/>
                    </a:srgbClr>
                  </a:prstShdw>
                </a:effectLst>
                <a:latin typeface="楷体" panose="02010609060101010101" charset="-122"/>
                <a:ea typeface="楷体" panose="02010609060101010101" charset="-122"/>
              </a:rPr>
              <a:t>柳对杨</a:t>
            </a:r>
            <a:endParaRPr lang="en-US" altLang="zh-CN" sz="6800">
              <a:ln w="9525" cap="flat" cmpd="sng">
                <a:noFill/>
                <a:prstDash val="solid"/>
                <a:miter/>
              </a:ln>
              <a:solidFill>
                <a:srgbClr val="7F8000"/>
              </a:solidFill>
              <a:effectLst>
                <a:prstShdw prst="shdw18" dist="17960" dir="13500000">
                  <a:srgbClr val="333100">
                    <a:alpha val="50000"/>
                  </a:srgbClr>
                </a:prst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图片"/>
          <p:cNvPicPr>
            <a:picLocks noChangeAspect="1"/>
          </p:cNvPicPr>
          <p:nvPr/>
        </p:nvPicPr>
        <p:blipFill>
          <a:blip r:embed="rId1" cstate="print"/>
          <a:srcRect l="21188" t="5757" r="11410" b="8787"/>
          <a:stretch>
            <a:fillRect/>
          </a:stretch>
        </p:blipFill>
        <p:spPr>
          <a:xfrm>
            <a:off x="1333479" y="3162251"/>
            <a:ext cx="2800307" cy="2364331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170" name="图片"/>
          <p:cNvPicPr>
            <a:picLocks noChangeAspect="1"/>
          </p:cNvPicPr>
          <p:nvPr/>
        </p:nvPicPr>
        <p:blipFill>
          <a:blip r:embed="rId1" cstate="print"/>
          <a:srcRect l="21188" t="5757" r="11410" b="8787"/>
          <a:stretch>
            <a:fillRect/>
          </a:stretch>
        </p:blipFill>
        <p:spPr>
          <a:xfrm>
            <a:off x="4845076" y="1625675"/>
            <a:ext cx="2800306" cy="2364331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171" name="图片"/>
          <p:cNvPicPr>
            <a:picLocks noChangeAspect="1"/>
          </p:cNvPicPr>
          <p:nvPr/>
        </p:nvPicPr>
        <p:blipFill>
          <a:blip r:embed="rId1" cstate="print"/>
          <a:srcRect l="21188" t="5757" r="11410" b="8787"/>
          <a:stretch>
            <a:fillRect/>
          </a:stretch>
        </p:blipFill>
        <p:spPr>
          <a:xfrm>
            <a:off x="8191375" y="3028903"/>
            <a:ext cx="2800307" cy="2364331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172" name="图片"/>
          <p:cNvPicPr>
            <a:picLocks noChangeAspect="1"/>
          </p:cNvPicPr>
          <p:nvPr/>
        </p:nvPicPr>
        <p:blipFill>
          <a:blip r:embed="rId1" cstate="print"/>
          <a:srcRect l="21188" t="5757" r="11410" b="8787"/>
          <a:stretch>
            <a:fillRect/>
          </a:stretch>
        </p:blipFill>
        <p:spPr>
          <a:xfrm>
            <a:off x="4876725" y="4305234"/>
            <a:ext cx="2800307" cy="2364331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173" name="文本框"/>
          <p:cNvSpPr txBox="1"/>
          <p:nvPr/>
        </p:nvSpPr>
        <p:spPr>
          <a:xfrm>
            <a:off x="1600175" y="3505146"/>
            <a:ext cx="3162251" cy="13011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杨</a:t>
            </a:r>
            <a:r>
              <a:rPr lang="zh-CN" altLang="en-US" sz="8000" b="0" i="0" u="none" strike="noStrike" kern="1200" cap="none" spc="0" baseline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树</a:t>
            </a:r>
            <a:endParaRPr lang="zh-CN" altLang="en-US" sz="8000" b="0" i="0" u="none" strike="noStrike" kern="1200" cap="none" spc="0" baseline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74" name="文本框"/>
          <p:cNvSpPr txBox="1"/>
          <p:nvPr/>
        </p:nvSpPr>
        <p:spPr>
          <a:xfrm>
            <a:off x="5035573" y="2025719"/>
            <a:ext cx="2241415" cy="13011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0" b="0" i="0" u="none" strike="noStrike" kern="1200" cap="none" spc="0" baseline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飞</a:t>
            </a:r>
            <a:r>
              <a:rPr lang="zh-CN" altLang="en-US" sz="8000" b="0" i="0" u="none" strike="noStrike" kern="1200" cap="none" spc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扬</a:t>
            </a:r>
            <a:endParaRPr lang="zh-CN" altLang="en-US" sz="8000" b="0" i="0" u="none" strike="noStrike" kern="1200" cap="none" spc="0" baseline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75" name="文本框"/>
          <p:cNvSpPr txBox="1"/>
          <p:nvPr/>
        </p:nvSpPr>
        <p:spPr>
          <a:xfrm>
            <a:off x="8483571" y="3340149"/>
            <a:ext cx="2412863" cy="13011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0" b="0" i="0" u="none" strike="noStrike" kern="1200" cap="none" spc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汤</a:t>
            </a:r>
            <a:r>
              <a:rPr lang="zh-CN" altLang="en-US" sz="8000" b="0" i="0" u="none" strike="noStrike" kern="1200" cap="none" spc="0" baseline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圆</a:t>
            </a:r>
            <a:endParaRPr lang="zh-CN" altLang="en-US" sz="8000" b="0" i="0" u="none" strike="noStrike" kern="1200" cap="none" spc="0" baseline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76" name="文本框"/>
          <p:cNvSpPr txBox="1"/>
          <p:nvPr/>
        </p:nvSpPr>
        <p:spPr>
          <a:xfrm>
            <a:off x="5105322" y="4629079"/>
            <a:ext cx="2362164" cy="130111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0" b="0" i="0" u="none" strike="noStrike" kern="1200" cap="none" spc="0" baseline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广</a:t>
            </a:r>
            <a:r>
              <a:rPr lang="zh-CN" altLang="en-US" sz="8000" b="0" i="0" u="none" strike="noStrike" kern="1200" cap="none" spc="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场</a:t>
            </a:r>
            <a:endParaRPr lang="zh-CN" altLang="en-US" sz="8000" b="0" i="0" u="none" strike="noStrike" kern="1200" cap="none" spc="0" baseline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77" name="矩形"/>
          <p:cNvSpPr/>
          <p:nvPr/>
        </p:nvSpPr>
        <p:spPr>
          <a:xfrm>
            <a:off x="114298" y="171447"/>
            <a:ext cx="1752573" cy="685789"/>
          </a:xfrm>
          <a:prstGeom prst="rect">
            <a:avLst/>
          </a:prstGeom>
          <a:solidFill>
            <a:srgbClr val="9BBB59"/>
          </a:solidFill>
          <a:ln w="9525" cap="flat" cmpd="sng">
            <a:solidFill>
              <a:schemeClr val="tx1"/>
            </a:solidFill>
            <a:prstDash val="solid"/>
            <a:miter/>
          </a:ln>
        </p:spPr>
      </p:sp>
      <p:sp>
        <p:nvSpPr>
          <p:cNvPr id="178" name="文本框"/>
          <p:cNvSpPr txBox="1"/>
          <p:nvPr/>
        </p:nvSpPr>
        <p:spPr>
          <a:xfrm>
            <a:off x="228596" y="190497"/>
            <a:ext cx="1562076" cy="63436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猜一猜</a:t>
            </a:r>
            <a:endParaRPr lang="zh-CN" altLang="en-US" sz="3600" b="0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  <p:sp>
        <p:nvSpPr>
          <p:cNvPr id="179" name="文本框"/>
          <p:cNvSpPr txBox="1"/>
          <p:nvPr/>
        </p:nvSpPr>
        <p:spPr>
          <a:xfrm>
            <a:off x="2209766" y="247646"/>
            <a:ext cx="5086272" cy="63436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看看你能读准几个词语？</a:t>
            </a:r>
            <a:endParaRPr lang="zh-CN" altLang="en-US" sz="36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图片"/>
          <p:cNvPicPr>
            <a:picLocks noChangeAspect="1"/>
          </p:cNvPicPr>
          <p:nvPr/>
        </p:nvPicPr>
        <p:blipFill>
          <a:blip r:embed="rId1" cstate="print"/>
          <a:srcRect t="4709" b="14031"/>
          <a:stretch>
            <a:fillRect/>
          </a:stretch>
        </p:blipFill>
        <p:spPr>
          <a:xfrm>
            <a:off x="19049" y="-14349"/>
            <a:ext cx="9086712" cy="6820934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sp>
        <p:nvSpPr>
          <p:cNvPr id="182" name="艺术字"/>
          <p:cNvSpPr>
            <a:spLocks noChangeArrowheads="1" noChangeShapeType="1" noTextEdit="1"/>
          </p:cNvSpPr>
          <p:nvPr/>
        </p:nvSpPr>
        <p:spPr>
          <a:xfrm rot="5400000">
            <a:off x="7315088" y="2876506"/>
            <a:ext cx="6095907" cy="1219181"/>
          </a:xfrm>
          <a:prstGeom prst="rect">
            <a:avLst/>
          </a:prstGeom>
        </p:spPr>
        <p:txBody>
          <a:bodyPr vert="wordArtVert" wrap="none" lIns="91440" tIns="45720" rIns="91440" bIns="45720" fromWordArt="1" anchor="t" anchorCtr="0">
            <a:prstTxWarp prst="textWave1">
              <a:avLst>
                <a:gd name="adj1" fmla="val 13004"/>
                <a:gd name="adj2" fmla="val 0"/>
              </a:avLst>
            </a:prstTxWarp>
            <a:spAutoFit/>
          </a:bodyPr>
          <a:lstStyle/>
          <a:p>
            <a:pPr algn="ctr" fontAlgn="auto"/>
            <a:r>
              <a:rPr lang="en-US" altLang="zh-CN" sz="9600">
                <a:ln w="9525" cap="flat" cmpd="sng">
                  <a:solidFill>
                    <a:srgbClr val="4E4357"/>
                  </a:solidFill>
                  <a:prstDash val="solid"/>
                  <a:miter/>
                </a:ln>
                <a:gradFill rotWithShape="0">
                  <a:gsLst>
                    <a:gs pos="0">
                      <a:srgbClr val="007CC3"/>
                    </a:gs>
                    <a:gs pos="29000">
                      <a:srgbClr val="FFFFFF"/>
                    </a:gs>
                    <a:gs pos="36000">
                      <a:srgbClr val="FFFFFF"/>
                    </a:gs>
                    <a:gs pos="62000">
                      <a:srgbClr val="00A13B"/>
                    </a:gs>
                    <a:gs pos="76000">
                      <a:srgbClr val="00A13B"/>
                    </a:gs>
                    <a:gs pos="100000">
                      <a:srgbClr val="B7683E"/>
                    </a:gs>
                  </a:gsLst>
                  <a:lin ang="5400000" scaled="1"/>
                </a:gradFill>
                <a:effectLst>
                  <a:prstShdw prst="shdw5" dist="107763" dir="8100000">
                    <a:srgbClr val="BD7F84">
                      <a:alpha val="50000"/>
                    </a:srgbClr>
                  </a:prstShdw>
                </a:effectLst>
                <a:latin typeface="楷体" panose="02010609060101010101" charset="-122"/>
                <a:ea typeface="楷体" panose="02010609060101010101" charset="-122"/>
              </a:rPr>
              <a:t>莺歌对燕舞</a:t>
            </a:r>
            <a:endParaRPr lang="en-US" altLang="zh-CN" sz="9600">
              <a:ln w="9525" cap="flat" cmpd="sng">
                <a:solidFill>
                  <a:srgbClr val="4E4357"/>
                </a:solidFill>
                <a:prstDash val="solid"/>
                <a:miter/>
              </a:ln>
              <a:gradFill rotWithShape="0">
                <a:gsLst>
                  <a:gs pos="0">
                    <a:srgbClr val="007CC3"/>
                  </a:gs>
                  <a:gs pos="29000">
                    <a:srgbClr val="FFFFFF"/>
                  </a:gs>
                  <a:gs pos="36000">
                    <a:srgbClr val="FFFFFF"/>
                  </a:gs>
                  <a:gs pos="62000">
                    <a:srgbClr val="00A13B"/>
                  </a:gs>
                  <a:gs pos="76000">
                    <a:srgbClr val="00A13B"/>
                  </a:gs>
                  <a:gs pos="100000">
                    <a:srgbClr val="B7683E"/>
                  </a:gs>
                </a:gsLst>
                <a:lin ang="5400000" scaled="1"/>
              </a:gradFill>
              <a:effectLst>
                <a:prstShdw prst="shdw5" dist="107763" dir="8100000">
                  <a:srgbClr val="BD7F84">
                    <a:alpha val="50000"/>
                  </a:srgbClr>
                </a:prst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图片"/>
          <p:cNvPicPr>
            <a:picLocks noChangeAspect="1"/>
          </p:cNvPicPr>
          <p:nvPr/>
        </p:nvPicPr>
        <p:blipFill>
          <a:blip r:embed="rId1" cstate="print"/>
          <a:srcRect l="17202" r="2837" b="10909"/>
          <a:stretch>
            <a:fillRect/>
          </a:stretch>
        </p:blipFill>
        <p:spPr>
          <a:xfrm>
            <a:off x="0" y="38099"/>
            <a:ext cx="9258159" cy="6876945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sp>
        <p:nvSpPr>
          <p:cNvPr id="183" name="艺术字"/>
          <p:cNvSpPr>
            <a:spLocks noChangeArrowheads="1" noChangeShapeType="1" noTextEdit="1"/>
          </p:cNvSpPr>
          <p:nvPr/>
        </p:nvSpPr>
        <p:spPr>
          <a:xfrm rot="5400000">
            <a:off x="7410337" y="2838406"/>
            <a:ext cx="6095907" cy="1219181"/>
          </a:xfrm>
          <a:prstGeom prst="rect">
            <a:avLst/>
          </a:prstGeom>
        </p:spPr>
        <p:txBody>
          <a:bodyPr vert="wordArtVert" wrap="none" lIns="91440" tIns="45720" rIns="91440" bIns="45720" fromWordArt="1" anchor="t" anchorCtr="0">
            <a:prstTxWarp prst="textWave1">
              <a:avLst>
                <a:gd name="adj1" fmla="val 13004"/>
                <a:gd name="adj2" fmla="val 0"/>
              </a:avLst>
            </a:prstTxWarp>
            <a:spAutoFit/>
          </a:bodyPr>
          <a:lstStyle/>
          <a:p>
            <a:pPr algn="ctr" fontAlgn="auto"/>
            <a:r>
              <a:rPr lang="en-US" altLang="zh-CN" sz="9600">
                <a:ln w="9525" cap="flat" cmpd="sng">
                  <a:solidFill>
                    <a:srgbClr val="4E4357"/>
                  </a:solidFill>
                  <a:prstDash val="solid"/>
                  <a:miter/>
                </a:ln>
                <a:gradFill rotWithShape="0">
                  <a:gsLst>
                    <a:gs pos="0">
                      <a:srgbClr val="007CC3"/>
                    </a:gs>
                    <a:gs pos="29000">
                      <a:srgbClr val="FFFFFF"/>
                    </a:gs>
                    <a:gs pos="36000">
                      <a:srgbClr val="FFFFFF"/>
                    </a:gs>
                    <a:gs pos="62000">
                      <a:srgbClr val="00A13B"/>
                    </a:gs>
                    <a:gs pos="76000">
                      <a:srgbClr val="00A13B"/>
                    </a:gs>
                    <a:gs pos="100000">
                      <a:srgbClr val="B7683E"/>
                    </a:gs>
                  </a:gsLst>
                  <a:lin ang="5400000" scaled="1"/>
                </a:gradFill>
                <a:effectLst>
                  <a:prstShdw prst="shdw5" dist="107763" dir="8100000">
                    <a:srgbClr val="BD7F84">
                      <a:alpha val="50000"/>
                    </a:srgbClr>
                  </a:prstShdw>
                </a:effectLst>
                <a:latin typeface="楷体" panose="02010609060101010101" charset="-122"/>
                <a:ea typeface="楷体" panose="02010609060101010101" charset="-122"/>
              </a:rPr>
              <a:t>鸟语对花香</a:t>
            </a:r>
            <a:endParaRPr lang="en-US" altLang="zh-CN" sz="9600">
              <a:ln w="9525" cap="flat" cmpd="sng">
                <a:solidFill>
                  <a:srgbClr val="4E4357"/>
                </a:solidFill>
                <a:prstDash val="solid"/>
                <a:miter/>
              </a:ln>
              <a:gradFill rotWithShape="0">
                <a:gsLst>
                  <a:gs pos="0">
                    <a:srgbClr val="007CC3"/>
                  </a:gs>
                  <a:gs pos="29000">
                    <a:srgbClr val="FFFFFF"/>
                  </a:gs>
                  <a:gs pos="36000">
                    <a:srgbClr val="FFFFFF"/>
                  </a:gs>
                  <a:gs pos="62000">
                    <a:srgbClr val="00A13B"/>
                  </a:gs>
                  <a:gs pos="76000">
                    <a:srgbClr val="00A13B"/>
                  </a:gs>
                  <a:gs pos="100000">
                    <a:srgbClr val="B7683E"/>
                  </a:gs>
                </a:gsLst>
                <a:lin ang="5400000" scaled="1"/>
              </a:gradFill>
              <a:effectLst>
                <a:prstShdw prst="shdw5" dist="107763" dir="8100000">
                  <a:srgbClr val="BD7F84">
                    <a:alpha val="50000"/>
                  </a:srgbClr>
                </a:prst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049" y="-19049"/>
            <a:ext cx="4533831" cy="6873872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pic>
        <p:nvPicPr>
          <p:cNvPr id="203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38626" y="1071546"/>
            <a:ext cx="6895995" cy="5171996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sp>
        <p:nvSpPr>
          <p:cNvPr id="204" name="椭圆"/>
          <p:cNvSpPr/>
          <p:nvPr/>
        </p:nvSpPr>
        <p:spPr>
          <a:xfrm>
            <a:off x="2266915" y="704839"/>
            <a:ext cx="1009634" cy="1257280"/>
          </a:xfrm>
          <a:prstGeom prst="ellipse">
            <a:avLst/>
          </a:prstGeom>
          <a:noFill/>
          <a:ln w="41275" cap="flat" cmpd="sng">
            <a:solidFill>
              <a:srgbClr val="FF0000"/>
            </a:solidFill>
            <a:prstDash val="solid"/>
            <a:miter/>
          </a:ln>
        </p:spPr>
      </p:sp>
      <p:sp>
        <p:nvSpPr>
          <p:cNvPr id="205" name="椭圆"/>
          <p:cNvSpPr/>
          <p:nvPr/>
        </p:nvSpPr>
        <p:spPr>
          <a:xfrm>
            <a:off x="7353188" y="4762428"/>
            <a:ext cx="685789" cy="704839"/>
          </a:xfrm>
          <a:prstGeom prst="ellipse">
            <a:avLst/>
          </a:prstGeom>
          <a:noFill/>
          <a:ln w="41275" cap="flat" cmpd="sng">
            <a:solidFill>
              <a:srgbClr val="FF0000"/>
            </a:solidFill>
            <a:prstDash val="solid"/>
            <a:miter/>
          </a:ln>
        </p:spPr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 animBg="1"/>
      <p:bldP spid="20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图片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4800527" y="571491"/>
            <a:ext cx="704839" cy="91438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196" name="图片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81389" y="2190716"/>
            <a:ext cx="314320" cy="571491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197" name="文本框"/>
          <p:cNvSpPr txBox="1"/>
          <p:nvPr/>
        </p:nvSpPr>
        <p:spPr>
          <a:xfrm>
            <a:off x="5600614" y="2133567"/>
            <a:ext cx="3009854" cy="75818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言，说</a:t>
            </a:r>
            <a:endParaRPr lang="zh-CN" altLang="en-US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98" name="文本框"/>
          <p:cNvSpPr txBox="1"/>
          <p:nvPr/>
        </p:nvSpPr>
        <p:spPr>
          <a:xfrm>
            <a:off x="5962559" y="571491"/>
            <a:ext cx="1523976" cy="11868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72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语</a:t>
            </a:r>
            <a:endParaRPr lang="zh-CN" altLang="en-US" sz="72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199" name="图片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81389" y="3276550"/>
            <a:ext cx="390519" cy="45719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200" name="文本框"/>
          <p:cNvSpPr txBox="1"/>
          <p:nvPr/>
        </p:nvSpPr>
        <p:spPr>
          <a:xfrm>
            <a:off x="5581565" y="3105102"/>
            <a:ext cx="6172106" cy="75818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两个“五”，数量极多</a:t>
            </a:r>
            <a:endParaRPr lang="zh-CN" altLang="en-US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01" name="文本框"/>
          <p:cNvSpPr txBox="1"/>
          <p:nvPr/>
        </p:nvSpPr>
        <p:spPr>
          <a:xfrm>
            <a:off x="2019269" y="4076638"/>
            <a:ext cx="8781916" cy="209168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表示说很多话。</a:t>
            </a:r>
            <a:endParaRPr lang="en-US" altLang="zh-CN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本义：演说，谈论，议论。</a:t>
            </a:r>
            <a:endParaRPr lang="zh-CN" altLang="en-US" sz="4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图片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4248085" y="838187"/>
            <a:ext cx="895336" cy="112393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207" name="文本框"/>
          <p:cNvSpPr txBox="1"/>
          <p:nvPr/>
        </p:nvSpPr>
        <p:spPr>
          <a:xfrm>
            <a:off x="5410117" y="495292"/>
            <a:ext cx="2381213" cy="170116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06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香</a:t>
            </a:r>
            <a:endParaRPr lang="zh-CN" altLang="en-US" sz="106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208" name="图片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76550" y="2266915"/>
            <a:ext cx="838187" cy="89533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209" name="文本框"/>
          <p:cNvSpPr txBox="1"/>
          <p:nvPr/>
        </p:nvSpPr>
        <p:spPr>
          <a:xfrm>
            <a:off x="5467266" y="2438362"/>
            <a:ext cx="5029123" cy="63436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散发着怡人气味的面食</a:t>
            </a:r>
            <a:endParaRPr lang="zh-CN" altLang="en-US" sz="36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210" name="图片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47997" y="3676594"/>
            <a:ext cx="514342" cy="40004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211" name="文本框"/>
          <p:cNvSpPr txBox="1"/>
          <p:nvPr/>
        </p:nvSpPr>
        <p:spPr>
          <a:xfrm>
            <a:off x="5410117" y="3543246"/>
            <a:ext cx="4419532" cy="63436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口，吃、品尝</a:t>
            </a:r>
            <a:endParaRPr lang="zh-CN" altLang="en-US" sz="36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12" name="文本框"/>
          <p:cNvSpPr txBox="1"/>
          <p:nvPr/>
        </p:nvSpPr>
        <p:spPr>
          <a:xfrm>
            <a:off x="457193" y="4857676"/>
            <a:ext cx="11734621" cy="63436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本义：享用麦、黍五谷做成的热食时体验到的怡人气味。</a:t>
            </a:r>
            <a:endParaRPr lang="zh-CN" altLang="en-US" sz="36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图片"/>
          <p:cNvPicPr>
            <a:picLocks noChangeAspect="1"/>
          </p:cNvPicPr>
          <p:nvPr/>
        </p:nvPicPr>
        <p:blipFill>
          <a:blip r:embed="rId1" cstate="print"/>
          <a:srcRect l="30668" r="5875" b="4848"/>
          <a:stretch>
            <a:fillRect/>
          </a:stretch>
        </p:blipFill>
        <p:spPr>
          <a:xfrm>
            <a:off x="190497" y="19049"/>
            <a:ext cx="3714693" cy="3489000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pic>
        <p:nvPicPr>
          <p:cNvPr id="214" name="图片"/>
          <p:cNvPicPr>
            <a:picLocks noChangeAspect="1"/>
          </p:cNvPicPr>
          <p:nvPr/>
        </p:nvPicPr>
        <p:blipFill>
          <a:blip r:embed="rId2" cstate="print"/>
          <a:srcRect l="4828" t="39393" r="8692" b="6969"/>
          <a:stretch>
            <a:fillRect/>
          </a:stretch>
        </p:blipFill>
        <p:spPr>
          <a:xfrm>
            <a:off x="4190936" y="38099"/>
            <a:ext cx="3752792" cy="3409898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pic>
        <p:nvPicPr>
          <p:cNvPr id="215" name="图片"/>
          <p:cNvPicPr>
            <a:picLocks noChangeAspect="1"/>
          </p:cNvPicPr>
          <p:nvPr/>
        </p:nvPicPr>
        <p:blipFill>
          <a:blip r:embed="rId3" cstate="print"/>
          <a:srcRect l="11387" r="5644" b="4545"/>
          <a:stretch>
            <a:fillRect/>
          </a:stretch>
        </p:blipFill>
        <p:spPr>
          <a:xfrm>
            <a:off x="1619225" y="3568038"/>
            <a:ext cx="4305234" cy="3323894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pic>
        <p:nvPicPr>
          <p:cNvPr id="216" name="图片"/>
          <p:cNvPicPr>
            <a:picLocks noChangeAspect="1"/>
          </p:cNvPicPr>
          <p:nvPr/>
        </p:nvPicPr>
        <p:blipFill>
          <a:blip r:embed="rId4" cstate="print"/>
          <a:srcRect l="13404" t="6969" r="17672" b="5454"/>
          <a:stretch>
            <a:fillRect/>
          </a:stretch>
        </p:blipFill>
        <p:spPr>
          <a:xfrm>
            <a:off x="8229474" y="66943"/>
            <a:ext cx="3771842" cy="3362004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sp>
        <p:nvSpPr>
          <p:cNvPr id="217" name="文本框"/>
          <p:cNvSpPr txBox="1"/>
          <p:nvPr/>
        </p:nvSpPr>
        <p:spPr>
          <a:xfrm>
            <a:off x="-57149" y="57149"/>
            <a:ext cx="1581125" cy="91059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5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香水</a:t>
            </a:r>
            <a:endParaRPr lang="zh-CN" altLang="en-US" sz="5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18" name="文本框"/>
          <p:cNvSpPr txBox="1"/>
          <p:nvPr/>
        </p:nvSpPr>
        <p:spPr>
          <a:xfrm>
            <a:off x="4883175" y="63598"/>
            <a:ext cx="1581125" cy="91059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5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香炉</a:t>
            </a:r>
            <a:endParaRPr lang="zh-CN" altLang="en-US" sz="5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19" name="文本框"/>
          <p:cNvSpPr txBox="1"/>
          <p:nvPr/>
        </p:nvSpPr>
        <p:spPr>
          <a:xfrm>
            <a:off x="6449" y="5969008"/>
            <a:ext cx="1581125" cy="91058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5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香菇</a:t>
            </a:r>
            <a:endParaRPr lang="zh-CN" altLang="en-US" sz="5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20" name="文本框"/>
          <p:cNvSpPr txBox="1"/>
          <p:nvPr/>
        </p:nvSpPr>
        <p:spPr>
          <a:xfrm>
            <a:off x="10102795" y="82648"/>
            <a:ext cx="1581125" cy="91059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5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香菜</a:t>
            </a:r>
            <a:endParaRPr lang="zh-CN" altLang="en-US" sz="5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231" name="图片"/>
          <p:cNvPicPr>
            <a:picLocks noChangeAspect="1"/>
          </p:cNvPicPr>
          <p:nvPr/>
        </p:nvPicPr>
        <p:blipFill>
          <a:blip r:embed="rId5" cstate="print"/>
          <a:srcRect r="8551"/>
          <a:stretch>
            <a:fillRect/>
          </a:stretch>
        </p:blipFill>
        <p:spPr>
          <a:xfrm>
            <a:off x="6141785" y="3543246"/>
            <a:ext cx="4545102" cy="3314649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sp>
        <p:nvSpPr>
          <p:cNvPr id="232" name="文本框"/>
          <p:cNvSpPr txBox="1"/>
          <p:nvPr/>
        </p:nvSpPr>
        <p:spPr>
          <a:xfrm>
            <a:off x="10623587" y="5918309"/>
            <a:ext cx="1581125" cy="91058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5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香港</a:t>
            </a:r>
            <a:endParaRPr lang="zh-CN" altLang="en-US" sz="5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" name="组合"/>
          <p:cNvGrpSpPr/>
          <p:nvPr/>
        </p:nvGrpSpPr>
        <p:grpSpPr>
          <a:xfrm>
            <a:off x="4119096" y="523245"/>
            <a:ext cx="4228139" cy="4770264"/>
            <a:chOff x="4119096" y="523245"/>
            <a:chExt cx="4228139" cy="4770264"/>
          </a:xfrm>
        </p:grpSpPr>
        <p:sp>
          <p:nvSpPr>
            <p:cNvPr id="184" name="矩形"/>
            <p:cNvSpPr/>
            <p:nvPr/>
          </p:nvSpPr>
          <p:spPr>
            <a:xfrm>
              <a:off x="4119096" y="523245"/>
              <a:ext cx="4228139" cy="474744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 cap="flat" cmpd="sng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85" name="直线"/>
            <p:cNvSpPr/>
            <p:nvPr/>
          </p:nvSpPr>
          <p:spPr>
            <a:xfrm>
              <a:off x="6215547" y="546069"/>
              <a:ext cx="0" cy="4747440"/>
            </a:xfrm>
            <a:prstGeom prst="line">
              <a:avLst/>
            </a:prstGeom>
            <a:noFill/>
            <a:ln w="6350" cap="flat" cmpd="sng">
              <a:solidFill>
                <a:srgbClr val="000000"/>
              </a:solidFill>
              <a:prstDash val="dash"/>
              <a:round/>
            </a:ln>
          </p:spPr>
        </p:sp>
        <p:sp>
          <p:nvSpPr>
            <p:cNvPr id="186" name="直线"/>
            <p:cNvSpPr/>
            <p:nvPr/>
          </p:nvSpPr>
          <p:spPr>
            <a:xfrm>
              <a:off x="4119096" y="2919789"/>
              <a:ext cx="4228139" cy="0"/>
            </a:xfrm>
            <a:prstGeom prst="line">
              <a:avLst/>
            </a:prstGeom>
            <a:noFill/>
            <a:ln w="6350" cap="flat" cmpd="sng">
              <a:solidFill>
                <a:srgbClr val="000000"/>
              </a:solidFill>
              <a:prstDash val="dash"/>
              <a:round/>
            </a:ln>
          </p:spPr>
        </p:sp>
      </p:grpSp>
      <p:sp>
        <p:nvSpPr>
          <p:cNvPr id="188" name="矩形"/>
          <p:cNvSpPr/>
          <p:nvPr/>
        </p:nvSpPr>
        <p:spPr>
          <a:xfrm>
            <a:off x="4266846" y="674835"/>
            <a:ext cx="3663603" cy="586597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9100" b="0" i="0" u="none" strike="noStrike" kern="1200" cap="none" spc="0" baseline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语</a:t>
            </a:r>
            <a:endParaRPr lang="zh-CN" altLang="en-US" sz="5400" b="0" i="0" u="none" strike="noStrike" kern="0" cap="none" spc="0" baseline="0">
              <a:solidFill>
                <a:srgbClr val="FF0000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  <p:sp>
        <p:nvSpPr>
          <p:cNvPr id="194" name="矩形"/>
          <p:cNvSpPr/>
          <p:nvPr/>
        </p:nvSpPr>
        <p:spPr>
          <a:xfrm>
            <a:off x="6654510" y="3105"/>
            <a:ext cx="3663603" cy="586597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9100" b="0" i="0" u="none" strike="noStrike" kern="1200" cap="none" spc="0" baseline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 </a:t>
            </a:r>
            <a:endParaRPr lang="zh-CN" altLang="en-US" sz="5400" b="0" i="0" u="none" strike="noStrike" kern="0" cap="none" spc="0" baseline="0">
              <a:solidFill>
                <a:srgbClr val="FF0000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 animBg="1"/>
      <p:bldP spid="188" grpId="0" animBg="1"/>
      <p:bldP spid="19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组合"/>
          <p:cNvGrpSpPr/>
          <p:nvPr/>
        </p:nvGrpSpPr>
        <p:grpSpPr>
          <a:xfrm>
            <a:off x="4023847" y="523245"/>
            <a:ext cx="4228139" cy="4770264"/>
            <a:chOff x="4023847" y="523245"/>
            <a:chExt cx="4228139" cy="4770264"/>
          </a:xfrm>
        </p:grpSpPr>
        <p:sp>
          <p:nvSpPr>
            <p:cNvPr id="221" name="矩形"/>
            <p:cNvSpPr/>
            <p:nvPr/>
          </p:nvSpPr>
          <p:spPr>
            <a:xfrm>
              <a:off x="4023847" y="523245"/>
              <a:ext cx="4228139" cy="474744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 cap="flat" cmpd="sng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222" name="直线"/>
            <p:cNvSpPr/>
            <p:nvPr/>
          </p:nvSpPr>
          <p:spPr>
            <a:xfrm>
              <a:off x="6120298" y="546069"/>
              <a:ext cx="0" cy="4747440"/>
            </a:xfrm>
            <a:prstGeom prst="line">
              <a:avLst/>
            </a:prstGeom>
            <a:noFill/>
            <a:ln w="6350" cap="flat" cmpd="sng">
              <a:solidFill>
                <a:srgbClr val="000000"/>
              </a:solidFill>
              <a:prstDash val="dash"/>
              <a:round/>
            </a:ln>
          </p:spPr>
        </p:sp>
        <p:sp>
          <p:nvSpPr>
            <p:cNvPr id="223" name="直线"/>
            <p:cNvSpPr/>
            <p:nvPr/>
          </p:nvSpPr>
          <p:spPr>
            <a:xfrm>
              <a:off x="4023847" y="2919789"/>
              <a:ext cx="4228139" cy="0"/>
            </a:xfrm>
            <a:prstGeom prst="line">
              <a:avLst/>
            </a:prstGeom>
            <a:noFill/>
            <a:ln w="6350" cap="flat" cmpd="sng">
              <a:solidFill>
                <a:srgbClr val="000000"/>
              </a:solidFill>
              <a:prstDash val="dash"/>
              <a:round/>
            </a:ln>
          </p:spPr>
        </p:sp>
      </p:grpSp>
      <p:sp>
        <p:nvSpPr>
          <p:cNvPr id="225" name="矩形"/>
          <p:cNvSpPr/>
          <p:nvPr/>
        </p:nvSpPr>
        <p:spPr>
          <a:xfrm>
            <a:off x="4171597" y="659595"/>
            <a:ext cx="3663603" cy="586597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9100" b="0" i="0" u="none" strike="noStrike" kern="1200" cap="none" spc="0" baseline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香</a:t>
            </a:r>
            <a:endParaRPr lang="zh-CN" altLang="en-US" sz="5400" b="0" i="0" u="none" strike="noStrike" kern="0" cap="none" spc="0" baseline="0">
              <a:solidFill>
                <a:srgbClr val="FF0000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 animBg="1"/>
      <p:bldP spid="2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" descr="g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0795" y="-27305"/>
            <a:ext cx="12227560" cy="692023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</p:spTree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9089" y="1396023"/>
            <a:ext cx="6095907" cy="406711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235" name="文本框"/>
          <p:cNvSpPr txBox="1"/>
          <p:nvPr/>
        </p:nvSpPr>
        <p:spPr>
          <a:xfrm>
            <a:off x="7276989" y="19049"/>
            <a:ext cx="4171886" cy="70161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云对雨 雪对风</a:t>
            </a:r>
            <a:endParaRPr lang="en-US" altLang="zh-CN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晚照对晴空</a:t>
            </a:r>
            <a:endParaRPr lang="en-US" altLang="zh-CN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三尺剑 六钧弓</a:t>
            </a:r>
            <a:endParaRPr lang="en-US" altLang="zh-CN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岭北对江东</a:t>
            </a:r>
            <a:endParaRPr lang="en-US" altLang="zh-CN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颜巷陋 阮途穷</a:t>
            </a:r>
            <a:endParaRPr lang="en-US" altLang="zh-CN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白叟对黄童</a:t>
            </a:r>
            <a:endParaRPr lang="en-US" altLang="zh-CN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沿对革 异对同</a:t>
            </a:r>
            <a:endParaRPr lang="en-US" altLang="zh-CN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冀北对山东</a:t>
            </a:r>
            <a:endParaRPr lang="en-US" altLang="zh-CN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两鬓霜 一客行</a:t>
            </a:r>
            <a:endParaRPr lang="en-US" altLang="zh-CN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新绿衬酒红</a:t>
            </a:r>
            <a:endParaRPr lang="en-US" altLang="zh-CN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七颗星 一袍风</a:t>
            </a:r>
            <a:endParaRPr lang="en-US" altLang="zh-CN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佛陀对苍生</a:t>
            </a:r>
            <a:endParaRPr lang="en-US" altLang="zh-CN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两鬓霜 一客行</a:t>
            </a:r>
            <a:endParaRPr lang="en-US" altLang="zh-CN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新绿衬酒红</a:t>
            </a:r>
            <a:endParaRPr lang="en-US" altLang="zh-CN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七颗星 一袍风</a:t>
            </a:r>
            <a:endParaRPr lang="en-US" altLang="zh-CN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0" algn="l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佛陀对苍生</a:t>
            </a:r>
            <a:endParaRPr lang="en-US" altLang="zh-CN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……</a:t>
            </a:r>
            <a:endParaRPr lang="zh-CN" altLang="en-US" sz="1800" b="1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  <p:pic>
        <p:nvPicPr>
          <p:cNvPr id="236" name="多媒体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563174" y="6229255"/>
            <a:ext cx="304795" cy="30479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36"/>
                </p:tgtEl>
              </p:cMediaNode>
            </p:audio>
          </p:childTnLst>
        </p:cTn>
      </p:par>
    </p:tnLst>
    <p:bldLst>
      <p:bldP spid="2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7635" y="704839"/>
            <a:ext cx="5681576" cy="3850636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pic>
        <p:nvPicPr>
          <p:cNvPr id="155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3056" y="711189"/>
            <a:ext cx="5676813" cy="3784542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sp>
        <p:nvSpPr>
          <p:cNvPr id="156" name="矩形"/>
          <p:cNvSpPr/>
          <p:nvPr/>
        </p:nvSpPr>
        <p:spPr>
          <a:xfrm>
            <a:off x="2495512" y="4879271"/>
            <a:ext cx="7390194" cy="1834514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1500" b="1" i="0" u="none" strike="noStrike" kern="1200" cap="none" spc="0" baseline="0"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scaled="0"/>
                </a:gradFill>
                <a:effectLst>
                  <a:outerShdw blurRad="50800" dist="38100" algn="l">
                    <a:srgbClr val="CC00CC">
                      <a:alpha val="4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古对今</a:t>
            </a:r>
            <a:endParaRPr lang="zh-CN" altLang="en-US" sz="11500" b="1" i="0" u="none" strike="noStrike" kern="1200" cap="none" spc="0" baseline="0"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scaled="0"/>
              </a:gradFill>
              <a:effectLst>
                <a:outerShdw blurRad="50800" dist="38100" algn="l">
                  <a:srgbClr val="CC00CC">
                    <a:alpha val="4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"/>
          <p:cNvGrpSpPr/>
          <p:nvPr/>
        </p:nvGrpSpPr>
        <p:grpSpPr>
          <a:xfrm>
            <a:off x="3510915" y="432435"/>
            <a:ext cx="4912995" cy="4860925"/>
            <a:chOff x="3510794" y="523245"/>
            <a:chExt cx="4228139" cy="4770264"/>
          </a:xfrm>
        </p:grpSpPr>
        <p:sp>
          <p:nvSpPr>
            <p:cNvPr id="34" name="矩形"/>
            <p:cNvSpPr/>
            <p:nvPr/>
          </p:nvSpPr>
          <p:spPr>
            <a:xfrm>
              <a:off x="3510794" y="523245"/>
              <a:ext cx="4228139" cy="474744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 cap="flat" cmpd="sng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35" name="直线"/>
            <p:cNvSpPr/>
            <p:nvPr/>
          </p:nvSpPr>
          <p:spPr>
            <a:xfrm>
              <a:off x="5607245" y="546069"/>
              <a:ext cx="0" cy="4747440"/>
            </a:xfrm>
            <a:prstGeom prst="line">
              <a:avLst/>
            </a:prstGeom>
            <a:noFill/>
            <a:ln w="6350" cap="flat" cmpd="sng">
              <a:solidFill>
                <a:srgbClr val="000000"/>
              </a:solidFill>
              <a:prstDash val="dash"/>
              <a:round/>
            </a:ln>
          </p:spPr>
        </p:sp>
        <p:sp>
          <p:nvSpPr>
            <p:cNvPr id="36" name="直线"/>
            <p:cNvSpPr/>
            <p:nvPr/>
          </p:nvSpPr>
          <p:spPr>
            <a:xfrm>
              <a:off x="3510794" y="2919789"/>
              <a:ext cx="4228139" cy="0"/>
            </a:xfrm>
            <a:prstGeom prst="line">
              <a:avLst/>
            </a:prstGeom>
            <a:noFill/>
            <a:ln w="6350" cap="flat" cmpd="sng">
              <a:solidFill>
                <a:srgbClr val="000000"/>
              </a:solidFill>
              <a:prstDash val="dash"/>
              <a:round/>
            </a:ln>
          </p:spPr>
        </p:sp>
      </p:grpSp>
      <p:sp>
        <p:nvSpPr>
          <p:cNvPr id="38" name="矩形"/>
          <p:cNvSpPr/>
          <p:nvPr/>
        </p:nvSpPr>
        <p:spPr>
          <a:xfrm>
            <a:off x="3770298" y="425932"/>
            <a:ext cx="3663603" cy="6922651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4400" b="0" i="0" u="none" strike="noStrike" kern="0" cap="none" spc="0" baseline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古</a:t>
            </a:r>
            <a:endParaRPr lang="zh-CN" altLang="en-US" sz="34400" b="0" i="0" u="none" strike="noStrike" kern="0" cap="none" spc="0" baseline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39" name="矩形"/>
          <p:cNvSpPr/>
          <p:nvPr/>
        </p:nvSpPr>
        <p:spPr>
          <a:xfrm>
            <a:off x="3916045" y="5727065"/>
            <a:ext cx="4639310" cy="910589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5400" b="0" i="0" u="none" strike="noStrike" kern="1200" cap="none" spc="0" baseline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charset="0"/>
              </a:rPr>
              <a:t>反义词：今</a:t>
            </a:r>
            <a:endParaRPr lang="zh-CN" altLang="en-US" sz="5400" b="0" i="0" u="none" strike="noStrike" kern="1200" cap="none" spc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animBg="1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" descr="古对今01"/>
          <p:cNvPicPr>
            <a:picLocks noChangeAspect="1"/>
          </p:cNvPicPr>
          <p:nvPr/>
        </p:nvPicPr>
        <p:blipFill>
          <a:blip r:embed="rId1" cstate="print"/>
          <a:srcRect l="33825" t="7595" r="35048" b="83687"/>
          <a:stretch>
            <a:fillRect/>
          </a:stretch>
        </p:blipFill>
        <p:spPr>
          <a:xfrm>
            <a:off x="4728210" y="340995"/>
            <a:ext cx="2413000" cy="91313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42" name="图片" descr="古对今01"/>
          <p:cNvPicPr>
            <a:picLocks noChangeAspect="1"/>
          </p:cNvPicPr>
          <p:nvPr/>
        </p:nvPicPr>
        <p:blipFill>
          <a:blip r:embed="rId1" cstate="print"/>
          <a:srcRect l="41648" t="42801" r="27930" b="32891"/>
          <a:stretch>
            <a:fillRect/>
          </a:stretch>
        </p:blipFill>
        <p:spPr>
          <a:xfrm>
            <a:off x="4374515" y="1956435"/>
            <a:ext cx="3295014" cy="3557905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pic>
        <p:nvPicPr>
          <p:cNvPr id="43" name="图片" descr="古对今01"/>
          <p:cNvPicPr>
            <a:picLocks noChangeAspect="1"/>
          </p:cNvPicPr>
          <p:nvPr/>
        </p:nvPicPr>
        <p:blipFill>
          <a:blip r:embed="rId1" cstate="print"/>
          <a:srcRect l="42077" t="69809" r="27930" b="6042"/>
          <a:stretch>
            <a:fillRect/>
          </a:stretch>
        </p:blipFill>
        <p:spPr>
          <a:xfrm>
            <a:off x="8065770" y="1942465"/>
            <a:ext cx="3295014" cy="3585210"/>
          </a:xfrm>
          <a:prstGeom prst="rect">
            <a:avLst/>
          </a:prstGeom>
          <a:noFill/>
          <a:ln w="12700" cap="flat" cmpd="sng">
            <a:solidFill>
              <a:srgbClr val="FFC000"/>
            </a:solidFill>
            <a:prstDash val="solid"/>
            <a:round/>
          </a:ln>
        </p:spPr>
      </p:pic>
      <p:pic>
        <p:nvPicPr>
          <p:cNvPr id="44" name="图片" descr="古对今01"/>
          <p:cNvPicPr>
            <a:picLocks noChangeAspect="1"/>
          </p:cNvPicPr>
          <p:nvPr/>
        </p:nvPicPr>
        <p:blipFill>
          <a:blip r:embed="rId1" cstate="print"/>
          <a:srcRect l="41648" t="17721" r="27930" b="58132"/>
          <a:stretch>
            <a:fillRect/>
          </a:stretch>
        </p:blipFill>
        <p:spPr>
          <a:xfrm>
            <a:off x="642620" y="1983740"/>
            <a:ext cx="3295650" cy="3557905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round/>
          </a:ln>
        </p:spPr>
      </p:pic>
      <p:pic>
        <p:nvPicPr>
          <p:cNvPr id="2" name="范老师读课文《古对今》(配乐)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09555" y="594360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7" dur="407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"/>
          <p:cNvSpPr/>
          <p:nvPr/>
        </p:nvSpPr>
        <p:spPr>
          <a:xfrm>
            <a:off x="2793966" y="692784"/>
            <a:ext cx="6692789" cy="552894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gǔ      duì     jīn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古　对　今</a:t>
            </a: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，</a:t>
            </a:r>
            <a:endParaRPr lang="en-US" altLang="zh-CN" sz="44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yuán  duì   fāng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圆　对　方。</a:t>
            </a:r>
            <a:endParaRPr lang="en-US" altLang="zh-CN" sz="44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yán    hán　duì　kù 　shǔ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严　寒　对　酷　暑，</a:t>
            </a:r>
            <a:endParaRPr lang="en-US" altLang="zh-CN" sz="44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chūn nuǎn   duì    qiū 　liáng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  <a:p>
            <a:pPr marL="0" indent="0" algn="l" fontAlgn="auto">
              <a:lnSpc>
                <a:spcPts val="5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</a:rPr>
              <a:t>春　暖　对　秋　凉。</a:t>
            </a:r>
            <a:endParaRPr lang="zh-CN" altLang="en-US" sz="4400" b="1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华文楷体" panose="02010600040101010101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0</TotalTime>
  <Words>1279</Words>
  <Application>WPS 演示</Application>
  <PresentationFormat/>
  <Paragraphs>286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3" baseType="lpstr">
      <vt:lpstr>Arial</vt:lpstr>
      <vt:lpstr>宋体</vt:lpstr>
      <vt:lpstr>Wingdings</vt:lpstr>
      <vt:lpstr>Times New Roman</vt:lpstr>
      <vt:lpstr>微软雅黑 Light</vt:lpstr>
      <vt:lpstr>Calibri</vt:lpstr>
      <vt:lpstr>微软雅黑</vt:lpstr>
      <vt:lpstr>Calibri Light</vt:lpstr>
      <vt:lpstr>华文楷体</vt:lpstr>
      <vt:lpstr>楷体</vt:lpstr>
      <vt:lpstr>Arial Unicode MS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001</dc:creator>
  <cp:lastModifiedBy>1</cp:lastModifiedBy>
  <cp:revision>129</cp:revision>
  <dcterms:created xsi:type="dcterms:W3CDTF">2017-08-03T09:01:00Z</dcterms:created>
  <dcterms:modified xsi:type="dcterms:W3CDTF">2018-04-11T08:24:01Z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