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58" r:id="rId5"/>
    <p:sldId id="279" r:id="rId6"/>
    <p:sldId id="259" r:id="rId7"/>
    <p:sldId id="260" r:id="rId8"/>
    <p:sldId id="261" r:id="rId9"/>
    <p:sldId id="267" r:id="rId10"/>
    <p:sldId id="268" r:id="rId11"/>
    <p:sldId id="270" r:id="rId12"/>
    <p:sldId id="263" r:id="rId13"/>
    <p:sldId id="264" r:id="rId14"/>
    <p:sldId id="265" r:id="rId15"/>
    <p:sldId id="282" r:id="rId16"/>
    <p:sldId id="283" r:id="rId17"/>
    <p:sldId id="269" r:id="rId18"/>
    <p:sldId id="271" r:id="rId19"/>
    <p:sldId id="273" r:id="rId20"/>
    <p:sldId id="284" r:id="rId21"/>
    <p:sldId id="285" r:id="rId22"/>
    <p:sldId id="272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8738;&#34521;.ppt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.pn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285728"/>
            <a:ext cx="8905116" cy="6357982"/>
          </a:xfrm>
        </p:spPr>
      </p:pic>
      <p:sp>
        <p:nvSpPr>
          <p:cNvPr id="5" name="矩形 4"/>
          <p:cNvSpPr/>
          <p:nvPr/>
        </p:nvSpPr>
        <p:spPr>
          <a:xfrm>
            <a:off x="5652120" y="4653136"/>
            <a:ext cx="327205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/>
              <a:t>      古希腊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伊索寓言</a:t>
            </a:r>
            <a:r>
              <a:rPr lang="en-US" altLang="zh-CN" sz="4000" b="1" dirty="0" smtClean="0"/>
              <a:t>》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fantizi5.com/zi/ziyuantu/e9998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692696"/>
            <a:ext cx="6660232" cy="5544616"/>
          </a:xfrm>
          <a:prstGeom prst="rect">
            <a:avLst/>
          </a:prstGeom>
          <a:noFill/>
        </p:spPr>
      </p:pic>
      <p:sp>
        <p:nvSpPr>
          <p:cNvPr id="3" name="文本框 16"/>
          <p:cNvSpPr txBox="1">
            <a:spLocks noChangeArrowheads="1"/>
          </p:cNvSpPr>
          <p:nvPr/>
        </p:nvSpPr>
        <p:spPr bwMode="auto">
          <a:xfrm>
            <a:off x="5940152" y="2636912"/>
            <a:ext cx="3203848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一望无际</a:t>
            </a:r>
            <a:endParaRPr kumimoji="1" lang="en-US" altLang="zh-CN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kumimoji="1"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无边无际</a:t>
            </a:r>
            <a:endParaRPr kumimoji="1" lang="en-US" altLang="zh-CN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kumimoji="1"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漫无边际</a:t>
            </a:r>
            <a:endParaRPr kumimoji="1"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63888" y="404664"/>
            <a:ext cx="2448272" cy="245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429000"/>
            <a:ext cx="247741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252775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04664"/>
            <a:ext cx="237626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429000"/>
            <a:ext cx="248332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430256"/>
            <a:ext cx="2490455" cy="244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strator\Desktop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3896906" cy="2880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4664"/>
            <a:ext cx="2448272" cy="245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16"/>
          <p:cNvSpPr txBox="1">
            <a:spLocks noChangeArrowheads="1"/>
          </p:cNvSpPr>
          <p:nvPr/>
        </p:nvSpPr>
        <p:spPr bwMode="auto">
          <a:xfrm>
            <a:off x="2915816" y="908720"/>
            <a:ext cx="1752764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井沿</a:t>
            </a:r>
            <a:endParaRPr kumimoji="1"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AutoShape 2" descr="data:image/jpeg;base64,/9j/4AAQSkZJRgABAQAAAQABAAD/2wBDAAgGBgcGBQgHBwcJCQgKDBQNDAsLDBkSEw8UHRofHh0aHBwgJC4nICIsIxwcKDcpLDAxNDQ0Hyc5PTgyPC4zNDL/2wBDAQkJCQwLDBgNDRgyIRwhMjIyMjIyMjIyMjIyMjIyMjIyMjIyMjIyMjIyMjIyMjIyMjIyMjIyMjIyMjIyMjIyMjL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mGVF+86j6mo2vbZes8f/fVAE9FUn1axTrcL+FQtr1gv/LQn8KV0Bp0Vjt4ksl6Bz+FQt4ptV6Rv+dHMgsb1Fc63iyAdIj+dRnxbHziIfnS5kOx01FcqfFyj+Bab/wmA/up+VHMgsdZRXI/8Jh7J+VL/wAJeP8AZ/KjmQrHW0Vyi+L0PUr+VOHi2P1X8qOZBY6miuZHiyHuy/lUq+KLU9ZF/KjmQWOhorETxJZt1mSpk12zf/lvF+Jp3QGrRVFNUt3PE0J/4HU63SN0ZD9HFFwJ6KYJMjp+Ro8z/Zb8qYD6KZ5i+4/Cl3r/AHhQA6ikyD3FLQAUUUUAFFFFABRRRQAUUUUAFFFFABRRRQAUUUUAFFFFABRRRQAUUUUAFFFFABRRRQAUUUUAFFFFABRTXkSMZdgo9zVGfV7aHOCWPtSuBoUVzk/iJjkRKFHr1rNn1ieTO6U/TNLmHY7B7mGP78qD8aqy6xZx8eZuPtXEy6jzksT+NVJNR9DS5mFjtZPEUS/cjJ+pqnL4ll/gRFFcXJqJ9arvqDHvSuwsdhL4huWz++x9OKpSa3K33p3P/Aq5V71j3qBrpj3pDOmk1XP8Z/Oq7aoOea503DetRNOTRYDoTqg9ahbVPesIyn1qMyH1oA3G1MnvUTamfWsUuR1pu4+tOwGu2pE96jOpN/erLJOKYW96LAaZ1I881Xk1JgcA8/Ws6R9ozVYvk5pDNb+035+akOpOT94/nWTu5o3YpCNb+0n7GlGpP/eNZG+gOc0DNkam/wDeNL/abdNxrG3nFNMhBpiN0am39808aow/iNYHme9L5ppDOiXVn7N+tTJq0wxhz+dc1FJmQc1cDU7COgTXrpCMSMPoasp4nvl+7PIP+BmuW8w5609XJosB2UXjHUY/+Xhz9eauReOb0feKt9VriU3E4FTbXUA809QO6i8bk/6yCI/TirUfjS3brEy/7r15wZGXvSC4OaNQPUo/F1q3/LSQfUA1bi8TWz/8tUP1GK8lE/PWni7YdzRdhY9gTX7Q9T+INWo9UtJOkoH1rxmPU2X+I1bi1eRejn86OZhY9kSaN/uup+hp9eTwa9OuCJD+datt4pnjxucn8afOKx6HRXKW3i1WwJAPxrWg161m9voc01JCsatFQx3UMv3JFPtmpqoAooooAKKKKACiiigAooooAKKKKACiiigAooooAKKCQBknArMvdR2ZWL86TdgLs11FAMu3PoKyLvWyARH8o9e9ZV1dsxJJJNYV1eszhQcZ4qG2OxqXOrSSsQGLH1zVGS6zyzZNU2lwMKOKrySE0rDLM176Gqcl0571ExOahY0AOe5YnrUDTMetI5qImmA5mJHWoi1GaaTQAb6aWppNNJwaAHFqaT60maQmgYZpC1IW4pNwoEIxzTSaUmm54oACajYkGlLVGzetADJDlDVQvg1aZhiqbEZPNIY/fgdaaXqMmjNAEu+lBqNcGjcQevFAiccimsQKjEh6ChjxQMXcegoBPekFBNAiSNiHHNXgeKzlbDCrqtlc5poCUMSeKt2y5cZqpAu5+TWlbxnfgUwNCK3UgEVLJGNuAKmhibaOKkaBtppiMG4XBPFVSa17iDrmsiX5XIpDDJz1oZ+CaYWFMY8HmkAgfnNSCY44NVgctilzg+1IZdScip0uiOSazlYYqUdqANaO7brmrcOoOpGCRWKrc8cVL5jLSEdTba5KnVs/Wtyy8SOMASfgea86W4IbrVqK8K9CRTA9ZtdejkwJFH1U1qRXMM4/dyKfbPNeT2uqEEAn8a3LTU2BHzEe9UpMVj0Giues9cYALId49+tbUF1FcLlGGfSqTET0UUUwCiiigAooooAKKKKACiimyNtjYj0oAo31wf8AVqeB1rFnOAWY4HfNX2O+Q85ya5rW7tvOManCL2qGxla8vo1JC81hT3J8zd70TT7id1VpCD0qRj5L5iOuKel2jL8xwRWc/BxUTNigDVMysMhqjZwehrKaQjoaYJnU5BNFxmkxzURbrVE3Eh4zU8e5kBPWgQ8tio2lHTNOK1H5YpgGc80hanAYOKaw5oAQmmkmnGkoAbyaQg08mkJ4xQAwjimEEcU800mgY0jioyPzqQmozzQIiZeKqMME1bmyFNVCaQDdtBT0pecUcmgBBkGlxRilBxQA4AYphGTUgPy+9MPWgYhGKTGaXrSigQsaZOKuRptXFV4Tl6uZwKAHwnYc1r2LjdWOnJrQtsrimgOqgddo5FSSSJjtWRDvK8E81KUk28mqAgv5lUnFYMvzSE1dvmPmYzmqB5NJgNY+9MdiF4p5Wo5B8tIBiNhsmlPJqNQQP604UgJEFTAntUSjFSqMkZoGSp1qR2GcdcU1cbhTWbrigADd8U4N3qJVOMGpVUetAiaOUg5rcs7jKLuOCawVCip/MbK84x0oA622nbjmtm0umUghsGuGgvJYmDBz9DW7p+rpI/lyjb6EU7gd9Z6gJRtkPPrWhXL2xBVXQ5B71t2U+5djHntVpkl2iiimAUUUUAFFFFABUVz/AKlh61LTJhmJhQBgrL8/Sua8S2zx3HnKP3cnII/lW3dM0EuQODyf60heC8tzDKN8bcEdwfUH1rNjPOpW/OoDIVra1nQrjT3aZP3tqT/rFH3fZvT+VYcnSpGIz7uRULnNO9KawpgQk5FNIqUiojnNAx8SL95zVkOpXjtVIk+tICxyBQBd3g9Dmmk4+lMghZRubv0qbGaBERpD0qTaKaaYDMU0jFSY4pKAGEZGabTzTcc0AMIppwakIzTCoFADGFNp5puKAInAOapsu04q+arTp8wIpAQBeM0GndMjtSEd6BjQKDS0oHrQIQd6SnbaXA9OKBjQeOO9IKkwoGMfjRtzmgB8S96sjkUyJflqXNAiSEDeM1oxKGXIrNBxVqCXHGaaA2baQRrgmnXF+oTArPyWXOaryH1OaYDJXLyFvWoG6080mOaQEeTULsGO2rBGASKrYwTmkwHAYWlC4peMYxQooAeiZNSBaReB3p6g0DEKnGaaVOalZsALSAZI9KAEHapFpAtGCKBEmcCnoeQT0FQgniplakBKDu6VYhcoRt6+tVlHNTQgswABJPAAoA7jw3ctcROjHoK34pPLdWHYisfR7E6ZY/vBieTlgP4R6fWr6Sb3CZzzVLYR0mc0U1PuL9KdWggooooAKKKKACkYZUilooA5zUIsmucnEtvLmLkDjb+NddqEfzN+dc7cp82cUmhkFvrce8owIxwQe/4VWvNB07Ui0ls4tpiM4UZQ/h2/Dj2qK4to2fft+bAyQcfyrPE11ZvgliM9RWbTQzO1DRb7TdzzQkxKMmaP5kx6k9vxxVAjI9K7S019lxuOcdD0NOltdF1L5pIBC7dXiOw5+nTP1BpAcKeKjI711N14Rkb5rG6imX+6/wArfh1B/HFYt3pGoWG43VpLGqj5nxuQf8CGR+tMDONS2y5ck1HjPI6diKeh2H3pDLhHA4prCiMlkyadjNMCI03Gal20hGKYiM00ipCKaVoAjIoIBHXmpNvHSm7e1AERFNIzU5TtTNtAEPemsOKlYc0hHFAEBqG47YGKslCKY4JXaeeOKQyjg45zTsUu05OaXb/k0ANKjFJjmpNvFG3tikBHtOOaMGpQuaUimBEBTgMdKVRmnbaQEyfdqTGaYjDGD1qTr0piALTgcUYpwBpgSLIwHDcUxiSaWjHNACEnFJjNKRmlIHagBvY1XK5YmpmOBgUzbSAaBxUi4pFXJ608DnpxQMeF5p4FIvPQVKq/LmgQwqG/CmqKd3p+BigBgp5I20ADk05YnkdY41Z3b7qqMk/QUANUZ4FSBcEYrVs/Dd/PzIi26dzKcH/vkc5+oH1rettB0+zG6Xdcv2Mgwuf90H+ZIpAc7p+l3eo8W8RK5w0jcKv1P9Bz7V12m6Ta6ViTIluccyNwF/3R/Xr9KHv0RQiYCqPlC8AewFVXvnlLKmTjkY+tMDTkuuTt61c0yIswds8msu0jzywyeDXR6fEAwGOB/jVJCNcDAApaKKsQUUUUAFFFFABRRRQBQv071z11GDkV1F4m6I1z12uCTQMw5kI3D09apTqGPNak68hvwNUZEwxx0qQMuW2VznkHFUit1A2clhntzWu6ckVAy8nPWk0Mhi1WeE/MDxwRWjb+I2jIyc/jyKzJIlJ+Yc9KhkgVxnB61PKB0DXOkXxLXdpblm+84XDn6kc1Tfw7o11k21xPbsegJDIPz5P/AH1WK1v12sQaRZbmHgOc9sGizA2B4WlCAW95bygdM5Ut9Bz/ADqpNoWpwZ3WcrDt5eHz+C5P51ANRuQMMCV9CM1eg8Ryop3SFiAMFuwHYelAGRLC8T7ZVaNvRhg/kaYUPSuqg8TFkaNgHBHGe1OF9pNwP32nQl+7qqgn8QAfXv6UXA5DaaQL7V2I03w9OoKySW4x82GOQfxLZ59Kgfw5p8h2w6kUJ/vhXx9SCo/pTA5XbSEV1H/CITyhha3tvMR3z/8AE7sVUl8J6vHwIEcj+64X/wBC20WC5z+3ikNa0mhamhIaykz6Jh//AEEmqkunXsQzLZ3MY9XhZf5igCmVyM1GVx0qU4B2lgG9M0jKR2pAQkcVGyjBNTkd+9RsCRQBUIGfWm496kYEE00CkA3GKMZpdpx9KXbQMTtSYz0p22nAA0ARheadt7U/HpTgvc0CIwOacODxS4FLtoGPjfnk1NkeoquFNPAp3AnAzSkCokYj6e1SO6qMlgPqaLiFxQRj61JBHNcAGGGSQHp5als/lVsaPqTDnT7pfXfCy/zFAGQwO4+lKFNa6eG9Uc5NsqL6tNH/AC3Z/SrUXhO8ba0lxaoO43sWH4BcfrSA58LgVKAMV0yeE4gMy356fdEH9d39KsR6FpEP32nl6Eh5Bj8NoB/WgDlEFTxxtK/lRgtIf4QMk/hXVJFo9uMpaQ7R2dfM/wDQialbWYYovLj4j/ur8o/IcCgDm4NC1GY/LZyL6+biPH/fWM/hWjF4VmIBnuokJ7Ipcj6g7f0Jqy+usOVwPY1Un1qRyTuI+lAGlDoelWxUyBpm/wCmkmAD7Bcfkc1a+2W1mhjto44lPURqAG+uOtcw+oysDgnHqaVBKw/eNjI6AUwNyXWcA4OOOtZ8upu67vmIPGahW33Y3Ekd/erEVrGANyjAPSiwEKCa8XJ4Tn8a27aLYFwoHsKhhjHQD2rQhjyefWqSEXLOPHFdHYpjJrHs48EV0Fqu2L61SAmooopiCiiigAooooAKKKKAGyDchFYF3HyeK6Gsm+jwSaAOcnT5SD0qhIMEjvWtcL1rOmXvSGUpBk5NV2HJq269arsDz7UgKzLxURXFWD0pmOaQyuU/Go3TNWWFMI9aAKpTtTDErrkrzVlkphU5oAqNbL1UlfYGlVZUAAkbGQ3pyOnSrO3jkUhWgCAz3QJOVJznOO9TJevkFoDnOTtbAo2800jjFFgLq6nAiKT9oTnnABqSLVQpJivSv+8Cv+e1Zu3Jx1pDGGHIzSsBut4kvY/lGpCQf7Tsf50i+L7oMAzROo7mNW/mK58wKf4Rg01rdSPuj8qLAdOnjF2j2TRQyKc5LFv5BgBSjxBpMgAOmWrc8kjP881yf2ZeRjFN+zKOmfzo1A64atoBchtIs/qIkB/9Bpnn+G5Q3maeF/ugSAfyA/pXJG0yfvEfjSC2YD/WNmizA6kWvhORQ8mnsH9BPJj/ANDp507wguS8Lx8Daqu7E5+r8dvzrkjbPtOJDn6U37PIAR5nNLUDqjpfhdj8n2jH1I/9mpI9I8NStjdOg6bmYD+prljFMMHfmlEdxyc4/GizA6w6B4aViGmuAvPO4H07CoZNF8MA/Jc3JPoGAP8A6Ca5fbcg4/rSslxnJPP1osB0x0Tw7naLi6GOpMi8fhtpf7F8OopKz3UnPyguuMe/yjH6/WuYZbnIYSMf+BUoFyT97A9c0WA6UaT4e3cMxwOhduv6VJ9g8Obgosgxx3nlH8nFcuUnAOHxS+TKf+WmT70rMDqFg0GNv+PKIDPd3P8ANjUscmjxcixsX55DwKx/Mg1y/lS4Hz5PegRsP4jTsB0gu9MjO5bKzU9ytrGD+i1ImvRwj/R8R+oT5Qa5oxk/xGlEXJGSM+gosB0LeI2kHzlj9WzULa4WPyjn2GKxhF7mlEQzx096OUDR/tqYnuCCeRUbatcFvvnJ7GqoTPFOEePT2p2AmfUbhzy5IqEyzE5yetOVBmngHOR3osBF+8Zjkn65poRnUhwQKsheOKcFwadgKottynIIxwDntUiWw4GMgHPNWQv4U9VAFFgI1iQ87e+Tn1qdFHNKEz7VIqe1AgVcmrMcYBGRTEAz7VOg5BoAniQA9KvwIMj2qrGtaFrHnFMDTs48kVtou1APSs7T4+QfStOqEFFFFABRRRQAUUUUAFFFFABVS9TK5xVumTLvjIoA5e5TkisyVetbl5Fg5rInUikxmc461Xcd6tyjvVdwR9KQFUjBNRt1qw4496hYcUARkUwj3qQ0xqQxv4UzHNPxmkYfLkcmgCI9MUYp9JjmgBhHc03bnrUhFN6UANwMU0jmnmk60CGkUm3PWnD60uP5UDIiuDmmlecipaQjmgBm0k80hXk4FPoIzzQBFt9KNvU1KV+WkwKAItuaNgxnvUoA5xRt+bpQBHtHf0pdgx0p5WlwMZoERBRnpilAH4VJs78YoA6CgYzaKTaKkxxzS7QfWgBmDRjjFPA49KXbzQBGQMinY9RTttOONo/T2oAbjkGgAgU7AB68UEZ60AIBS4IHqacODTgB/kUAN2gkCnAYoA7VIAKAG7T/APrqQKAcUAfXFL0oEKOnNPA5pAMDNOVaAFFSqPbrTVXvipVHNAD1ABFWIxlsmokX5qtRLQBYjXkVp2qdKowJyK2LKLJFUgNa0TbFn1qxSKNqgUtMQUUUUAFFFFABRRRQAUUUUAFFFFAGXfQ4zxWFcp1FdVdR7489xXP3cZBzigZiSLVWQYrQmSqkq81IFNh3qJhgmp2FRMOOKQEDU3H4ipSBimMPegZHjFIRzT8UmAaAIyKb60/FIeKAGY5pMetO7YpDQAwjIo2inEUn0oAbzzSYzTsdaO1ADaTHPal5weKAMUCG4x/WgjNOOBSdTQMYOlKBzTj24pO/WgBO/FAGT7UYzTttADc4oGOlKR2oA+tACe2DSjjFHU0pUc0AJQOvrmgdeaUCgQDrzmjpRxQR1oGHfJzTgAByKAfajGaAExjI96dgf/qpMZFKB+VAB0pQOnvSilHXFACjB7Yp38hQOMU/60CExmndTQKUUAOHXmnimgelSKKAHLyalQZOTTAOKnRaAJEWrcS81Ci8irkSZIpgWrdOelb1hFjBPasy1i6VvW6bIh6mmBLRRRTEFFFFABRRRQAUUUUAFFFFABRRRQAHmsi/t8E+la9Q3EXmRn1FAHJXEXWqEqetbl3EVbpxWVKmCcikMzXXFRMKtyLVdl4pAVmWmEVOwqJhSAjIxTOnNSkUwigZGeaaeeaeQabjigQ3HNJTvWmkY70AJ3FJSkUdqAG+tIRzTjzSHpQMTHtSY4paQ9KAAevekxignvzgUvUUANAz/wDXoxQRzSg8EUAJj60deKU8dqTnJ7UAHOKO3FAHFGD3oEJ0paODRj3oAOfSl60YpaBiYxS4o6k5o78daADvS4oOaOMUAKBmgfrSilPBoAUewpRjijjAGKUdaBCjntThSClGTigB2acOlIOlKOtADlGO1SqKjUc1MvIAx360APQZqdB270xFxViJMHNAE0S1oW0feq0MZJrXtockDFUBesoMsCRwK06jhjEaAY5PWpKYgooooAKKKKACiiigAooooAKKKKACiiigAooooAy72JWcp0bGQPWsO5hIJ4rpr62+0wYQ4kXlCOxrnWuQxMdwNsg43Y6/WkMy3Tmqsi9a054cHcOQe4qlIlICky4NREVaZeahIoAgYUw81MyjFRFaQyI9aTjFSMOaZyKBDCBTSDmnsDSfXrQA0immnHr3pCeKBiHgU38KceOPSkxQITpSEdqUjvR+HagYmAAMUmc80ueMUhxQIO/NGeuOKOv+FIaBh6dqUUY9KSgQuQeODSADGKAOPrS9f8aBiYyMUuOlGeaM0CDFH8qTJoz360DHdqKSk7DmgB1LTc5PXmjPPFADuOtKDTSaXPegB/p7U9aiyDzmnBuOtAElKDzUQJzTgaBE340o7Cow2TUinNAEqjFTIO4qBTmrCUAWEHSrcUeTUES9OOa0IIu/YUwLVvF0OK3LGAD5j2rHt5fMmWGAbnJxu7CujhiEMQQc46n1PrTESUUUUwCiiigAooooAKKKKACiiigAooooAKKKKACiiigArB1uw4+0Rjr98Ct6muiuhVhlSMEUmBwRkkjJ2sQPTtTWnRuGXHqR0rR1bT2tJjgZRuVNZDqaQxWQEEqcj2qu6EfhTmGDkHkU0yN9frQBCwqNhkVOxB6jBqNlBHBpAQMMUw1KRk46VGwxQA0im0496ZQAhFN4px6fhTT0oAQjFIPrQWHem96Bi5H6UE8U0nmkJyDzzQApJxRux+VJuHrTc0AOOMdaOneo91BfGB1oAfmjPeoy2aMnFAD9wpd2RUWfypd3NAD88UmeKYTn3ozQBIX4x6Um7tUeTnr+VLQA/cduKN2ce1MDEcikBzQBITigNUfU56GlzQA/ee9ODj61FknOKM0AShu+acGqINxS0ATBic0oNRAn1p6+1AEy49aePrUaqx7VMsZ9aBEqdasx+p6CoVTHvU6jNAFqOZV6Dcf0qyjyS4VjhfQdKpxL6V0mh6d5rfaJV+Rfug9zTA0tIsBbQ+Y4/eMPyFadFFUhBRRRQAUUUUAFFFFABRRRQAUUUUAFFFFABRRRQAUUUUAFFFFAEF3apdwGJx16H0NcXe2klrM0bjBH613dUdS09L6DHSQfdb+lJoDg2FRNxV25geCRkdSrDg1UYflSGRcdKaeetObrTCfXmkA3A65qNhT/AMaaxJNAERUjpTCrH0qY03gcCgCAhgOhNMLcfMKsmk4645HY0AVNw9cU3cPWrbICufWomRfSgCDcO/em559qnMSnjH1pvkrnnA/GgZDuyKCcVIYVGcMaaYBjgn8aAGFvrTc5FS+Txy3QelJ5GCeaAIs8c0uaf9n468UvkdiRigCPqeTRntipfJO080eR8uQcCgCLoOvNIKn+z4Byc4o8gZ64FAEGRijPFT+QB604QgHBzQBWGCKAcVZ8tBj/ABpVRDjAoAqk+lOUE96tbF5+VaXYo7CgRVCtjgcmnCJiOlWsYOPSg5BB4FAFcQtUiwZPJqTg4zTxQAxIVHPP41MqKBxik4p45FADlHHepFApgbIA9KeDmgCVeeBUqDkVEma09OsJb6cIg92bsBQBb0jTWvZ+QREvLN/SuzjjWKNUQYVRgCo7W1jtIFiiGFHf1PrU1UkIKKKKYBRRRQAUUUUAFFFFABRRRQAUUUUAFFFFABRRRQAUUUUAFFFFABRRRQBmatpa30W9ABMo4P8Ae9q4u4haKRkdSrDgg16PWVrGkJfxl0ws4HB/ve1S0M4Jhioz161ZuYXhkZHBVlOCDVVuDigBuaaTz0oJphNACk4zTc9f8KM5OOlNY88YpAKe+fTikyCRk03d7DmjdjmgBWPvTTySMjpRuPfNN6ds+1AC47DjHP4031OPrSk/gKTj2PtQAmMEg+tBPP8A9ek4PQj0NIW7etABn6Ug5P8A9ajk8c5oFAC4+ccHHQcUoHem9OaXIoAXjGO2OwoznPX60hPJ6UZx6gjigBcjBzwKP6Cmk5IGKUMBxj9aAFzg9MUAnJ9h1pPun+fNICR3+tADh8wHt3py9h0/GmEgYpQcDjGaAJMjbjHfrTd2M8Gm5JOc96U54oAXOe3SkznAoPoe9KOmKAHZ5p3v3FNHHYe+aUnPbtQA8dgKcCBUQOTUgOeaAHg8+9SqOnNRKBkE1o6bp02oXCxxL7lj0A9TQBLp1hLfXCxxrnPU9gPeu9sLGKwtxFHyf4m7sabp+nw6dbiKIc/xN3Jq5TSEFFFFUAUUUUAFFFFABRRRQAUUUUAFFFFABRRRQAUUUUAFFFFABRRRQAUUUUAFFFFABRRRQBk6xo0eoxbkws4HDf3vY1wl3by20rRyoVdTgg16jWbq2kQapDhvlmA+WT0+vtUtDPM2OKZmrmo2M+n3LQzLtYd+xHtWczY60APJycU3OKjL89aQtzjFICTd+dJkHgdaiDZNBfH1oAlLH/JpMn9Ki3Y75pDJ1BoAl3DOO/pSE4PWo1bj2oDYGOOvX0oAkPX1ppORnGeetITTQSeOKAHbvxPrmjdn0HNIxA4/Gm7vpmgCTd0GeDSE8Z457Uwkbfx49hRuwMelAD93INGcnnFR7uecEUbvTj+VAEg4pcnA6c1Hvx0OKXO3n9aAHbgG9OKMdOe/TFRg8gcUobt+dAEhI/8ArUoweD0qLdxz/wDqpd3/AOqgCXcKMk9MVGD2FKDwaAJM54H6UoNMBz2pc+9ADx0zS5/CmClAJ/8Ar0ASZFPXnFRqM8VtaNos2oyA8pAD8zkfy96AG6VpM2o3ASNflH3nPRa9CsNPh062EMI/3mPVjTLS3hsoBDAgVB+ZPqasB6pLuImoqMPShqYD6Kbupc0ALRRRQAUUUUAFFFFABRRRQAUUUUAFFFFABRRRQAUUUUAFFFFABRRSZoAWikzim5oAfmkJphamF6AJC1IXqBpAO9RNNTAxPF8avbwSYBwSpP8AKuElXbnFd74iIl0p/VWDD+X9a4GVucVDGV2cqeaaWycihj6Go93PSgB+/A4pN3FMLjnNNJ44NICUMM+opN3vkGoS5pN9AE+cdDg0eZz+tQeZ60F//rUAWQw/Wk3YOagD8f0pQ/GMGgCYtx/9akzgZPNRbwAB1z6UuRjg0ASb8/40hJJx2qPdwRSB/wA6AJd/0o3Z6gdai3k/X3pu7qR1oAsM3Iz0pC3aod/60A+4PvQBMT2NGcnioc0BsfXtQBMGPTPB9qcGz17VCGB4/rTg3NAE4PXNKG4qJWPrTgwNAEoPHBFO49ajBHrT84oAeOBmnDJNR56VYiUEgmgDX0HS0vrjMv8Aq0GSPX2ruIgkUYjjUKijAAHArA8Npi2kk9W2/l/+utzdxVRXUCfzKcHqvu4pQ1UIsh6cHqsHp4agCyGp4NQK1SqaQEtLTRSigBaKKKACiiigAooooAKKKKACiiigAooooAKKKKACiikoAKTNBppNAAWqNmpGaoXfFMBzSVC0tRPIaqvMaBlh5+ahaeqkkpHIqB5Se9AC6nJ5lhOp/uGuCmf5q7OeTfEy54IIrhLhysjKeoOKlgIze9RFqYz+9RlxzSAl3c03eaiLZPWm78AUATF6TfzxUO760hfHOf1pAS7+fajf09KhLUgPrQBZD0eYScVWDc4pQ3egCyXpN4PbOKrb+eelKX5x2oAn8z0pRINuar5B6HigN/8AXNAFjf6GkL85NQ7uCD2pN3Q5oAnDZHXjvSh+3eoA3X1peTng+3NAE3mc04nI9qhXA9M/zp+725oAnQgD3PvTg2OKgDYxzj60ob/9dAFgNz7U4Hoe1QA5PHT0p+7jHYUAThu1OD81CGzTlJz60AWU65qzF97iqcZzVyHlhQM7fR18rTYh3OWrQD1Rt/kgjTsFAqwDz1q1sSWA2acDUCtTw1MCYVIOahU1MlICRRzUy1GtTLQA8U7vSClFAC0UUUAFFFFABRRRQAUUUUAFFFFABRRRQAUUUUAFIaWg9KAGGmNTzUbdKAInNVpG4qd6qy0wK0r+lVJHqeU1SkOKBkbye9V3k680SOearSPj8aAGyzcVx+rny71z2bkV0srHmuc1iJpUyOo5FJgZplz3ppkA71QFxglTwRxinibmpAtF+aTf0qv5vX3pPMz35oAsl8d+tJv46k1AJAepoD0AT7j0zwaaX5wKhL+vWjfx6UgJ9+KTdg4P1qHPGc0u7JxjFAE+4dOc0mefoPSod/Wl359KAJwSBjPHXFCtUIYgfrSlvTv2oAlLHHTPbrSjkCog2CaUNgZoAlySRTgep61CG4GP1pwY9hzQBKG5OTTs9j9KiDDr60ob8BQBJu96eGP9ahHXPFPLDg4xQBMG4yO4709WH1qBT70/P4gUAThsnrUinHfNQK3/ANapFPrQMtIeOtaFhH5tzGnqay0boa6LRLcqfOYYyPloA6ZXqQNVZGqZeasRODUynNQoO1ToKBEqjNWEFRotWEWgByCpgKaq1IBQAopaSloAKKKKACiiigAooooAKKKKACiiigAooooAKKKKACiiigBpFMYVIRmmkUAVnFVZBV9l4qvJHTAzJU61RmQkVryRVUlioAx5EI+lVJF9q1pYj6VRlh68UDMqcHBrMuItwNbcsJqjLDz0pAcdqOllyXj4f271hyedbtiVCPeu/lts54rNudPSUEMgxSA5NZ1PepRKD0NWrrQhuLRkqfas2WxvID93cPagCz5gP1pfMGRms8zsnEiMp9xTluFYDDZpDL+/Hek3D61VE3vTvMoEWt/T9KcHycdKqh+RzTt3PNAE4bkA/nS5x9arhz3707zAOp59qQE+7I5604Pwar78fj3pd+Bg0AWA3bNG7OMmoN/8qcGyP1oGWN2D170u7NQb+e1L5hB44oET5wevAp4JYelQBsHNLu5oAn3+9OyahHNO+lAEyvnNSBj+FVwyqBuOKmhSSbiGJ5Mnqq8fnQBKDz1qUHBAGSewq7a6DeT4MxEK+g5Nb1lo0Frghcsf4m5NAGdp2mSSsJJ1wOy100EWxQAOBSxQBelWkj9qpIB0Y9qsItJHHz0qzHHTAWNKtJHRHHVlEoECJU6rihVqQCgAApaWigAooooAKKKKACiiigAooooAKKKKACiiigAooooAKKKKACiiigApCKWigBhFRslTYpMUAVXjqvJDmtArTDHQBjy2/tVKW29q33iqB4M9qYHNyWx9KpS23tXTyWvtVSSzz2oA5Z7U9xVaS09jXTyWXtVZ7I+lIZyz2ftVaSxB6r+ldVJZHHSoGsvagDkZtKjccxg/hWfP4dt358vB9RXcNZe1RNZe1KwHn8nhph/q5XX2qq+g3yH5ZFb2Ir0U2PPSozY+1FgPOW03UE6xBh7GmGC8U/NayfUc16MbAZ6Un2Af3aAPOSZV+9BKp/3aPNA6hx9Qa9F/s5T1WkOmIf4F/KlYDzwTx/3sUonjPRx+dehDSYu8Sn/gNL/ZEGf9Sn/fIoA89E0eR84pyzR/3xivQxo8H/PFP++aeulQjpCv5UWA89Eq54yT7CpF8xukErZ9Iyf6V6IunRjpGo/Cp1skHRBRYDztbe8kPyWUx+q4/nVqLSNUkPFqF93YV6AlmP7tTraAdqLAcNF4av3wHmij+gJrRt/CacedcSv7DgV1y23tUyW3PSnYDn7bw7YQncLcM3Ytk/zrUjtFQYVAPYCtJbX2qdbb2osBnpB7VOsBHar623tUyW3tTEUUh5HFWEh9quLb+1TLDjtQBWSGrMcWKmWKpljxQBGkeKnVcUoWn4oAQCnUUUAFFFFABRRRQAUUUUAFFFFABRRRQAUUUUAFFFFABRRRQAUUUUAFFFFABRRRQAUUUUAJikxTqKAGFaYUzU1JigCs0QNRNbg9qu4FJtoAzGtQe1QvaA9q2DHTDEKAMRrL2qFrH2rfMI9KaYB6UAc61jkdKiaxz2rpDbj0phtR6UAcy1j7VGbH2rpzaD0phtB6UAcwbLHQU37D7V0xsx6U02Y9KAOb+w8dKT7F7V0n2IelJ9jHpQBzv2M+lL9jPpXQ/Yx6UfY/agZz/wBj9qcLP2rd+x+1O+yD0oAxBa+1PFr6itoWg9KeLUelAjHW09qkW19q1xbD0qQW9AGWtp7VMlr7VorAKeIRQBRW29qlW39quiMelOCYoAqrBjtUgh9qsbaXbQBCIqcIxUmKXFADAlOxTsUUAJiloooAKKKKACiiigAooooAKKKKACiiigAooooAKKKKACiiigAooooAKKKKACiiigAooooAKKKKACiiigAooooAKKKKADFGKKKAExRilooAbto206igBmwUnlj0qSigCLy6Tyx6VNRigCHyhSeUKnxRigCDyh6UnlCrGKTFAEHlCl8oVNijFAEIjFKIxUuKMUAR7BTtvtT8UUAMC0uKdRQAmKX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429000"/>
            <a:ext cx="17811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573016"/>
            <a:ext cx="24003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12976"/>
            <a:ext cx="3528392" cy="226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6"/>
          <p:cNvSpPr txBox="1">
            <a:spLocks noChangeArrowheads="1"/>
          </p:cNvSpPr>
          <p:nvPr/>
        </p:nvSpPr>
        <p:spPr bwMode="auto">
          <a:xfrm>
            <a:off x="4572000" y="5877272"/>
            <a:ext cx="331236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）沿</a:t>
            </a:r>
            <a:endParaRPr kumimoji="1"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980728"/>
            <a:ext cx="252775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80728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1547664" y="4005064"/>
            <a:ext cx="5187854" cy="1784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宋体" panose="02010600030101010101" pitchFamily="2" charset="-122"/>
              </a:rPr>
              <a:t>渴了渴了要找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水</a:t>
            </a:r>
            <a:r>
              <a:rPr lang="zh-CN" altLang="en-US" sz="4800" b="1" dirty="0">
                <a:latin typeface="宋体" panose="02010600030101010101" pitchFamily="2" charset="-122"/>
              </a:rPr>
              <a:t>，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endParaRPr lang="zh-CN" altLang="en-US" sz="1400" b="1" dirty="0">
              <a:latin typeface="宋体" panose="02010600030101010101" pitchFamily="2" charset="-122"/>
            </a:endParaRPr>
          </a:p>
          <a:p>
            <a:r>
              <a:rPr lang="zh-CN" altLang="en-US" sz="4800" b="1" dirty="0">
                <a:latin typeface="宋体" panose="02010600030101010101" pitchFamily="2" charset="-122"/>
              </a:rPr>
              <a:t>要想喝水张开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嘴</a:t>
            </a:r>
            <a:r>
              <a:rPr lang="zh-CN" altLang="en-US" sz="4800" b="1" dirty="0">
                <a:latin typeface="宋体" panose="02010600030101010101" pitchFamily="2" charset="-122"/>
              </a:rPr>
              <a:t>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"/>
          <p:cNvSpPr/>
          <p:nvPr/>
        </p:nvSpPr>
        <p:spPr>
          <a:xfrm>
            <a:off x="542925" y="1495425"/>
            <a:ext cx="5843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思考下列问题。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682625" y="2159000"/>
            <a:ext cx="78549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故事的主要人物是谁？它们在争论什么？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76600" y="322738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青蛙和小鸟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2050" y="4011613"/>
            <a:ext cx="63074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青蛙和小鸟为了天有多大在争论。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/>
          <p:nvPr/>
        </p:nvSpPr>
        <p:spPr>
          <a:xfrm>
            <a:off x="477838" y="1562100"/>
            <a:ext cx="5580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青蛙认为天有多大？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7">
            <a:hlinkClick r:id="rId1" action="ppaction://hlinkpres?slideindex=1&amp;slidetitle="/>
          </p:cNvPr>
          <p:cNvSpPr txBox="1"/>
          <p:nvPr/>
        </p:nvSpPr>
        <p:spPr>
          <a:xfrm>
            <a:off x="1049338" y="2308225"/>
            <a:ext cx="74882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只有井口那么大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477838" y="3224213"/>
            <a:ext cx="54911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小鸟认为天有多大？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1049338" y="4076700"/>
            <a:ext cx="74882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无边无际，大得很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4323138"/>
            <a:ext cx="4427984" cy="2534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2987824" y="1268760"/>
            <a:ext cx="5794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小鸟和青蛙在争论什么？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724150"/>
            <a:ext cx="7647632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803275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课文写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了小鸟和青蛙在争论天到底有多大？青蛙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坐在井里，认为天很小，小鸟飞在天上，认为天很大。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Picture 4" descr="C:\Users\Administrator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08047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700808"/>
            <a:ext cx="8598535" cy="4653136"/>
          </a:xfrm>
          <a:prstGeom prst="rect">
            <a:avLst/>
          </a:prstGeom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979713" y="908720"/>
            <a:ext cx="3096344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拓展阅读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strator\Desktop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88638"/>
            <a:ext cx="2555776" cy="1889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1556792"/>
            <a:ext cx="87129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b="1" dirty="0" smtClean="0">
                <a:latin typeface="+mj-ea"/>
              </a:rPr>
              <a:t>上课的时候，老师让我站起来回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答</a:t>
            </a:r>
            <a:r>
              <a:rPr lang="zh-CN" altLang="en-US" sz="3600" b="1" dirty="0" smtClean="0">
                <a:latin typeface="+mj-ea"/>
              </a:rPr>
              <a:t>问题。</a:t>
            </a:r>
            <a:endParaRPr lang="en-US" altLang="zh-CN" sz="3600" b="1" dirty="0" smtClean="0">
              <a:latin typeface="+mj-ea"/>
            </a:endParaRPr>
          </a:p>
          <a:p>
            <a:r>
              <a:rPr lang="en-US" altLang="zh-CN" sz="3600" b="1" dirty="0" smtClean="0">
                <a:latin typeface="+mj-ea"/>
              </a:rPr>
              <a:t>2.</a:t>
            </a:r>
            <a:r>
              <a:rPr lang="zh-CN" altLang="en-US" sz="3600" b="1" dirty="0" smtClean="0">
                <a:latin typeface="+mj-ea"/>
              </a:rPr>
              <a:t>毛主席带领战士挖了一口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井</a:t>
            </a:r>
            <a:r>
              <a:rPr lang="zh-CN" altLang="en-US" sz="3600" b="1" dirty="0" smtClean="0">
                <a:latin typeface="+mj-ea"/>
              </a:rPr>
              <a:t>，从此乡亲们就能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喝</a:t>
            </a:r>
            <a:r>
              <a:rPr lang="zh-CN" altLang="en-US" sz="3600" b="1" dirty="0" smtClean="0">
                <a:latin typeface="+mj-ea"/>
              </a:rPr>
              <a:t>清凉的井水了。</a:t>
            </a:r>
            <a:endParaRPr lang="en-US" altLang="zh-CN" sz="3600" b="1" dirty="0" smtClean="0">
              <a:latin typeface="+mj-ea"/>
            </a:endParaRPr>
          </a:p>
          <a:p>
            <a:r>
              <a:rPr lang="en-US" altLang="zh-CN" sz="3600" b="1" dirty="0" smtClean="0">
                <a:latin typeface="+mj-ea"/>
              </a:rPr>
              <a:t>3</a:t>
            </a:r>
            <a:r>
              <a:rPr lang="zh-CN" altLang="en-US" sz="3600" b="1" dirty="0" smtClean="0">
                <a:latin typeface="+mj-ea"/>
              </a:rPr>
              <a:t>、六一儿童节的时候，我们在音乐厅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观</a:t>
            </a:r>
            <a:r>
              <a:rPr lang="zh-CN" altLang="en-US" sz="3600" b="1" dirty="0" smtClean="0">
                <a:latin typeface="+mj-ea"/>
              </a:rPr>
              <a:t>看了精彩的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话</a:t>
            </a:r>
            <a:r>
              <a:rPr lang="zh-CN" altLang="en-US" sz="3600" b="1" dirty="0" smtClean="0">
                <a:latin typeface="+mj-ea"/>
              </a:rPr>
              <a:t>剧表演。</a:t>
            </a:r>
            <a:endParaRPr lang="en-US" altLang="zh-CN" sz="3600" b="1" dirty="0" smtClean="0">
              <a:latin typeface="+mj-ea"/>
            </a:endParaRPr>
          </a:p>
          <a:p>
            <a:r>
              <a:rPr lang="en-US" altLang="zh-CN" sz="3600" b="1" dirty="0" smtClean="0">
                <a:latin typeface="+mj-ea"/>
              </a:rPr>
              <a:t>4</a:t>
            </a:r>
            <a:r>
              <a:rPr lang="zh-CN" altLang="en-US" sz="3600" b="1" dirty="0" smtClean="0">
                <a:latin typeface="+mj-ea"/>
              </a:rPr>
              <a:t>、马儿在一望无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际</a:t>
            </a:r>
            <a:r>
              <a:rPr lang="zh-CN" altLang="en-US" sz="3600" b="1" dirty="0" smtClean="0">
                <a:latin typeface="+mj-ea"/>
              </a:rPr>
              <a:t>的大草原上尽情奔跑。</a:t>
            </a:r>
            <a:endParaRPr lang="en-US" altLang="zh-CN" sz="3600" b="1" dirty="0" smtClean="0">
              <a:latin typeface="+mj-ea"/>
            </a:endParaRPr>
          </a:p>
          <a:p>
            <a:r>
              <a:rPr lang="en-US" altLang="zh-CN" sz="3600" b="1" dirty="0" smtClean="0">
                <a:latin typeface="+mj-ea"/>
              </a:rPr>
              <a:t>5</a:t>
            </a:r>
            <a:r>
              <a:rPr lang="zh-CN" altLang="en-US" sz="3600" b="1" dirty="0" smtClean="0">
                <a:latin typeface="+mj-ea"/>
              </a:rPr>
              <a:t>、妈妈告诉我，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</a:rPr>
              <a:t>沿</a:t>
            </a:r>
            <a:r>
              <a:rPr lang="zh-CN" altLang="en-US" sz="3600" b="1" dirty="0" smtClean="0">
                <a:latin typeface="+mj-ea"/>
              </a:rPr>
              <a:t>着弯弯的小路，就能走出这座大山。</a:t>
            </a:r>
            <a:endParaRPr lang="en-US" altLang="zh-CN" sz="3600" b="1" dirty="0" smtClean="0">
              <a:latin typeface="+mj-ea"/>
            </a:endParaRP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0275" y="1600200"/>
            <a:ext cx="7282815" cy="45262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762000" y="1676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7171" name="图片 7170" descr="11GT194503039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89138"/>
            <a:ext cx="9144000" cy="4608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矩形 7173"/>
          <p:cNvSpPr/>
          <p:nvPr/>
        </p:nvSpPr>
        <p:spPr>
          <a:xfrm>
            <a:off x="1099820" y="3043555"/>
            <a:ext cx="7199630" cy="221488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chemeClr val="folHlink"/>
                </a:solidFill>
                <a:latin typeface="Arial Black" panose="020B0A04020102020204" pitchFamily="34" charset="0"/>
              </a:rPr>
              <a:t>寓言</a:t>
            </a: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是一种用</a:t>
            </a:r>
            <a:r>
              <a:rPr lang="zh-CN" altLang="en-US" sz="2800" b="1" dirty="0">
                <a:solidFill>
                  <a:schemeClr val="folHlink"/>
                </a:solidFill>
                <a:latin typeface="Arial Black" panose="020B0A04020102020204" pitchFamily="34" charset="0"/>
              </a:rPr>
              <a:t>比喻性的故事来说明道理</a:t>
            </a: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的文学作品，寓言的主人公常常是</a:t>
            </a:r>
            <a:r>
              <a:rPr lang="zh-CN" altLang="en-US" sz="2800" b="1" dirty="0">
                <a:solidFill>
                  <a:srgbClr val="7030A0"/>
                </a:solidFill>
                <a:latin typeface="Arial Black" panose="020B0A04020102020204" pitchFamily="34" charset="0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，也有的是</a:t>
            </a:r>
            <a:r>
              <a:rPr lang="zh-CN" altLang="en-US" sz="2800" b="1" dirty="0">
                <a:solidFill>
                  <a:srgbClr val="7030A0"/>
                </a:solidFill>
                <a:latin typeface="Arial Black" panose="020B0A04020102020204" pitchFamily="34" charset="0"/>
              </a:rPr>
              <a:t>动植物</a:t>
            </a: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。以动植物为主人公的寓言，都采用</a:t>
            </a:r>
            <a:r>
              <a:rPr lang="zh-CN" altLang="en-US" sz="2800" b="1" dirty="0">
                <a:solidFill>
                  <a:srgbClr val="7030A0"/>
                </a:solidFill>
                <a:latin typeface="Arial Black" panose="020B0A04020102020204" pitchFamily="34" charset="0"/>
              </a:rPr>
              <a:t>拟人化</a:t>
            </a: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的手法，把动植物当成人来写。</a:t>
            </a:r>
            <a:endParaRPr lang="zh-CN" altLang="en-US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77240" y="1600200"/>
            <a:ext cx="7588885" cy="45262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创作乐园</a:t>
            </a:r>
            <a:endParaRPr lang="zh-CN" altLang="en-US" dirty="0"/>
          </a:p>
        </p:txBody>
      </p:sp>
      <p:pic>
        <p:nvPicPr>
          <p:cNvPr id="52225" name="Picture 1" descr="D:\我的文档\Documents\Tencent Files\287175796\Image\C2C\`T~_LCON8DP8YI]8ES]O95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55368" y="2060848"/>
            <a:ext cx="5688632" cy="4362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-1332656" y="836712"/>
            <a:ext cx="48245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>
              <a:buNone/>
            </a:pP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请你仔细看图 ，选择下面的词语写一写图上发生的故事。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3">
              <a:buNone/>
            </a:pP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3">
              <a:buNone/>
            </a:pP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沿着  口渴  喝水   说话  回答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23928" y="3992724"/>
            <a:ext cx="5005164" cy="2865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Administrator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38"/>
            <a:ext cx="3896906" cy="2880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组合 13338"/>
          <p:cNvGrpSpPr/>
          <p:nvPr/>
        </p:nvGrpSpPr>
        <p:grpSpPr bwMode="auto">
          <a:xfrm>
            <a:off x="1907704" y="1340768"/>
            <a:ext cx="6124949" cy="1774156"/>
            <a:chOff x="2723555" y="436913"/>
            <a:chExt cx="4880701" cy="1212513"/>
          </a:xfrm>
        </p:grpSpPr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4043295" y="584550"/>
              <a:ext cx="3560961" cy="69413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6000" b="1" dirty="0">
                  <a:latin typeface="宋体" panose="02010600030101010101" pitchFamily="2" charset="-122"/>
                  <a:ea typeface="宋体" panose="02010600030101010101" pitchFamily="2" charset="-122"/>
                  <a:cs typeface="黑体" panose="02010609060101010101" charset="-122"/>
                </a:rPr>
                <a:t>坐井</a:t>
              </a:r>
              <a:r>
                <a:rPr lang="zh-CN" altLang="en-US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黑体" panose="02010609060101010101" charset="-122"/>
                </a:rPr>
                <a:t>观</a:t>
              </a:r>
              <a:r>
                <a:rPr lang="zh-CN" altLang="en-US" sz="6000" b="1" dirty="0">
                  <a:latin typeface="宋体" panose="02010600030101010101" pitchFamily="2" charset="-122"/>
                  <a:ea typeface="宋体" panose="02010600030101010101" pitchFamily="2" charset="-122"/>
                  <a:cs typeface="黑体" panose="02010609060101010101" charset="-122"/>
                </a:rPr>
                <a:t>天</a:t>
              </a:r>
              <a:endPara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endParaRPr>
            </a:p>
          </p:txBody>
        </p:sp>
        <p:grpSp>
          <p:nvGrpSpPr>
            <p:cNvPr id="9" name="组合 13337"/>
            <p:cNvGrpSpPr/>
            <p:nvPr/>
          </p:nvGrpSpPr>
          <p:grpSpPr bwMode="auto">
            <a:xfrm>
              <a:off x="2723555" y="436913"/>
              <a:ext cx="1181101" cy="1212513"/>
              <a:chOff x="2877930" y="268288"/>
              <a:chExt cx="1181101" cy="1212513"/>
            </a:xfrm>
          </p:grpSpPr>
          <p:sp>
            <p:nvSpPr>
              <p:cNvPr id="10" name="AutoShape 11"/>
              <p:cNvSpPr>
                <a:spLocks noChangeArrowheads="1"/>
              </p:cNvSpPr>
              <p:nvPr/>
            </p:nvSpPr>
            <p:spPr bwMode="gray">
              <a:xfrm>
                <a:off x="2877930" y="268288"/>
                <a:ext cx="1181101" cy="1181100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endParaRPr lang="en-US" altLang="ko-KR" sz="2800" b="1">
                  <a:solidFill>
                    <a:srgbClr val="FFFFFF"/>
                  </a:solidFill>
                  <a:ea typeface="Gulim" panose="020B0600000101010101" pitchFamily="34" charset="-127"/>
                </a:endParaRPr>
              </a:p>
            </p:txBody>
          </p:sp>
          <p:sp>
            <p:nvSpPr>
              <p:cNvPr id="11" name="文本框 13"/>
              <p:cNvSpPr txBox="1">
                <a:spLocks noChangeArrowheads="1"/>
              </p:cNvSpPr>
              <p:nvPr/>
            </p:nvSpPr>
            <p:spPr bwMode="auto">
              <a:xfrm>
                <a:off x="2935310" y="465138"/>
                <a:ext cx="960573" cy="10156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12</a:t>
                </a:r>
                <a:endParaRPr lang="en-US" altLang="zh-CN" sz="6000" b="1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2052638" y="1270000"/>
            <a:ext cx="935037" cy="10080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7731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观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直接连接符 8194"/>
          <p:cNvSpPr/>
          <p:nvPr/>
        </p:nvSpPr>
        <p:spPr>
          <a:xfrm>
            <a:off x="3060700" y="1701800"/>
            <a:ext cx="1981200" cy="0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6" name="矩形 8195"/>
          <p:cNvSpPr/>
          <p:nvPr/>
        </p:nvSpPr>
        <p:spPr>
          <a:xfrm>
            <a:off x="5003800" y="1196975"/>
            <a:ext cx="914400" cy="8874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3997325" y="3429000"/>
            <a:ext cx="4953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坐在井里看天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593725" y="3997325"/>
            <a:ext cx="225107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1260475" y="3357563"/>
            <a:ext cx="2590800" cy="1366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坐井观天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 descr="http://www.fantizi5.com/zi/ziyuantu/e4ba9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6657244" cy="6669360"/>
          </a:xfrm>
          <a:prstGeom prst="rect">
            <a:avLst/>
          </a:prstGeom>
          <a:noFill/>
        </p:spPr>
      </p:pic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5580112" y="5085184"/>
            <a:ext cx="333057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水井深深多危险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r>
              <a:rPr lang="zh-CN" altLang="en-US" sz="3200" b="1" dirty="0" smtClean="0">
                <a:latin typeface="宋体" panose="02010600030101010101" pitchFamily="2" charset="-122"/>
              </a:rPr>
              <a:t>要</a:t>
            </a:r>
            <a:r>
              <a:rPr lang="zh-CN" altLang="en-US" sz="3200" b="1" dirty="0">
                <a:latin typeface="宋体" panose="02010600030101010101" pitchFamily="2" charset="-122"/>
              </a:rPr>
              <a:t>在口上加栏杆。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340768"/>
            <a:ext cx="2418430" cy="24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Administrator\Desktop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685" y="-1862"/>
            <a:ext cx="3117526" cy="2304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任意多边形 6"/>
          <p:cNvSpPr/>
          <p:nvPr/>
        </p:nvSpPr>
        <p:spPr>
          <a:xfrm>
            <a:off x="917575" y="777875"/>
            <a:ext cx="7473950" cy="4519295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自读提示：</a:t>
            </a: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158875" y="1821180"/>
            <a:ext cx="6972935" cy="2959735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anchor="ctr"/>
          <a:lstStyle/>
          <a:p>
            <a:pPr marL="268605" indent="-268605" defTabSz="1244600">
              <a:lnSpc>
                <a:spcPct val="150000"/>
              </a:lnSpc>
              <a:spcAft>
                <a:spcPct val="3500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、请同学们自由朗读课文，努力读准字音、读通句子。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605" indent="-268605" defTabSz="1244600">
              <a:lnSpc>
                <a:spcPct val="150000"/>
              </a:lnSpc>
              <a:spcAft>
                <a:spcPct val="3500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、想一想：课文写了什么？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605" indent="-268605" defTabSz="1244600">
              <a:lnSpc>
                <a:spcPct val="150000"/>
              </a:lnSpc>
              <a:spcAft>
                <a:spcPct val="3500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故事的主要人物是谁？它们在争论什么？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4569832"/>
            <a:ext cx="3997052" cy="2288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819150" y="2838450"/>
            <a:ext cx="776795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/>
              <a:t>井</a:t>
            </a:r>
            <a:r>
              <a:rPr lang="zh-CN" altLang="en-US" sz="4000" b="1" dirty="0">
                <a:solidFill>
                  <a:srgbClr val="0000FF"/>
                </a:solidFill>
              </a:rPr>
              <a:t>沿    观</a:t>
            </a:r>
            <a:r>
              <a:rPr lang="zh-CN" altLang="en-US" sz="4000" b="1" dirty="0"/>
              <a:t>天    口</a:t>
            </a:r>
            <a:r>
              <a:rPr lang="zh-CN" altLang="en-US" sz="4000" b="1" dirty="0">
                <a:solidFill>
                  <a:srgbClr val="0000FF"/>
                </a:solidFill>
              </a:rPr>
              <a:t>渴</a:t>
            </a:r>
            <a:r>
              <a:rPr lang="zh-CN" altLang="en-US" sz="4000" b="1" dirty="0"/>
              <a:t>     </a:t>
            </a:r>
            <a:r>
              <a:rPr lang="zh-CN" altLang="en-US" sz="4000" b="1" dirty="0">
                <a:solidFill>
                  <a:srgbClr val="0000FF"/>
                </a:solidFill>
              </a:rPr>
              <a:t>喝</a:t>
            </a:r>
            <a:r>
              <a:rPr lang="zh-CN" altLang="en-US" sz="4000" b="1" dirty="0"/>
              <a:t>水    大</a:t>
            </a:r>
            <a:r>
              <a:rPr lang="zh-CN" altLang="en-US" sz="4000" b="1" dirty="0">
                <a:solidFill>
                  <a:srgbClr val="0000FF"/>
                </a:solidFill>
              </a:rPr>
              <a:t>话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endParaRPr lang="en-US" altLang="zh-CN" sz="4000" b="1" dirty="0"/>
          </a:p>
          <a:p>
            <a:r>
              <a:rPr lang="zh-CN" altLang="en-US" sz="4000" b="1" dirty="0">
                <a:solidFill>
                  <a:srgbClr val="0000FF"/>
                </a:solidFill>
              </a:rPr>
              <a:t>弄 </a:t>
            </a:r>
            <a:r>
              <a:rPr lang="zh-CN" altLang="en-US" sz="4000" b="1" dirty="0"/>
              <a:t>  </a:t>
            </a:r>
            <a:r>
              <a:rPr lang="zh-CN" altLang="en-US" sz="4000" b="1" dirty="0">
                <a:solidFill>
                  <a:srgbClr val="0000FF"/>
                </a:solidFill>
              </a:rPr>
              <a:t>错</a:t>
            </a:r>
            <a:r>
              <a:rPr lang="zh-CN" altLang="en-US" sz="4000" b="1" dirty="0"/>
              <a:t>    无边无</a:t>
            </a:r>
            <a:r>
              <a:rPr lang="zh-CN" altLang="en-US" sz="4000" b="1" dirty="0">
                <a:solidFill>
                  <a:srgbClr val="0000FF"/>
                </a:solidFill>
              </a:rPr>
              <a:t>际</a:t>
            </a:r>
            <a:r>
              <a:rPr lang="zh-CN" altLang="en-US" sz="4000" b="1" dirty="0"/>
              <a:t>    </a:t>
            </a:r>
            <a:r>
              <a:rPr lang="zh-CN" altLang="en-US" sz="4000" b="1" dirty="0">
                <a:solidFill>
                  <a:srgbClr val="0000FF"/>
                </a:solidFill>
              </a:rPr>
              <a:t>哪</a:t>
            </a:r>
            <a:r>
              <a:rPr lang="zh-CN" altLang="en-US" sz="4000" b="1" dirty="0"/>
              <a:t>里    </a:t>
            </a:r>
            <a:r>
              <a:rPr lang="zh-CN" altLang="en-US" sz="4000" b="1" dirty="0">
                <a:solidFill>
                  <a:srgbClr val="0000FF"/>
                </a:solidFill>
              </a:rPr>
              <a:t>抬</a:t>
            </a:r>
            <a:r>
              <a:rPr lang="zh-CN" altLang="en-US" sz="4000" b="1" dirty="0"/>
              <a:t>头</a:t>
            </a:r>
            <a:endParaRPr lang="zh-CN" altLang="en-US" sz="4000" b="1" dirty="0"/>
          </a:p>
        </p:txBody>
      </p:sp>
      <p:grpSp>
        <p:nvGrpSpPr>
          <p:cNvPr id="2" name="组合 2"/>
          <p:cNvGrpSpPr/>
          <p:nvPr/>
        </p:nvGrpSpPr>
        <p:grpSpPr bwMode="auto">
          <a:xfrm>
            <a:off x="882650" y="1352550"/>
            <a:ext cx="2905125" cy="666750"/>
            <a:chOff x="730521" y="1200116"/>
            <a:chExt cx="2904854" cy="666750"/>
          </a:xfrm>
        </p:grpSpPr>
        <p:sp>
          <p:nvSpPr>
            <p:cNvPr id="32" name="圆角矩形 3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29712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3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易读错字</a:t>
              </a:r>
              <a:endParaRPr kumimoji="1"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256088" y="2346325"/>
            <a:ext cx="596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kě</a:t>
            </a:r>
            <a:endParaRPr lang="zh-CN" altLang="en-US" sz="200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321300" y="2335213"/>
            <a:ext cx="6175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hē</a:t>
            </a:r>
            <a:endParaRPr lang="zh-CN" altLang="en-US" sz="200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056188" y="3582988"/>
            <a:ext cx="6381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nǎ</a:t>
            </a:r>
            <a:endParaRPr lang="zh-CN" altLang="en-US" sz="200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835696" y="2924944"/>
            <a:ext cx="6337300" cy="3167063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弄    话    错  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0668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际 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哪 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抬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4" descr="C:\Users\Administrator\Desktop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88638"/>
            <a:ext cx="3896906" cy="2880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20888"/>
            <a:ext cx="9144000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◆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天/无边无际，大得很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nɑ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◆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青蛙问小鸟：“你从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(n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ǎr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儿来呀？”</a:t>
            </a:r>
            <a:endParaRPr lang="en-US" altLang="zh-CN" sz="4000" b="1" dirty="0" smtClean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4569832"/>
            <a:ext cx="3997052" cy="2288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WPS 演示</Application>
  <PresentationFormat>全屏显示(4:3)</PresentationFormat>
  <Paragraphs>93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Arial Black</vt:lpstr>
      <vt:lpstr>黑体</vt:lpstr>
      <vt:lpstr>Gulim</vt:lpstr>
      <vt:lpstr>方正大黑简体</vt:lpstr>
      <vt:lpstr>微软雅黑</vt:lpstr>
      <vt:lpstr>Adobe 黑体 Std R</vt:lpstr>
      <vt:lpstr>方正姚体</vt:lpstr>
      <vt:lpstr>楷体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创作乐园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紫色无边</cp:lastModifiedBy>
  <cp:revision>19</cp:revision>
  <dcterms:created xsi:type="dcterms:W3CDTF">2017-11-05T04:27:00Z</dcterms:created>
  <dcterms:modified xsi:type="dcterms:W3CDTF">2018-04-10T16:09:57Z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