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2"/>
    <p:sldId id="281" r:id="rId3"/>
    <p:sldId id="256" r:id="rId4"/>
    <p:sldId id="257" r:id="rId5"/>
    <p:sldId id="260" r:id="rId6"/>
    <p:sldId id="262" r:id="rId7"/>
    <p:sldId id="277" r:id="rId8"/>
    <p:sldId id="278" r:id="rId9"/>
    <p:sldId id="279" r:id="rId10"/>
    <p:sldId id="263" r:id="rId11"/>
    <p:sldId id="302" r:id="rId12"/>
    <p:sldId id="303" r:id="rId13"/>
    <p:sldId id="265" r:id="rId14"/>
    <p:sldId id="280" r:id="rId15"/>
    <p:sldId id="311" r:id="rId16"/>
    <p:sldId id="31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8349B-5AD7-4EDE-8CB8-400FC85B3C99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9065-7FE5-44A9-9041-831E4F2034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600" dirty="0" smtClean="0"/>
              <a:t>书戴嵩画牛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8723" y="4049012"/>
            <a:ext cx="6278592" cy="259655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zh-CN" sz="4000" dirty="0"/>
              <a:t>此画斗牛也</a:t>
            </a:r>
            <a:r>
              <a:rPr lang="zh-CN" altLang="zh-CN" sz="4000" dirty="0" smtClean="0"/>
              <a:t>！</a:t>
            </a:r>
            <a:endParaRPr lang="en-US" altLang="zh-CN" sz="4000" dirty="0" smtClean="0"/>
          </a:p>
          <a:p>
            <a:r>
              <a:rPr lang="zh-CN" altLang="zh-CN" sz="4000" dirty="0"/>
              <a:t>今乃掉尾而斗，谬矣</a:t>
            </a:r>
            <a:r>
              <a:rPr lang="zh-CN" altLang="zh-CN" sz="4000" dirty="0" smtClean="0"/>
              <a:t>！</a:t>
            </a:r>
            <a:endParaRPr lang="en-US" altLang="zh-CN" sz="4000" dirty="0" smtClean="0"/>
          </a:p>
          <a:p>
            <a:r>
              <a:rPr lang="zh-CN" altLang="zh-CN" sz="4000" dirty="0"/>
              <a:t>拊掌</a:t>
            </a:r>
            <a:r>
              <a:rPr lang="zh-CN" altLang="zh-CN" sz="4000" dirty="0" smtClean="0"/>
              <a:t>大笑</a:t>
            </a:r>
            <a:endParaRPr lang="en-US" altLang="zh-CN" sz="4000" dirty="0" smtClean="0"/>
          </a:p>
          <a:p>
            <a:r>
              <a:rPr lang="zh-CN" altLang="zh-CN" sz="4000" dirty="0"/>
              <a:t>处士笑而然</a:t>
            </a:r>
            <a:r>
              <a:rPr lang="zh-CN" altLang="zh-CN" sz="4000" dirty="0" smtClean="0"/>
              <a:t>之</a:t>
            </a:r>
            <a:endParaRPr lang="en-US" altLang="zh-CN" sz="4000" dirty="0" smtClean="0"/>
          </a:p>
        </p:txBody>
      </p:sp>
      <p:sp>
        <p:nvSpPr>
          <p:cNvPr id="7" name="文本框 6"/>
          <p:cNvSpPr txBox="1"/>
          <p:nvPr/>
        </p:nvSpPr>
        <p:spPr>
          <a:xfrm>
            <a:off x="0" y="0"/>
            <a:ext cx="351218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想象细节讲故事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9120" y="1166495"/>
            <a:ext cx="10501630" cy="1938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>
                <a:ln>
                  <a:solidFill>
                    <a:schemeClr val="tx1"/>
                  </a:solidFill>
                </a:ln>
              </a:rPr>
              <a:t>文章虽然短小，但是刻画了两个个性鲜明的人物。请你画出最能表现人物形象的句子，并尝试表演朗读。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2120" y="365125"/>
            <a:ext cx="10901680" cy="132588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杜处士对《牛》图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尤所爱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，请你想象一下他的表现，试着描述一下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477135"/>
            <a:ext cx="10515600" cy="37001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5400">
                <a:latin typeface="Calibri" panose="020F0502020204030204" charset="0"/>
              </a:rPr>
              <a:t>①他可能这样夸赞这幅画：</a:t>
            </a:r>
          </a:p>
          <a:p>
            <a:pPr marL="0" indent="0">
              <a:buNone/>
            </a:pPr>
            <a:r>
              <a:rPr lang="zh-CN" altLang="en-US" sz="5400">
                <a:latin typeface="Calibri" panose="020F0502020204030204" charset="0"/>
              </a:rPr>
              <a:t>②他可能这样爱惜这幅画：</a:t>
            </a:r>
          </a:p>
          <a:p>
            <a:pPr marL="0" indent="0">
              <a:buNone/>
            </a:pPr>
            <a:r>
              <a:rPr lang="zh-CN" altLang="en-US" sz="5400">
                <a:latin typeface="Calibri" panose="020F0502020204030204" charset="0"/>
              </a:rPr>
              <a:t>③他还可能</a:t>
            </a:r>
            <a:r>
              <a:rPr lang="en-US" altLang="zh-CN" sz="5400">
                <a:latin typeface="Calibri" panose="020F0502020204030204" charset="0"/>
              </a:rPr>
              <a:t>……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653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牧童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拊掌大笑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是什么样的？面对牧童的质疑，杜处士也笑了，你觉得他是怎么笑的？尝试着用一段话写写两个人的神态和心理。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545" y="2763520"/>
            <a:ext cx="11741150" cy="3822700"/>
          </a:xfrm>
        </p:spPr>
        <p:txBody>
          <a:bodyPr>
            <a:noAutofit/>
          </a:bodyPr>
          <a:lstStyle/>
          <a:p>
            <a:r>
              <a:rPr lang="zh-CN" altLang="en-US" sz="3200" b="1"/>
              <a:t>小组合作：</a:t>
            </a:r>
          </a:p>
          <a:p>
            <a:r>
              <a:rPr lang="en-US" altLang="zh-CN" sz="3200" b="1"/>
              <a:t>1</a:t>
            </a:r>
            <a:r>
              <a:rPr lang="zh-CN" altLang="en-US" sz="3200" b="1"/>
              <a:t>、独立思考并写作，时间</a:t>
            </a:r>
            <a:r>
              <a:rPr lang="en-US" altLang="zh-CN" sz="3200" b="1"/>
              <a:t>5</a:t>
            </a:r>
            <a:r>
              <a:rPr lang="zh-CN" altLang="en-US" sz="3200" b="1"/>
              <a:t>分钟。</a:t>
            </a:r>
          </a:p>
          <a:p>
            <a:r>
              <a:rPr lang="en-US" altLang="zh-CN" sz="3200" b="1"/>
              <a:t>2</a:t>
            </a:r>
            <a:r>
              <a:rPr lang="zh-CN" altLang="en-US" sz="3200" b="1"/>
              <a:t>、运用坐庄法小组交流。</a:t>
            </a:r>
            <a:r>
              <a:rPr lang="en-US" altLang="zh-CN" sz="3200" b="1"/>
              <a:t>2</a:t>
            </a:r>
            <a:r>
              <a:rPr lang="zh-CN" altLang="en-US" sz="3200" b="1"/>
              <a:t>号同学坐庄，</a:t>
            </a:r>
            <a:r>
              <a:rPr lang="en-US" altLang="zh-CN" sz="3200" b="1"/>
              <a:t>1</a:t>
            </a:r>
            <a:r>
              <a:rPr lang="zh-CN" altLang="en-US" sz="3200" b="1"/>
              <a:t>号同学总结记录，准备发言。</a:t>
            </a:r>
          </a:p>
          <a:p>
            <a:r>
              <a:rPr lang="en-US" altLang="zh-CN" sz="3200" b="1"/>
              <a:t>3</a:t>
            </a:r>
            <a:r>
              <a:rPr lang="zh-CN" altLang="en-US" sz="3200" b="1"/>
              <a:t>、发言时要注意寻求反馈和给予反馈，完善每个同学的写作。</a:t>
            </a:r>
          </a:p>
          <a:p>
            <a:r>
              <a:rPr lang="zh-CN" altLang="en-US" sz="3200" b="1"/>
              <a:t>组内合作技能：问好，寻求反馈，给予反馈</a:t>
            </a:r>
          </a:p>
          <a:p>
            <a:r>
              <a:rPr lang="zh-CN" altLang="en-US" sz="3200" b="1"/>
              <a:t>班级展示技能：问好，声音洪亮，仪态大方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47933" y="584775"/>
            <a:ext cx="11844067" cy="371798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1"/>
                </a:solidFill>
              </a:rPr>
              <a:t>       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蜀</a:t>
            </a:r>
            <a:r>
              <a:rPr lang="zh-CN" altLang="zh-CN" sz="4200" b="1" dirty="0">
                <a:solidFill>
                  <a:schemeClr val="tx1"/>
                </a:solidFill>
              </a:rPr>
              <a:t>中有杜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处士，好书画</a:t>
            </a:r>
            <a:r>
              <a:rPr lang="zh-CN" altLang="zh-CN" sz="4200" b="1" dirty="0">
                <a:solidFill>
                  <a:schemeClr val="tx1"/>
                </a:solidFill>
              </a:rPr>
              <a:t>，所宝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以百数。</a:t>
            </a:r>
            <a:r>
              <a:rPr lang="zh-CN" altLang="zh-CN" sz="4200" b="1" dirty="0">
                <a:solidFill>
                  <a:schemeClr val="tx1"/>
                </a:solidFill>
              </a:rPr>
              <a:t>有戴嵩《牛》一轴，尤所爱，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锦囊玉轴，</a:t>
            </a:r>
            <a:r>
              <a:rPr lang="zh-CN" altLang="zh-CN" sz="4200" b="1" dirty="0">
                <a:solidFill>
                  <a:schemeClr val="tx1"/>
                </a:solidFill>
              </a:rPr>
              <a:t>常以自随。</a:t>
            </a:r>
          </a:p>
          <a:p>
            <a:pPr marL="0" indent="0">
              <a:buNone/>
            </a:pPr>
            <a:r>
              <a:rPr lang="en-US" altLang="zh-CN" sz="4200" b="1" dirty="0" smtClean="0">
                <a:solidFill>
                  <a:schemeClr val="tx1"/>
                </a:solidFill>
              </a:rPr>
              <a:t>     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一日曝书画</a:t>
            </a:r>
            <a:r>
              <a:rPr lang="zh-CN" altLang="zh-CN" sz="4200" b="1" dirty="0">
                <a:solidFill>
                  <a:schemeClr val="tx1"/>
                </a:solidFill>
              </a:rPr>
              <a:t>，有一牧童见之，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拊掌大笑</a:t>
            </a:r>
            <a:r>
              <a:rPr lang="zh-CN" altLang="zh-CN" sz="4200" b="1" dirty="0">
                <a:solidFill>
                  <a:schemeClr val="tx1"/>
                </a:solidFill>
              </a:rPr>
              <a:t>曰：</a:t>
            </a:r>
            <a:r>
              <a:rPr lang="en-US" altLang="zh-CN" sz="4200" b="1" dirty="0">
                <a:solidFill>
                  <a:schemeClr val="tx1"/>
                </a:solidFill>
              </a:rPr>
              <a:t>“</a:t>
            </a:r>
            <a:r>
              <a:rPr lang="zh-CN" altLang="zh-CN" sz="4200" b="1" dirty="0">
                <a:solidFill>
                  <a:schemeClr val="tx1"/>
                </a:solidFill>
              </a:rPr>
              <a:t>此画斗牛也！牛斗力在角，尾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搐入</a:t>
            </a:r>
            <a:r>
              <a:rPr lang="zh-CN" altLang="zh-CN" sz="4200" b="1" dirty="0">
                <a:solidFill>
                  <a:schemeClr val="tx1"/>
                </a:solidFill>
              </a:rPr>
              <a:t>两股间。今乃掉尾而斗，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谬矣</a:t>
            </a:r>
            <a:r>
              <a:rPr lang="zh-CN" altLang="zh-CN" sz="4200" b="1" dirty="0">
                <a:solidFill>
                  <a:schemeClr val="tx1"/>
                </a:solidFill>
              </a:rPr>
              <a:t>！</a:t>
            </a:r>
            <a:r>
              <a:rPr lang="en-US" altLang="zh-CN" sz="4200" b="1" dirty="0">
                <a:solidFill>
                  <a:schemeClr val="tx1"/>
                </a:solidFill>
              </a:rPr>
              <a:t>”</a:t>
            </a:r>
            <a:r>
              <a:rPr lang="zh-CN" altLang="zh-CN" sz="4200" b="1" dirty="0">
                <a:solidFill>
                  <a:schemeClr val="tx1"/>
                </a:solidFill>
              </a:rPr>
              <a:t>处士笑而</a:t>
            </a:r>
            <a:r>
              <a:rPr lang="zh-CN" altLang="zh-CN" sz="4200" b="1" dirty="0" smtClean="0">
                <a:solidFill>
                  <a:schemeClr val="tx1"/>
                </a:solidFill>
              </a:rPr>
              <a:t>然之</a:t>
            </a:r>
            <a:r>
              <a:rPr lang="zh-CN" altLang="zh-CN" sz="4200" b="1" dirty="0">
                <a:solidFill>
                  <a:schemeClr val="tx1"/>
                </a:solidFill>
              </a:rPr>
              <a:t>。</a:t>
            </a:r>
            <a:r>
              <a:rPr lang="zh-CN" altLang="zh-CN" sz="4200" b="1" dirty="0">
                <a:solidFill>
                  <a:srgbClr val="FF0000"/>
                </a:solidFill>
              </a:rPr>
              <a:t>古语云：</a:t>
            </a:r>
            <a:r>
              <a:rPr lang="en-US" altLang="zh-CN" sz="4200" b="1" dirty="0">
                <a:solidFill>
                  <a:srgbClr val="FF0000"/>
                </a:solidFill>
              </a:rPr>
              <a:t>“</a:t>
            </a:r>
            <a:r>
              <a:rPr lang="zh-CN" altLang="zh-CN" sz="4200" b="1" dirty="0">
                <a:solidFill>
                  <a:srgbClr val="FF0000"/>
                </a:solidFill>
              </a:rPr>
              <a:t>耕当问奴，织当问</a:t>
            </a:r>
            <a:r>
              <a:rPr lang="zh-CN" altLang="zh-CN" sz="4200" b="1" dirty="0" smtClean="0">
                <a:solidFill>
                  <a:srgbClr val="FF0000"/>
                </a:solidFill>
              </a:rPr>
              <a:t>婢。</a:t>
            </a:r>
            <a:r>
              <a:rPr lang="en-US" altLang="zh-CN" sz="4200" b="1" dirty="0">
                <a:solidFill>
                  <a:srgbClr val="FF0000"/>
                </a:solidFill>
              </a:rPr>
              <a:t>”</a:t>
            </a:r>
            <a:r>
              <a:rPr lang="zh-CN" altLang="zh-CN" sz="4200" b="1" dirty="0">
                <a:solidFill>
                  <a:srgbClr val="FF0000"/>
                </a:solidFill>
              </a:rPr>
              <a:t>不可改</a:t>
            </a:r>
            <a:r>
              <a:rPr lang="zh-CN" altLang="zh-CN" sz="4200" b="1" dirty="0" smtClean="0">
                <a:solidFill>
                  <a:srgbClr val="FF0000"/>
                </a:solidFill>
              </a:rPr>
              <a:t>也</a:t>
            </a:r>
            <a:r>
              <a:rPr lang="zh-CN" altLang="en-US" sz="4200" b="1" dirty="0" smtClean="0">
                <a:solidFill>
                  <a:srgbClr val="FF0000"/>
                </a:solidFill>
              </a:rPr>
              <a:t>。</a:t>
            </a:r>
            <a:endParaRPr lang="zh-CN" altLang="en-US" sz="4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681" y="5049828"/>
            <a:ext cx="1388852" cy="7694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/>
              <a:t>故事</a:t>
            </a:r>
            <a:endParaRPr lang="zh-CN" altLang="en-US" sz="4400" dirty="0"/>
          </a:p>
        </p:txBody>
      </p:sp>
      <p:sp>
        <p:nvSpPr>
          <p:cNvPr id="9" name="文本框 8"/>
          <p:cNvSpPr txBox="1"/>
          <p:nvPr/>
        </p:nvSpPr>
        <p:spPr>
          <a:xfrm>
            <a:off x="10369669" y="5049827"/>
            <a:ext cx="1483026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/>
              <a:t>观点</a:t>
            </a:r>
            <a:endParaRPr lang="zh-CN" altLang="en-US" sz="4400" dirty="0"/>
          </a:p>
        </p:txBody>
      </p:sp>
      <p:sp>
        <p:nvSpPr>
          <p:cNvPr id="10" name="文本框 9"/>
          <p:cNvSpPr txBox="1"/>
          <p:nvPr/>
        </p:nvSpPr>
        <p:spPr>
          <a:xfrm>
            <a:off x="0" y="0"/>
            <a:ext cx="367792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再读文本思启示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09109" y="5127201"/>
            <a:ext cx="757399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艺术创作离不开对生活的细心观察，艺术家应该向富有实践经验的劳动人民学习。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04085" y="4425979"/>
            <a:ext cx="1483026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问  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694" y="571704"/>
            <a:ext cx="10515600" cy="571113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4000" b="1" dirty="0"/>
              <a:t>蜀中有杜</a:t>
            </a:r>
            <a:r>
              <a:rPr lang="zh-CN" altLang="zh-CN" sz="4000" b="1" dirty="0" smtClean="0"/>
              <a:t>处士好书画所</a:t>
            </a:r>
            <a:r>
              <a:rPr lang="zh-CN" altLang="zh-CN" sz="4000" b="1" dirty="0"/>
              <a:t>宝以百</a:t>
            </a:r>
            <a:r>
              <a:rPr lang="zh-CN" altLang="zh-CN" sz="4000" b="1" dirty="0" smtClean="0"/>
              <a:t>数有</a:t>
            </a:r>
            <a:r>
              <a:rPr lang="zh-CN" altLang="zh-CN" sz="4000" b="1" dirty="0"/>
              <a:t>戴嵩《牛》一</a:t>
            </a:r>
            <a:r>
              <a:rPr lang="zh-CN" altLang="zh-CN" sz="4000" b="1" dirty="0" smtClean="0"/>
              <a:t>轴尤所爱锦囊</a:t>
            </a:r>
            <a:r>
              <a:rPr lang="zh-CN" altLang="zh-CN" sz="4000" b="1" dirty="0"/>
              <a:t>玉</a:t>
            </a:r>
            <a:r>
              <a:rPr lang="zh-CN" altLang="zh-CN" sz="4000" b="1" dirty="0" smtClean="0"/>
              <a:t>轴常</a:t>
            </a:r>
            <a:r>
              <a:rPr lang="zh-CN" altLang="zh-CN" sz="4000" b="1" dirty="0"/>
              <a:t>以自</a:t>
            </a:r>
            <a:r>
              <a:rPr lang="zh-CN" altLang="zh-CN" sz="4000" b="1" dirty="0" smtClean="0"/>
              <a:t>随一日</a:t>
            </a:r>
            <a:r>
              <a:rPr lang="zh-CN" altLang="zh-CN" sz="4000" b="1" dirty="0"/>
              <a:t>曝</a:t>
            </a:r>
            <a:r>
              <a:rPr lang="zh-CN" altLang="zh-CN" sz="4000" b="1" dirty="0" smtClean="0"/>
              <a:t>书画有</a:t>
            </a:r>
            <a:r>
              <a:rPr lang="zh-CN" altLang="zh-CN" sz="4000" b="1" dirty="0"/>
              <a:t>一牧童见</a:t>
            </a:r>
            <a:r>
              <a:rPr lang="zh-CN" altLang="zh-CN" sz="4000" b="1" dirty="0" smtClean="0"/>
              <a:t>之拊掌</a:t>
            </a:r>
            <a:r>
              <a:rPr lang="zh-CN" altLang="zh-CN" sz="4000" b="1" dirty="0"/>
              <a:t>大笑</a:t>
            </a:r>
            <a:r>
              <a:rPr lang="zh-CN" altLang="zh-CN" sz="4000" b="1" dirty="0" smtClean="0"/>
              <a:t>曰此</a:t>
            </a:r>
            <a:r>
              <a:rPr lang="zh-CN" altLang="zh-CN" sz="4000" b="1" dirty="0"/>
              <a:t>画斗牛</a:t>
            </a:r>
            <a:r>
              <a:rPr lang="zh-CN" altLang="zh-CN" sz="4000" b="1" dirty="0" smtClean="0"/>
              <a:t>也牛</a:t>
            </a:r>
            <a:r>
              <a:rPr lang="zh-CN" altLang="zh-CN" sz="4000" b="1" dirty="0"/>
              <a:t>斗力在</a:t>
            </a:r>
            <a:r>
              <a:rPr lang="zh-CN" altLang="zh-CN" sz="4000" b="1" dirty="0" smtClean="0"/>
              <a:t>角尾</a:t>
            </a:r>
            <a:r>
              <a:rPr lang="zh-CN" altLang="zh-CN" sz="4000" b="1" dirty="0"/>
              <a:t>搐入两股</a:t>
            </a:r>
            <a:r>
              <a:rPr lang="zh-CN" altLang="zh-CN" sz="4000" b="1" dirty="0" smtClean="0"/>
              <a:t>间今</a:t>
            </a:r>
            <a:r>
              <a:rPr lang="zh-CN" altLang="zh-CN" sz="4000" b="1" dirty="0"/>
              <a:t>乃掉尾而</a:t>
            </a:r>
            <a:r>
              <a:rPr lang="zh-CN" altLang="zh-CN" sz="4000" b="1" dirty="0" smtClean="0"/>
              <a:t>斗谬矣处士</a:t>
            </a:r>
            <a:r>
              <a:rPr lang="zh-CN" altLang="zh-CN" sz="4000" b="1" dirty="0"/>
              <a:t>笑而然</a:t>
            </a:r>
            <a:r>
              <a:rPr lang="zh-CN" altLang="zh-CN" sz="4000" b="1" dirty="0" smtClean="0"/>
              <a:t>之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古语云耕</a:t>
            </a:r>
            <a:r>
              <a:rPr lang="zh-CN" altLang="zh-CN" sz="4000" b="1" dirty="0">
                <a:solidFill>
                  <a:srgbClr val="FF0000"/>
                </a:solidFill>
              </a:rPr>
              <a:t>当问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奴织</a:t>
            </a:r>
            <a:r>
              <a:rPr lang="zh-CN" altLang="zh-CN" sz="4000" b="1" dirty="0">
                <a:solidFill>
                  <a:srgbClr val="FF0000"/>
                </a:solidFill>
              </a:rPr>
              <a:t>当问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婢不可</a:t>
            </a:r>
            <a:r>
              <a:rPr lang="zh-CN" altLang="zh-CN" sz="4000" b="1" dirty="0">
                <a:solidFill>
                  <a:srgbClr val="FF0000"/>
                </a:solidFill>
              </a:rPr>
              <a:t>改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也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79" y="847024"/>
            <a:ext cx="12192000" cy="557302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4000" dirty="0" smtClean="0">
                <a:latin typeface="+mn-ea"/>
                <a:ea typeface="+mn-ea"/>
              </a:rPr>
              <a:t>                 </a:t>
            </a:r>
            <a:r>
              <a:rPr lang="zh-CN" altLang="zh-CN" sz="4800" b="1" dirty="0" smtClean="0">
                <a:latin typeface="+mn-ea"/>
                <a:ea typeface="+mn-ea"/>
              </a:rPr>
              <a:t>【翻译】</a:t>
            </a:r>
            <a:r>
              <a:rPr lang="en-US" altLang="zh-CN" sz="4800" b="1" dirty="0" smtClean="0">
                <a:latin typeface="+mn-ea"/>
                <a:ea typeface="+mn-ea"/>
              </a:rPr>
              <a:t/>
            </a:r>
            <a:br>
              <a:rPr lang="en-US" altLang="zh-CN" sz="4800" b="1" dirty="0" smtClean="0">
                <a:latin typeface="+mn-ea"/>
                <a:ea typeface="+mn-ea"/>
              </a:rPr>
            </a:br>
            <a:r>
              <a:rPr lang="en-US" altLang="zh-CN" sz="4800" b="1" dirty="0">
                <a:latin typeface="+mn-ea"/>
                <a:ea typeface="+mn-ea"/>
              </a:rPr>
              <a:t>   </a:t>
            </a:r>
            <a:r>
              <a:rPr lang="en-US" altLang="zh-CN" sz="4800" b="1" dirty="0" smtClean="0">
                <a:latin typeface="+mn-ea"/>
                <a:ea typeface="+mn-ea"/>
              </a:rPr>
              <a:t/>
            </a:r>
            <a:br>
              <a:rPr lang="en-US" altLang="zh-CN" sz="4800" b="1" dirty="0" smtClean="0">
                <a:latin typeface="+mn-ea"/>
                <a:ea typeface="+mn-ea"/>
              </a:rPr>
            </a:br>
            <a:r>
              <a:rPr lang="en-US" altLang="zh-CN" sz="4800" b="1" dirty="0" smtClean="0">
                <a:latin typeface="+mn-ea"/>
                <a:ea typeface="+mn-ea"/>
              </a:rPr>
              <a:t>        </a:t>
            </a:r>
            <a:r>
              <a:rPr lang="zh-CN" altLang="zh-CN" sz="4800" b="1" dirty="0" smtClean="0">
                <a:latin typeface="+mn-ea"/>
                <a:ea typeface="+mn-ea"/>
              </a:rPr>
              <a:t>四川</a:t>
            </a:r>
            <a:r>
              <a:rPr lang="zh-CN" altLang="zh-CN" sz="4800" b="1" dirty="0">
                <a:latin typeface="+mn-ea"/>
                <a:ea typeface="+mn-ea"/>
              </a:rPr>
              <a:t>有个杜处士，喜爱书画，他所</a:t>
            </a:r>
            <a:r>
              <a:rPr lang="zh-CN" altLang="zh-CN" sz="4800" b="1" dirty="0" smtClean="0">
                <a:latin typeface="+mn-ea"/>
                <a:ea typeface="+mn-ea"/>
              </a:rPr>
              <a:t>珍藏</a:t>
            </a:r>
            <a:r>
              <a:rPr lang="en-US" altLang="zh-CN" sz="4800" b="1" dirty="0" smtClean="0">
                <a:latin typeface="+mn-ea"/>
                <a:ea typeface="+mn-ea"/>
              </a:rPr>
              <a:t/>
            </a:r>
            <a:br>
              <a:rPr lang="en-US" altLang="zh-CN" sz="4800" b="1" dirty="0" smtClean="0">
                <a:latin typeface="+mn-ea"/>
                <a:ea typeface="+mn-ea"/>
              </a:rPr>
            </a:br>
            <a:r>
              <a:rPr lang="en-US" altLang="zh-CN" sz="4800" b="1" dirty="0">
                <a:latin typeface="+mn-ea"/>
                <a:ea typeface="+mn-ea"/>
              </a:rPr>
              <a:t/>
            </a:r>
            <a:br>
              <a:rPr lang="en-US" altLang="zh-CN" sz="4800" b="1" dirty="0">
                <a:latin typeface="+mn-ea"/>
                <a:ea typeface="+mn-ea"/>
              </a:rPr>
            </a:br>
            <a:r>
              <a:rPr lang="zh-CN" altLang="zh-CN" sz="4800" b="1" dirty="0" smtClean="0">
                <a:latin typeface="+mn-ea"/>
                <a:ea typeface="+mn-ea"/>
              </a:rPr>
              <a:t>的</a:t>
            </a:r>
            <a:r>
              <a:rPr lang="zh-CN" altLang="zh-CN" sz="4800" b="1" dirty="0">
                <a:latin typeface="+mn-ea"/>
                <a:ea typeface="+mn-ea"/>
              </a:rPr>
              <a:t>书画有几百种</a:t>
            </a:r>
            <a:r>
              <a:rPr lang="zh-CN" altLang="zh-CN" sz="4800" b="1" dirty="0" smtClean="0">
                <a:latin typeface="+mn-ea"/>
                <a:ea typeface="+mn-ea"/>
              </a:rPr>
              <a:t>。其中</a:t>
            </a:r>
            <a:r>
              <a:rPr lang="zh-CN" altLang="zh-CN" sz="4800" b="1" dirty="0">
                <a:latin typeface="+mn-ea"/>
                <a:ea typeface="+mn-ea"/>
              </a:rPr>
              <a:t>有一幅是戴嵩画的牛，</a:t>
            </a:r>
            <a:r>
              <a:rPr lang="en-US" altLang="zh-CN" sz="4800" b="1" dirty="0">
                <a:latin typeface="+mn-ea"/>
                <a:ea typeface="+mn-ea"/>
              </a:rPr>
              <a:t>(</a:t>
            </a:r>
            <a:r>
              <a:rPr lang="zh-CN" altLang="zh-CN" sz="4800" b="1" dirty="0" smtClean="0">
                <a:latin typeface="+mn-ea"/>
                <a:ea typeface="+mn-ea"/>
              </a:rPr>
              <a:t>杜</a:t>
            </a:r>
            <a:r>
              <a:rPr lang="en-US" altLang="zh-CN" sz="4800" b="1" dirty="0" smtClean="0">
                <a:latin typeface="+mn-ea"/>
                <a:ea typeface="+mn-ea"/>
              </a:rPr>
              <a:t/>
            </a:r>
            <a:br>
              <a:rPr lang="en-US" altLang="zh-CN" sz="4800" b="1" dirty="0" smtClean="0">
                <a:latin typeface="+mn-ea"/>
                <a:ea typeface="+mn-ea"/>
              </a:rPr>
            </a:br>
            <a:r>
              <a:rPr lang="en-US" altLang="zh-CN" sz="4800" b="1" dirty="0">
                <a:latin typeface="+mn-ea"/>
                <a:ea typeface="+mn-ea"/>
              </a:rPr>
              <a:t/>
            </a:r>
            <a:br>
              <a:rPr lang="en-US" altLang="zh-CN" sz="4800" b="1" dirty="0">
                <a:latin typeface="+mn-ea"/>
                <a:ea typeface="+mn-ea"/>
              </a:rPr>
            </a:br>
            <a:r>
              <a:rPr lang="zh-CN" altLang="zh-CN" sz="4800" b="1" dirty="0" smtClean="0">
                <a:latin typeface="+mn-ea"/>
                <a:ea typeface="+mn-ea"/>
              </a:rPr>
              <a:t>处士</a:t>
            </a:r>
            <a:r>
              <a:rPr lang="en-US" altLang="zh-CN" sz="4800" b="1" dirty="0">
                <a:latin typeface="+mn-ea"/>
                <a:ea typeface="+mn-ea"/>
              </a:rPr>
              <a:t>)</a:t>
            </a:r>
            <a:r>
              <a:rPr lang="zh-CN" altLang="zh-CN" sz="4800" b="1" dirty="0">
                <a:latin typeface="+mn-ea"/>
                <a:ea typeface="+mn-ea"/>
              </a:rPr>
              <a:t>尤其珍爱。他用玉做了画轴，用锦囊装</a:t>
            </a:r>
            <a:r>
              <a:rPr lang="zh-CN" altLang="zh-CN" sz="4800" b="1" dirty="0" smtClean="0">
                <a:latin typeface="+mn-ea"/>
                <a:ea typeface="+mn-ea"/>
              </a:rPr>
              <a:t>起来</a:t>
            </a:r>
            <a:r>
              <a:rPr lang="en-US" altLang="zh-CN" sz="4800" b="1" dirty="0" smtClean="0">
                <a:latin typeface="+mn-ea"/>
                <a:ea typeface="+mn-ea"/>
              </a:rPr>
              <a:t/>
            </a:r>
            <a:br>
              <a:rPr lang="en-US" altLang="zh-CN" sz="4800" b="1" dirty="0" smtClean="0">
                <a:latin typeface="+mn-ea"/>
                <a:ea typeface="+mn-ea"/>
              </a:rPr>
            </a:br>
            <a:r>
              <a:rPr lang="en-US" altLang="zh-CN" sz="4800" b="1" dirty="0">
                <a:latin typeface="+mn-ea"/>
                <a:ea typeface="+mn-ea"/>
              </a:rPr>
              <a:t/>
            </a:r>
            <a:br>
              <a:rPr lang="en-US" altLang="zh-CN" sz="4800" b="1" dirty="0">
                <a:latin typeface="+mn-ea"/>
                <a:ea typeface="+mn-ea"/>
              </a:rPr>
            </a:br>
            <a:r>
              <a:rPr lang="zh-CN" altLang="zh-CN" sz="4800" b="1" dirty="0" smtClean="0">
                <a:latin typeface="+mn-ea"/>
                <a:ea typeface="+mn-ea"/>
              </a:rPr>
              <a:t>经常</a:t>
            </a:r>
            <a:r>
              <a:rPr lang="zh-CN" altLang="zh-CN" sz="4800" b="1" dirty="0">
                <a:latin typeface="+mn-ea"/>
                <a:ea typeface="+mn-ea"/>
              </a:rPr>
              <a:t>随身带着</a:t>
            </a:r>
            <a:r>
              <a:rPr lang="zh-CN" altLang="zh-CN" sz="4800" b="1" dirty="0" smtClean="0">
                <a:latin typeface="+mn-ea"/>
                <a:ea typeface="+mn-ea"/>
              </a:rPr>
              <a:t>。</a:t>
            </a:r>
            <a:endParaRPr lang="zh-CN" altLang="en-US" sz="48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4962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-2117558"/>
            <a:ext cx="12192000" cy="8975557"/>
          </a:xfrm>
        </p:spPr>
        <p:txBody>
          <a:bodyPr>
            <a:normAutofit/>
          </a:bodyPr>
          <a:lstStyle/>
          <a:p>
            <a:pPr algn="l"/>
            <a:r>
              <a:rPr lang="en-US" altLang="zh-CN" sz="4400" dirty="0" smtClean="0">
                <a:latin typeface="+mn-ea"/>
                <a:ea typeface="+mn-ea"/>
              </a:rPr>
              <a:t>    </a:t>
            </a:r>
            <a:r>
              <a:rPr lang="zh-CN" altLang="zh-CN" sz="4400" b="1" dirty="0" smtClean="0">
                <a:latin typeface="+mn-ea"/>
                <a:ea typeface="+mn-ea"/>
              </a:rPr>
              <a:t>有一天</a:t>
            </a:r>
            <a:r>
              <a:rPr lang="zh-CN" altLang="zh-CN" sz="4400" b="1" dirty="0">
                <a:latin typeface="+mn-ea"/>
                <a:ea typeface="+mn-ea"/>
              </a:rPr>
              <a:t>，他摊开了书画晒太阳，有个牧童看见了戴嵩画的牛，拍手大笑着说：“这张画是画的斗牛啊</a:t>
            </a:r>
            <a:r>
              <a:rPr lang="en-US" altLang="zh-CN" sz="4400" b="1" dirty="0">
                <a:latin typeface="+mn-ea"/>
                <a:ea typeface="+mn-ea"/>
              </a:rPr>
              <a:t>!</a:t>
            </a:r>
            <a:r>
              <a:rPr lang="zh-CN" altLang="zh-CN" sz="4400" b="1" dirty="0">
                <a:latin typeface="+mn-ea"/>
                <a:ea typeface="+mn-ea"/>
              </a:rPr>
              <a:t>斗牛的力气用在角上，尾巴紧紧地夹在两腿中间。现在这幅画上的牛却是翘着尾巴在斗，错了</a:t>
            </a:r>
            <a:r>
              <a:rPr lang="en-US" altLang="zh-CN" sz="4400" b="1" dirty="0">
                <a:latin typeface="+mn-ea"/>
                <a:ea typeface="+mn-ea"/>
              </a:rPr>
              <a:t>!”</a:t>
            </a:r>
            <a:r>
              <a:rPr lang="zh-CN" altLang="zh-CN" sz="4400" b="1" dirty="0">
                <a:latin typeface="+mn-ea"/>
                <a:ea typeface="+mn-ea"/>
              </a:rPr>
              <a:t>杜处士笑笑，觉得他说得很有道理。古人有句话说：“耕种的事应该去问农民，织布的事应该去问女佣。”这个道理是不会改变的呀。</a:t>
            </a:r>
            <a:r>
              <a:rPr lang="en-US" altLang="zh-CN" sz="4400" b="1" dirty="0">
                <a:latin typeface="+mn-ea"/>
                <a:ea typeface="+mn-ea"/>
              </a:rPr>
              <a:t> </a:t>
            </a:r>
            <a:r>
              <a:rPr lang="en-US" altLang="zh-CN" b="1" dirty="0"/>
              <a:t>    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4827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600" dirty="0" smtClean="0"/>
              <a:t>书戴嵩画牛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525" y="215868"/>
            <a:ext cx="5822830" cy="6347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5525" cy="2975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5184"/>
            <a:ext cx="6245525" cy="365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021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苏轼的题跋竟然是词的近一倍</a:t>
            </a:r>
            <a:r>
              <a:rPr lang="en-US" altLang="zh-CN" dirty="0" smtClean="0">
                <a:solidFill>
                  <a:srgbClr val="FF0000"/>
                </a:solidFill>
              </a:rPr>
              <a:t>……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95761" y="1394305"/>
          <a:ext cx="11158039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530"/>
                <a:gridCol w="2286000"/>
                <a:gridCol w="3226567"/>
                <a:gridCol w="2415971"/>
                <a:gridCol w="2415971"/>
              </a:tblGrid>
              <a:tr h="910472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体裁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400" dirty="0" smtClean="0"/>
                        <a:t>诗</a:t>
                      </a:r>
                      <a:endParaRPr lang="zh-CN" alt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400" dirty="0" smtClean="0"/>
                        <a:t>词</a:t>
                      </a:r>
                      <a:endParaRPr lang="zh-CN" alt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400" dirty="0" smtClean="0"/>
                        <a:t>文章</a:t>
                      </a:r>
                      <a:endParaRPr lang="zh-CN" alt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400" dirty="0" smtClean="0"/>
                        <a:t>题跋</a:t>
                      </a:r>
                      <a:endParaRPr lang="zh-CN" altLang="en-US" sz="4400" dirty="0"/>
                    </a:p>
                  </a:txBody>
                  <a:tcPr/>
                </a:tc>
              </a:tr>
              <a:tr h="701339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数量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dirty="0" smtClean="0"/>
                        <a:t>2700</a:t>
                      </a:r>
                      <a:r>
                        <a:rPr lang="zh-CN" altLang="en-US" sz="4000" dirty="0" smtClean="0"/>
                        <a:t>余首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dirty="0" smtClean="0"/>
                        <a:t>350</a:t>
                      </a:r>
                      <a:r>
                        <a:rPr lang="zh-CN" altLang="en-US" sz="4000" dirty="0" smtClean="0"/>
                        <a:t>余首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dirty="0" smtClean="0"/>
                        <a:t>4800</a:t>
                      </a:r>
                      <a:r>
                        <a:rPr lang="zh-CN" altLang="en-US" sz="4000" dirty="0" smtClean="0"/>
                        <a:t>余篇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dirty="0" smtClean="0"/>
                        <a:t>600</a:t>
                      </a:r>
                      <a:r>
                        <a:rPr lang="zh-CN" altLang="en-US" sz="4000" dirty="0" smtClean="0"/>
                        <a:t>余篇</a:t>
                      </a:r>
                      <a:endParaRPr lang="zh-CN" altLang="en-US" sz="4000" dirty="0"/>
                    </a:p>
                  </a:txBody>
                  <a:tcPr/>
                </a:tc>
              </a:tr>
              <a:tr h="2026446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代</a:t>
                      </a:r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表</a:t>
                      </a:r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作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饮湖上初晴后雨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望湖楼醉书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题西林壁</a:t>
                      </a:r>
                      <a:r>
                        <a:rPr lang="en-US" altLang="zh-CN" sz="2800" dirty="0" smtClean="0"/>
                        <a:t>》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水调歌头</a:t>
                      </a:r>
                      <a:r>
                        <a:rPr lang="en-US" altLang="zh-CN" sz="2800" dirty="0" smtClean="0"/>
                        <a:t>·</a:t>
                      </a:r>
                      <a:r>
                        <a:rPr lang="zh-CN" altLang="en-US" sz="2800" dirty="0" smtClean="0"/>
                        <a:t>明月几时有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定风波</a:t>
                      </a:r>
                      <a:r>
                        <a:rPr lang="en-US" altLang="zh-CN" sz="2800" dirty="0" smtClean="0"/>
                        <a:t>·</a:t>
                      </a:r>
                      <a:r>
                        <a:rPr lang="zh-CN" altLang="en-US" sz="2800" dirty="0" smtClean="0"/>
                        <a:t>莫听穿林打叶声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念奴娇</a:t>
                      </a:r>
                      <a:r>
                        <a:rPr lang="en-US" altLang="zh-CN" sz="2800" dirty="0" smtClean="0"/>
                        <a:t>·</a:t>
                      </a:r>
                      <a:r>
                        <a:rPr lang="zh-CN" altLang="en-US" sz="2800" dirty="0" smtClean="0"/>
                        <a:t>赤壁怀古</a:t>
                      </a:r>
                      <a:r>
                        <a:rPr lang="en-US" altLang="zh-CN" sz="2800" dirty="0" smtClean="0"/>
                        <a:t>》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前赤壁赋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后赤壁赋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石钟山记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书戴嵩牛图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书文同画竹</a:t>
                      </a:r>
                      <a:r>
                        <a:rPr lang="en-US" altLang="zh-CN" sz="2800" dirty="0" smtClean="0"/>
                        <a:t>》</a:t>
                      </a:r>
                    </a:p>
                    <a:p>
                      <a:r>
                        <a:rPr lang="en-US" altLang="zh-CN" sz="2800" dirty="0" smtClean="0"/>
                        <a:t>《</a:t>
                      </a:r>
                      <a:r>
                        <a:rPr lang="zh-CN" altLang="en-US" sz="2800" dirty="0" smtClean="0"/>
                        <a:t>书黄佺画雀</a:t>
                      </a:r>
                      <a:r>
                        <a:rPr lang="en-US" altLang="zh-CN" sz="2800" dirty="0" smtClean="0"/>
                        <a:t>》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925" y="294598"/>
            <a:ext cx="6978769" cy="646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4000" dirty="0"/>
              <a:t>写在书籍，碑帖，字画等前面的文字叫做题，写在后面的，叫做跋，总称题跋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r>
              <a:rPr lang="zh-CN" altLang="en-US" sz="4000" dirty="0" smtClean="0"/>
              <a:t>题跋是作者阅读上面的文字而发表的自己的观点。</a:t>
            </a:r>
            <a:endParaRPr lang="en-US" altLang="zh-CN" sz="4000" dirty="0" smtClean="0"/>
          </a:p>
          <a:p>
            <a:r>
              <a:rPr lang="zh-CN" altLang="en-US" sz="4000" dirty="0" smtClean="0"/>
              <a:t>题跋体裁不限，可以是诗、文、词等等。文字不多，但努力达到“笔简而意足”。</a:t>
            </a:r>
            <a:endParaRPr lang="zh-CN" altLang="en-US" sz="4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37" y="652432"/>
            <a:ext cx="4476211" cy="50496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05237" y="5961178"/>
            <a:ext cx="4557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惠崇是个和尚，宋代画家。这首诗是苏轼题在惠崇所画的</a:t>
            </a:r>
            <a:r>
              <a:rPr lang="en-US" altLang="zh-CN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《</a:t>
            </a:r>
            <a:r>
              <a:rPr lang="zh-CN" altLang="en-US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春江晚景</a:t>
            </a:r>
            <a:r>
              <a:rPr lang="en-US" altLang="zh-CN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》</a:t>
            </a:r>
            <a:r>
              <a:rPr lang="zh-CN" altLang="en-US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上的。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05237" y="5055729"/>
            <a:ext cx="3679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竹外桃花三两枝，春江水暖鸭先知。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篓蒿满地芦芽短，正是河豚欲上时。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319" y="917976"/>
            <a:ext cx="9517813" cy="35454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zh-CN" sz="4000" dirty="0" smtClean="0"/>
              <a:t>蜀</a:t>
            </a:r>
            <a:r>
              <a:rPr lang="zh-CN" altLang="zh-CN" sz="4000" dirty="0"/>
              <a:t>中有杜</a:t>
            </a:r>
            <a:r>
              <a:rPr lang="zh-CN" altLang="zh-CN" sz="4000" dirty="0" smtClean="0"/>
              <a:t>处士，好书画</a:t>
            </a:r>
            <a:r>
              <a:rPr lang="zh-CN" altLang="zh-CN" sz="4000" dirty="0"/>
              <a:t>，所宝</a:t>
            </a:r>
            <a:r>
              <a:rPr lang="zh-CN" altLang="zh-CN" sz="4000" dirty="0" smtClean="0"/>
              <a:t>以百数。</a:t>
            </a:r>
            <a:r>
              <a:rPr lang="zh-CN" altLang="zh-CN" sz="4000" dirty="0"/>
              <a:t>有戴嵩《牛》一轴，尤所爱，</a:t>
            </a:r>
            <a:r>
              <a:rPr lang="zh-CN" altLang="zh-CN" sz="4000" dirty="0" smtClean="0"/>
              <a:t>锦囊玉轴，</a:t>
            </a:r>
            <a:r>
              <a:rPr lang="zh-CN" altLang="zh-CN" sz="4000" dirty="0"/>
              <a:t>常以自随。</a:t>
            </a:r>
          </a:p>
          <a:p>
            <a:pPr marL="0" indent="0">
              <a:buNone/>
            </a:pPr>
            <a:r>
              <a:rPr lang="en-US" altLang="zh-CN" sz="4000" dirty="0" smtClean="0"/>
              <a:t>     </a:t>
            </a:r>
            <a:r>
              <a:rPr lang="zh-CN" altLang="zh-CN" sz="4000" dirty="0" smtClean="0"/>
              <a:t>一日曝书画</a:t>
            </a:r>
            <a:r>
              <a:rPr lang="zh-CN" altLang="zh-CN" sz="4000" dirty="0"/>
              <a:t>，有一牧童见之，</a:t>
            </a:r>
            <a:r>
              <a:rPr lang="zh-CN" altLang="zh-CN" sz="4000" dirty="0" smtClean="0"/>
              <a:t>拊掌大笑</a:t>
            </a:r>
            <a:r>
              <a:rPr lang="zh-CN" altLang="zh-CN" sz="4000" dirty="0"/>
              <a:t>曰：</a:t>
            </a:r>
            <a:r>
              <a:rPr lang="en-US" altLang="zh-CN" sz="4000" dirty="0"/>
              <a:t>“</a:t>
            </a:r>
            <a:r>
              <a:rPr lang="zh-CN" altLang="zh-CN" sz="4000" dirty="0"/>
              <a:t>此画斗牛也！牛斗力在角，尾</a:t>
            </a:r>
            <a:r>
              <a:rPr lang="zh-CN" altLang="zh-CN" sz="4000" dirty="0" smtClean="0"/>
              <a:t>搐入</a:t>
            </a:r>
            <a:r>
              <a:rPr lang="zh-CN" altLang="zh-CN" sz="4000" dirty="0"/>
              <a:t>两股间。今乃掉尾而斗，</a:t>
            </a:r>
            <a:r>
              <a:rPr lang="zh-CN" altLang="zh-CN" sz="4000" dirty="0" smtClean="0"/>
              <a:t>谬矣</a:t>
            </a:r>
            <a:r>
              <a:rPr lang="zh-CN" altLang="zh-CN" sz="4000" dirty="0"/>
              <a:t>！</a:t>
            </a:r>
            <a:r>
              <a:rPr lang="en-US" altLang="zh-CN" sz="4000" dirty="0"/>
              <a:t>”</a:t>
            </a:r>
            <a:r>
              <a:rPr lang="zh-CN" altLang="zh-CN" sz="4000" dirty="0"/>
              <a:t>处士笑而</a:t>
            </a:r>
            <a:r>
              <a:rPr lang="zh-CN" altLang="zh-CN" sz="4000" dirty="0" smtClean="0"/>
              <a:t>然之</a:t>
            </a:r>
            <a:r>
              <a:rPr lang="zh-CN" altLang="zh-CN" sz="4000" dirty="0"/>
              <a:t>。古语云：</a:t>
            </a:r>
            <a:r>
              <a:rPr lang="en-US" altLang="zh-CN" sz="4000" dirty="0"/>
              <a:t>“</a:t>
            </a:r>
            <a:r>
              <a:rPr lang="zh-CN" altLang="zh-CN" sz="4000" dirty="0"/>
              <a:t>耕当问奴，织当问</a:t>
            </a:r>
            <a:r>
              <a:rPr lang="zh-CN" altLang="zh-CN" sz="4000" dirty="0" smtClean="0"/>
              <a:t>婢。</a:t>
            </a:r>
            <a:r>
              <a:rPr lang="en-US" altLang="zh-CN" sz="4000" dirty="0"/>
              <a:t>”</a:t>
            </a:r>
            <a:r>
              <a:rPr lang="zh-CN" altLang="zh-CN" sz="4000" dirty="0"/>
              <a:t>不可改</a:t>
            </a:r>
            <a:r>
              <a:rPr lang="zh-CN" altLang="zh-CN" sz="4000" dirty="0" smtClean="0"/>
              <a:t>也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381000" y="4795897"/>
            <a:ext cx="11811000" cy="20612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小组合作：</a:t>
            </a:r>
            <a:r>
              <a:rPr lang="en-US" altLang="zh-CN" sz="3200" dirty="0" smtClean="0"/>
              <a:t>1.</a:t>
            </a:r>
            <a:r>
              <a:rPr lang="zh-CN" altLang="en-US" sz="3200" dirty="0" smtClean="0"/>
              <a:t>运用接力法完成组内合作学习。分别按照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的顺序完成依次接力，完成学案内容。（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分钟）</a:t>
            </a:r>
            <a:endParaRPr lang="en-US" altLang="zh-CN" sz="3200" dirty="0" smtClean="0"/>
          </a:p>
          <a:p>
            <a:r>
              <a:rPr lang="en-US" altLang="zh-CN" sz="3200" dirty="0" smtClean="0"/>
              <a:t>2.2</a:t>
            </a:r>
            <a:r>
              <a:rPr lang="zh-CN" altLang="zh-CN" sz="3200" dirty="0" smtClean="0"/>
              <a:t>号同学代表本组展示。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</a:t>
            </a:r>
            <a:r>
              <a:rPr lang="zh-CN" altLang="en-US" sz="3200" dirty="0" smtClean="0"/>
              <a:t>注意：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、问好     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、倾听     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、寻求反馈    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给予反馈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-44450" y="-10795"/>
            <a:ext cx="406400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自读自悟解文本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2155" y="747323"/>
            <a:ext cx="10515600" cy="21597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男生读：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zh-CN" altLang="en-US" sz="3200" dirty="0" smtClean="0"/>
              <a:t>       四川有个姓杜的隐士，喜爱书画，他所珍藏的书画有几百种。其中有一幅是戴嵩画的</a:t>
            </a:r>
            <a:r>
              <a:rPr lang="en-US" altLang="zh-CN" sz="3200" dirty="0" smtClean="0"/>
              <a:t>《</a:t>
            </a:r>
            <a:r>
              <a:rPr lang="zh-CN" altLang="en-US" sz="3200" dirty="0"/>
              <a:t>斗牛图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尤其珍爱，他用锦缝制了画套，用玉做了画轴，经常随身带着。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98740" y="3105835"/>
            <a:ext cx="9230264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/>
              <a:t>女生读：</a:t>
            </a:r>
            <a:endParaRPr lang="en-US" altLang="zh-CN" sz="3200" dirty="0" smtClean="0"/>
          </a:p>
          <a:p>
            <a:r>
              <a:rPr lang="en-US" altLang="zh-CN" sz="3200" dirty="0" smtClean="0"/>
              <a:t>      </a:t>
            </a:r>
            <a:r>
              <a:rPr lang="zh-CN" altLang="zh-CN" sz="3200" dirty="0" smtClean="0"/>
              <a:t>蜀</a:t>
            </a:r>
            <a:r>
              <a:rPr lang="zh-CN" altLang="zh-CN" sz="3200" dirty="0"/>
              <a:t>中有杜处士，好书画，所宝以百数。有戴嵩《牛》一轴，尤所爱，锦囊玉轴，常以自随。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815" y="790455"/>
            <a:ext cx="10515600" cy="31863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女生读：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3600" dirty="0" smtClean="0"/>
              <a:t>有一天，杜处士摊开了书画，晒太阳，有个牧童看到了戴嵩画的牛，拍手大笑着说：“这张画画的是斗牛吗？牛的力气用在角上，尾巴紧紧的夹在两个后腿中间，现在这幅画的牛尾巴却竖立着，摇着尾巴在斗，错了，错了！”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951782" y="4141003"/>
            <a:ext cx="9572444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3200" dirty="0" smtClean="0"/>
              <a:t>男生读：</a:t>
            </a:r>
            <a:endParaRPr lang="en-US" altLang="zh-CN" sz="3200" dirty="0" smtClean="0"/>
          </a:p>
          <a:p>
            <a:r>
              <a:rPr lang="zh-CN" altLang="zh-CN" sz="3600" dirty="0" smtClean="0"/>
              <a:t>一日</a:t>
            </a:r>
            <a:r>
              <a:rPr lang="zh-CN" altLang="zh-CN" sz="3600" dirty="0"/>
              <a:t>曝书画，有一牧童见之，拊掌大笑曰：</a:t>
            </a:r>
            <a:r>
              <a:rPr lang="en-US" altLang="zh-CN" sz="3600" dirty="0"/>
              <a:t>“</a:t>
            </a:r>
            <a:r>
              <a:rPr lang="zh-CN" altLang="zh-CN" sz="3600" dirty="0"/>
              <a:t>此画斗牛也！牛斗力在角，尾搐入两股间。今乃掉尾而斗，谬矣！</a:t>
            </a:r>
            <a:r>
              <a:rPr lang="en-US" altLang="zh-CN" sz="3600" dirty="0"/>
              <a:t>”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3577"/>
            <a:ext cx="10515600" cy="2380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1—6</a:t>
            </a:r>
            <a:r>
              <a:rPr lang="zh-CN" altLang="en-US" sz="3600" dirty="0" smtClean="0"/>
              <a:t>组读：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处士笑了笑，感到牧童说的很有道理，古人有句话说：“耕种的事应该去请教农民，织布的事应该去请教女佣。”这个道理是不会改变的。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038046" y="4080620"/>
            <a:ext cx="957244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dirty="0" smtClean="0"/>
              <a:t>7—12</a:t>
            </a:r>
            <a:r>
              <a:rPr lang="zh-CN" altLang="en-US" sz="4000" dirty="0" smtClean="0"/>
              <a:t>组读：</a:t>
            </a:r>
            <a:endParaRPr lang="en-US" altLang="zh-CN" sz="4000" dirty="0" smtClean="0"/>
          </a:p>
          <a:p>
            <a:r>
              <a:rPr lang="zh-CN" altLang="zh-CN" sz="4000" dirty="0" smtClean="0"/>
              <a:t>处士</a:t>
            </a:r>
            <a:r>
              <a:rPr lang="zh-CN" altLang="zh-CN" sz="4000" dirty="0"/>
              <a:t>笑而然之。古语云：</a:t>
            </a:r>
            <a:r>
              <a:rPr lang="en-US" altLang="zh-CN" sz="4000" dirty="0"/>
              <a:t>“</a:t>
            </a:r>
            <a:r>
              <a:rPr lang="zh-CN" altLang="zh-CN" sz="4000" dirty="0"/>
              <a:t>耕当问奴，织当问婢。</a:t>
            </a:r>
            <a:r>
              <a:rPr lang="en-US" altLang="zh-CN" sz="4000" dirty="0"/>
              <a:t>”</a:t>
            </a:r>
            <a:r>
              <a:rPr lang="zh-CN" altLang="zh-CN" sz="4000" dirty="0"/>
              <a:t>不可改</a:t>
            </a:r>
            <a:r>
              <a:rPr lang="zh-CN" altLang="zh-CN" sz="4000" dirty="0" smtClean="0"/>
              <a:t>也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1226</Words>
  <Application>Microsoft Office PowerPoint</Application>
  <PresentationFormat>宽屏</PresentationFormat>
  <Paragraphs>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楷体</vt:lpstr>
      <vt:lpstr>宋体</vt:lpstr>
      <vt:lpstr>Arial</vt:lpstr>
      <vt:lpstr>Calibri</vt:lpstr>
      <vt:lpstr>Calibri Light</vt:lpstr>
      <vt:lpstr>Verdana</vt:lpstr>
      <vt:lpstr>Office 主题</vt:lpstr>
      <vt:lpstr>书戴嵩画牛</vt:lpstr>
      <vt:lpstr>书戴嵩画牛</vt:lpstr>
      <vt:lpstr>PowerPoint 演示文稿</vt:lpstr>
      <vt:lpstr>苏轼的题跋竟然是词的近一倍……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杜处士对《牛》图“尤所爱”，请你想象一下他的表现，试着描述一下</vt:lpstr>
      <vt:lpstr>牧童“拊掌大笑”是什么样的？面对牧童的质疑，杜处士也笑了，你觉得他是怎么笑的？尝试着用一段话写写两个人的神态和心理。</vt:lpstr>
      <vt:lpstr>PowerPoint 演示文稿</vt:lpstr>
      <vt:lpstr>PowerPoint 演示文稿</vt:lpstr>
      <vt:lpstr>                 【翻译】             四川有个杜处士，喜爱书画，他所珍藏  的书画有几百种。其中有一幅是戴嵩画的牛，(杜  处士)尤其珍爱。他用玉做了画轴，用锦囊装起来  经常随身带着。</vt:lpstr>
      <vt:lpstr>    有一天，他摊开了书画晒太阳，有个牧童看见了戴嵩画的牛，拍手大笑着说：“这张画是画的斗牛啊!斗牛的力气用在角上，尾巴紧紧地夹在两腿中间。现在这幅画上的牛却是翘着尾巴在斗，错了!”杜处士笑笑，觉得他说得很有道理。古人有句话说：“耕种的事应该去问农民，织布的事应该去问女佣。”这个道理是不会改变的呀。     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PC</cp:lastModifiedBy>
  <cp:revision>51</cp:revision>
  <dcterms:created xsi:type="dcterms:W3CDTF">2018-10-29T04:53:00Z</dcterms:created>
  <dcterms:modified xsi:type="dcterms:W3CDTF">2018-12-19T01:25:13Z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