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90" r:id="rId4"/>
    <p:sldId id="269" r:id="rId5"/>
    <p:sldId id="270" r:id="rId6"/>
    <p:sldId id="338" r:id="rId8"/>
    <p:sldId id="370" r:id="rId9"/>
    <p:sldId id="266" r:id="rId10"/>
    <p:sldId id="339" r:id="rId11"/>
    <p:sldId id="382" r:id="rId12"/>
    <p:sldId id="371" r:id="rId13"/>
    <p:sldId id="372" r:id="rId14"/>
    <p:sldId id="373" r:id="rId15"/>
    <p:sldId id="376" r:id="rId16"/>
    <p:sldId id="383" r:id="rId17"/>
    <p:sldId id="377" r:id="rId18"/>
    <p:sldId id="359" r:id="rId19"/>
    <p:sldId id="360" r:id="rId20"/>
    <p:sldId id="362" r:id="rId21"/>
    <p:sldId id="379" r:id="rId22"/>
    <p:sldId id="380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17" y="0"/>
            <a:ext cx="1218776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433" y="357717"/>
            <a:ext cx="11330517" cy="6142567"/>
          </a:xfrm>
          <a:prstGeom prst="rect">
            <a:avLst/>
          </a:prstGeom>
          <a:solidFill>
            <a:srgbClr val="F3FDF4"/>
          </a:solidFill>
          <a:ln w="38100">
            <a:solidFill>
              <a:srgbClr val="D5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7" y="0"/>
            <a:ext cx="12192000" cy="6858000"/>
          </a:xfrm>
          <a:custGeom>
            <a:avLst/>
            <a:gdLst>
              <a:gd name="connsiteX0" fmla="*/ 240407 w 9144000"/>
              <a:gd name="connsiteY0" fmla="*/ 267494 h 5143500"/>
              <a:gd name="connsiteX1" fmla="*/ 240407 w 9144000"/>
              <a:gd name="connsiteY1" fmla="*/ 4876006 h 5143500"/>
              <a:gd name="connsiteX2" fmla="*/ 8809359 w 9144000"/>
              <a:gd name="connsiteY2" fmla="*/ 4876006 h 5143500"/>
              <a:gd name="connsiteX3" fmla="*/ 8809359 w 9144000"/>
              <a:gd name="connsiteY3" fmla="*/ 267494 h 5143500"/>
              <a:gd name="connsiteX4" fmla="*/ 0 w 9144000"/>
              <a:gd name="connsiteY4" fmla="*/ 0 h 5143500"/>
              <a:gd name="connsiteX5" fmla="*/ 9144000 w 9144000"/>
              <a:gd name="connsiteY5" fmla="*/ 0 h 5143500"/>
              <a:gd name="connsiteX6" fmla="*/ 9144000 w 9144000"/>
              <a:gd name="connsiteY6" fmla="*/ 5143500 h 5143500"/>
              <a:gd name="connsiteX7" fmla="*/ 0 w 9144000"/>
              <a:gd name="connsiteY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5143500">
                <a:moveTo>
                  <a:pt x="240407" y="267494"/>
                </a:moveTo>
                <a:lnTo>
                  <a:pt x="240407" y="4876006"/>
                </a:lnTo>
                <a:lnTo>
                  <a:pt x="8809359" y="4876006"/>
                </a:lnTo>
                <a:lnTo>
                  <a:pt x="8809359" y="267494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2052" name="组合 4"/>
          <p:cNvGrpSpPr/>
          <p:nvPr userDrawn="1"/>
        </p:nvGrpSpPr>
        <p:grpSpPr>
          <a:xfrm>
            <a:off x="11106151" y="5907617"/>
            <a:ext cx="1168400" cy="969433"/>
            <a:chOff x="8329356" y="4431393"/>
            <a:chExt cx="876630" cy="726682"/>
          </a:xfrm>
        </p:grpSpPr>
        <p:pic>
          <p:nvPicPr>
            <p:cNvPr id="2056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481768" y="4431393"/>
              <a:ext cx="724218" cy="7121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8329356" y="4510725"/>
              <a:ext cx="352558" cy="64735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65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rPr>
                <a:t>龙小可</a:t>
              </a:r>
              <a:endPara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五边形 7"/>
          <p:cNvSpPr/>
          <p:nvPr/>
        </p:nvSpPr>
        <p:spPr>
          <a:xfrm flipH="1">
            <a:off x="10079567" y="0"/>
            <a:ext cx="2112433" cy="933451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/>
          <a:srcRect l="3949" t="388" r="-1015" b="59553"/>
          <a:stretch>
            <a:fillRect/>
          </a:stretch>
        </p:blipFill>
        <p:spPr>
          <a:xfrm flipH="1">
            <a:off x="-528736" y="-315416"/>
            <a:ext cx="4992555" cy="2747272"/>
          </a:xfrm>
          <a:custGeom>
            <a:avLst/>
            <a:gdLst>
              <a:gd name="connsiteX0" fmla="*/ 0 w 3744416"/>
              <a:gd name="connsiteY0" fmla="*/ 0 h 2060454"/>
              <a:gd name="connsiteX1" fmla="*/ 3744416 w 3744416"/>
              <a:gd name="connsiteY1" fmla="*/ 0 h 2060454"/>
              <a:gd name="connsiteX2" fmla="*/ 3744416 w 3744416"/>
              <a:gd name="connsiteY2" fmla="*/ 2060454 h 2060454"/>
              <a:gd name="connsiteX3" fmla="*/ 1008112 w 3744416"/>
              <a:gd name="connsiteY3" fmla="*/ 2060454 h 2060454"/>
              <a:gd name="connsiteX4" fmla="*/ 1008112 w 3744416"/>
              <a:gd name="connsiteY4" fmla="*/ 1080120 h 2060454"/>
              <a:gd name="connsiteX5" fmla="*/ 0 w 3744416"/>
              <a:gd name="connsiteY5" fmla="*/ 1080120 h 206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4416" h="2060454">
                <a:moveTo>
                  <a:pt x="0" y="0"/>
                </a:moveTo>
                <a:lnTo>
                  <a:pt x="3744416" y="0"/>
                </a:lnTo>
                <a:lnTo>
                  <a:pt x="3744416" y="2060454"/>
                </a:lnTo>
                <a:lnTo>
                  <a:pt x="1008112" y="2060454"/>
                </a:lnTo>
                <a:lnTo>
                  <a:pt x="1008112" y="1080120"/>
                </a:lnTo>
                <a:lnTo>
                  <a:pt x="0" y="1080120"/>
                </a:lnTo>
                <a:close/>
              </a:path>
            </a:pathLst>
          </a:custGeom>
        </p:spPr>
      </p:pic>
      <p:pic>
        <p:nvPicPr>
          <p:cNvPr id="2055" name="图片 10"/>
          <p:cNvPicPr>
            <a:picLocks noChangeAspect="1"/>
          </p:cNvPicPr>
          <p:nvPr userDrawn="1"/>
        </p:nvPicPr>
        <p:blipFill>
          <a:blip r:embed="rId4"/>
          <a:srcRect t="30400" r="29466"/>
          <a:stretch>
            <a:fillRect/>
          </a:stretch>
        </p:blipFill>
        <p:spPr>
          <a:xfrm>
            <a:off x="-241300" y="2078567"/>
            <a:ext cx="3627967" cy="47730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hyperlink" Target="..\&#29228;&#23665;&#34382;&#30340;&#33050;\&#33550;.wmv" TargetMode="Externa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hyperlink" Target="..\&#29228;&#23665;&#34382;&#30340;&#33050;\&#25805;.wmv" TargetMode="Externa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8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4" Type="http://schemas.openxmlformats.org/officeDocument/2006/relationships/image" Target="../media/image9.png"/><Relationship Id="rId3" Type="http://schemas.openxmlformats.org/officeDocument/2006/relationships/tags" Target="../tags/tag10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/>
          <p:nvPr/>
        </p:nvSpPr>
        <p:spPr>
          <a:xfrm>
            <a:off x="4658148" y="2156883"/>
            <a:ext cx="654473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5865" b="1" dirty="0"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en-US" sz="5865" b="1" dirty="0">
                <a:latin typeface="楷体" panose="02010609060101010101" pitchFamily="49" charset="-122"/>
                <a:ea typeface="楷体" panose="02010609060101010101" pitchFamily="49" charset="-122"/>
              </a:rPr>
              <a:t>爬山虎的脚</a:t>
            </a:r>
            <a:endParaRPr lang="zh-CN" altLang="en-US" sz="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3"/>
          <p:cNvPicPr>
            <a:picLocks noChangeAspect="1"/>
          </p:cNvPicPr>
          <p:nvPr/>
        </p:nvPicPr>
        <p:blipFill>
          <a:blip r:embed="rId1"/>
          <a:srcRect r="6694"/>
          <a:stretch>
            <a:fillRect/>
          </a:stretch>
        </p:blipFill>
        <p:spPr>
          <a:xfrm>
            <a:off x="7120467" y="6032500"/>
            <a:ext cx="4861984" cy="6159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danyabeijingtupian-1487264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491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63290" y="1056640"/>
            <a:ext cx="84747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那些叶子绿的那么新鲜，看着非常舒服。叶尖一顺儿朝下，在墙上铺的那么均匀，没有重叠起来的，也不留一点儿空隙。</a:t>
            </a:r>
            <a:endParaRPr lang="zh-CN" altLang="en-US" sz="36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8095" y="105664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新鲜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91280" y="161099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叶尖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6480" y="161099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一顺儿朝下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36910" y="1610995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均匀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91280" y="216471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没有重叠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1" name="图片 20" descr="2015101909495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1365" cy="684911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585210" y="3926205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细致观察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7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anyabeijingtupian-1487264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91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45895" y="1275080"/>
            <a:ext cx="10746105" cy="31381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爬山虎的脚长在茎上。茎上长叶柄的地方，反面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伸出枝状的六七根细丝，这些细丝很像蜗牛的触角。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细丝跟新叶子一样，也是嫩红的。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4840" y="3136900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位置、形状、颜色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29701" name="图片 6" descr="ca941da4c1e9455d85983c08e3516a66"/>
          <p:cNvPicPr>
            <a:picLocks noChangeAspect="1"/>
          </p:cNvPicPr>
          <p:nvPr/>
        </p:nvPicPr>
        <p:blipFill>
          <a:blip r:embed="rId2"/>
          <a:srcRect t="11624" r="16182" b="9637"/>
          <a:stretch>
            <a:fillRect/>
          </a:stretch>
        </p:blipFill>
        <p:spPr>
          <a:xfrm>
            <a:off x="0" y="0"/>
            <a:ext cx="12191365" cy="6942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 rot="16200000">
            <a:off x="5476875" y="3770630"/>
            <a:ext cx="921385" cy="25400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细致观察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anyabeijingtupian-1487264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91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5550" y="925195"/>
            <a:ext cx="69164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爬山虎是怎样往上爬的？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9065" y="1755140"/>
            <a:ext cx="7729855" cy="4521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爬山虎的脚触着墙的时候，六七根细丝的头上就变成小圆片，巴住墙。细丝原先是直的，现在弯曲了，把爬山虎的嫩茎拉一把，使它紧贴在墙上。爬山虎就是这样一脚一脚地往上爬。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10385" y="351155"/>
            <a:ext cx="975487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</a:pP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作者用</a:t>
            </a: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触</a:t>
            </a: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变</a:t>
            </a: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巴</a:t>
            </a: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拉</a:t>
            </a: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贴</a:t>
            </a:r>
            <a:r>
              <a:rPr lang="en-US" altLang="zh-CN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spc="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等一系列动词，通过脚触着墙时的一些变化，清楚地写出了爬山虎爬墙的过程。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0505" y="471805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29701" name="图片 6" descr="ca941da4c1e9455d85983c08e3516a66"/>
          <p:cNvPicPr>
            <a:picLocks noChangeAspect="1"/>
          </p:cNvPicPr>
          <p:nvPr/>
        </p:nvPicPr>
        <p:blipFill>
          <a:blip r:embed="rId1"/>
          <a:srcRect t="11624" r="16182" b="9637"/>
          <a:stretch>
            <a:fillRect/>
          </a:stretch>
        </p:blipFill>
        <p:spPr>
          <a:xfrm>
            <a:off x="287020" y="2435225"/>
            <a:ext cx="2181860" cy="1537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island2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660" y="2345690"/>
            <a:ext cx="2294255" cy="15563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爬山虎的脚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265" y="4254500"/>
            <a:ext cx="2281555" cy="156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6-1F2241014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050" y="4124325"/>
            <a:ext cx="2340610" cy="1556385"/>
          </a:xfrm>
          <a:prstGeom prst="rect">
            <a:avLst/>
          </a:prstGeom>
        </p:spPr>
      </p:pic>
      <p:pic>
        <p:nvPicPr>
          <p:cNvPr id="9" name="图片 8" descr="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7675" y="2345690"/>
            <a:ext cx="2407920" cy="16459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8825" y="4123690"/>
            <a:ext cx="741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触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37940" y="581723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变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610225" y="3991610"/>
            <a:ext cx="741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巴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465820" y="5972175"/>
            <a:ext cx="741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拉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823575" y="3991610"/>
            <a:ext cx="741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贴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anyabeijingtupian-1487264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91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38195" y="1447165"/>
            <a:ext cx="7729855" cy="4521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爬山虎的脚触着墙的时候，六七根细丝的头上就变成小圆片，巴住墙。细丝原先是直的，现在弯曲了，把爬山虎的嫩茎拉一把，使它紧贴在墙上。爬山虎就是这样一脚一脚地往上爬。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0985" y="2814955"/>
            <a:ext cx="1013460" cy="283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连续观察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_180322141138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35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79975" y="297815"/>
            <a:ext cx="6198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ln>
                  <a:noFill/>
                </a:ln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  <a:latin typeface="+mn-lt"/>
                <a:ea typeface="+mn-ea"/>
                <a:cs typeface="+mn-cs"/>
              </a:rPr>
              <a:t>拓展提升  方法总结</a:t>
            </a:r>
            <a:endParaRPr lang="zh-CN" altLang="en-US" sz="4000" b="1" spc="400" noProof="1">
              <a:ln>
                <a:noFill/>
              </a:ln>
              <a:solidFill>
                <a:srgbClr val="FFFF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830" y="3044825"/>
            <a:ext cx="108483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怎样把观察到的事物准确生动的表达出来？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1_180322141138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962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6705" y="28003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方法总结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90930" y="1365250"/>
            <a:ext cx="10331450" cy="374586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70635" y="1576705"/>
            <a:ext cx="9530080" cy="3322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【课文回放】</a:t>
            </a:r>
            <a:endParaRPr lang="zh-CN" altLang="en-US" sz="2800">
              <a:solidFill>
                <a:srgbClr val="FF0000"/>
              </a:solidFill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chemeClr val="tx1"/>
                </a:solidFill>
              </a:rPr>
              <a:t>爬山虎</a:t>
            </a:r>
            <a:r>
              <a:rPr lang="zh-CN" altLang="en-US" sz="2800">
                <a:solidFill>
                  <a:srgbClr val="FF0000"/>
                </a:solidFill>
              </a:rPr>
              <a:t>刚长出来</a:t>
            </a:r>
            <a:r>
              <a:rPr lang="zh-CN" altLang="en-US" sz="2800">
                <a:solidFill>
                  <a:schemeClr val="tx1"/>
                </a:solidFill>
              </a:rPr>
              <a:t>的叶子是嫩红的，</a:t>
            </a:r>
            <a:r>
              <a:rPr lang="zh-CN" altLang="en-US" sz="2800">
                <a:solidFill>
                  <a:srgbClr val="FF0000"/>
                </a:solidFill>
              </a:rPr>
              <a:t>不几天</a:t>
            </a:r>
            <a:r>
              <a:rPr lang="zh-CN" altLang="en-US" sz="2800">
                <a:solidFill>
                  <a:schemeClr val="tx1"/>
                </a:solidFill>
              </a:rPr>
              <a:t>叶子长大，就</a:t>
            </a:r>
            <a:endParaRPr lang="zh-CN" altLang="en-US" sz="2800">
              <a:solidFill>
                <a:schemeClr val="tx1"/>
              </a:solidFill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</a:rPr>
              <a:t>变成嫩绿的。</a:t>
            </a:r>
            <a:endParaRPr lang="zh-CN" altLang="en-US" sz="280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schemeClr val="tx1"/>
                </a:solidFill>
              </a:rPr>
              <a:t>细丝</a:t>
            </a:r>
            <a:r>
              <a:rPr lang="zh-CN" altLang="en-US" sz="2800">
                <a:solidFill>
                  <a:srgbClr val="FF0000"/>
                </a:solidFill>
              </a:rPr>
              <a:t>原先</a:t>
            </a:r>
            <a:r>
              <a:rPr lang="zh-CN" altLang="en-US" sz="2800">
                <a:solidFill>
                  <a:schemeClr val="tx1"/>
                </a:solidFill>
              </a:rPr>
              <a:t>是直的，</a:t>
            </a:r>
            <a:r>
              <a:rPr lang="zh-CN" altLang="en-US" sz="2800">
                <a:solidFill>
                  <a:srgbClr val="FF0000"/>
                </a:solidFill>
              </a:rPr>
              <a:t>现在</a:t>
            </a:r>
            <a:r>
              <a:rPr lang="zh-CN" altLang="en-US" sz="2800">
                <a:solidFill>
                  <a:schemeClr val="tx1"/>
                </a:solidFill>
              </a:rPr>
              <a:t>弯曲了，把爬山虎的嫩茎拉一把，</a:t>
            </a:r>
            <a:endParaRPr lang="zh-CN" altLang="en-US" sz="2800">
              <a:solidFill>
                <a:schemeClr val="tx1"/>
              </a:solidFill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</a:rPr>
              <a:t>使它紧贴在墙上。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0415" y="5304790"/>
            <a:ext cx="70726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用上一些表示时间先后的词语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_180322141138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962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34085" y="1725930"/>
            <a:ext cx="10331450" cy="22129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25855" y="1817370"/>
            <a:ext cx="10139680" cy="2030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【课文回放】</a:t>
            </a:r>
            <a:r>
              <a:rPr lang="zh-CN" altLang="en-US" sz="2800"/>
              <a:t>爬山虎的脚长在茎上。茎上长叶柄的地方，反面伸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出枝状的六七根细丝</a:t>
            </a:r>
            <a:r>
              <a:rPr lang="zh-CN" altLang="en-US" sz="2800">
                <a:solidFill>
                  <a:schemeClr val="tx1"/>
                </a:solidFill>
              </a:rPr>
              <a:t>，这些细丝很像蜗牛的触角。</a:t>
            </a:r>
            <a:r>
              <a:rPr lang="zh-CN" altLang="en-US" sz="2800"/>
              <a:t>细丝跟新叶子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一样，也是嫩红的。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2452370" y="4036060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>
              <a:buFont typeface="Arial" panose="020B0604020202020204" pitchFamily="34" charset="0"/>
              <a:buNone/>
            </a:pP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使用恰当的修辞方法、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用词准确</a:t>
            </a:r>
            <a:endParaRPr lang="zh-CN" altLang="en-US" sz="4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8840" y="265938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sym typeface="+mn-ea"/>
              </a:rPr>
              <a:t>这些细丝很像蜗牛的触角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_180322141138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3555"/>
          </a:xfrm>
          <a:prstGeom prst="rect">
            <a:avLst/>
          </a:prstGeom>
        </p:spPr>
      </p:pic>
      <p:pic>
        <p:nvPicPr>
          <p:cNvPr id="4" name="Picture 2" descr="island2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290" y="1279525"/>
            <a:ext cx="3379470" cy="2534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爬山虎的脚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290" y="3942080"/>
            <a:ext cx="3481070" cy="230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141095" y="1388745"/>
            <a:ext cx="5774055" cy="426466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sym typeface="+mn-ea"/>
              </a:rPr>
              <a:t>【课文回放】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爬山虎的脚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sym typeface="+mn-ea"/>
              </a:rPr>
              <a:t>触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着墙的时候，六七根细丝的头上就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sym typeface="+mn-ea"/>
              </a:rPr>
              <a:t>变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成小圆片，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sym typeface="+mn-ea"/>
              </a:rPr>
              <a:t>巴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住墙。细丝原先是直的，现在弯曲了，把爬山虎的嫩茎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sym typeface="+mn-ea"/>
              </a:rPr>
              <a:t>拉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一把，使它紧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sym typeface="+mn-ea"/>
              </a:rPr>
              <a:t>贴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在墙上。爬山虎就是这样一脚一脚地往上爬。</a:t>
            </a:r>
            <a:endParaRPr lang="zh-CN" altLang="en-US" sz="2800" dirty="0">
              <a:solidFill>
                <a:schemeClr val="tx1"/>
              </a:solidFill>
              <a:latin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410" y="5653405"/>
            <a:ext cx="65646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把观察到的事物，动脑想象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_180322141138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35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79975" y="297815"/>
            <a:ext cx="6198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ln>
                  <a:noFill/>
                </a:ln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  <a:latin typeface="+mn-lt"/>
                <a:ea typeface="+mn-ea"/>
                <a:cs typeface="+mn-cs"/>
              </a:rPr>
              <a:t>拓展提升  方法总结</a:t>
            </a:r>
            <a:endParaRPr lang="zh-CN" altLang="en-US" sz="4000" b="1" spc="400" noProof="1">
              <a:ln>
                <a:noFill/>
              </a:ln>
              <a:solidFill>
                <a:srgbClr val="FFFF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830" y="2212975"/>
            <a:ext cx="1084834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怎样把观察到的事物准确生动的表达出来？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2950" y="3106420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Font typeface="+mj-ea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连续细致的观察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950" y="3961130"/>
            <a:ext cx="61512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Font typeface="+mj-ea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用上一些表示时间先后的词语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2950" y="4816475"/>
            <a:ext cx="66103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Font typeface="+mj-ea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使用恰当的修辞手法、用词准确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1215" y="5675630"/>
            <a:ext cx="5692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Font typeface="+mj-ea"/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把观察到的事物，动脑想象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0888" y="663575"/>
            <a:ext cx="2587625" cy="706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000" b="1" spc="400" noProof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走近作者</a:t>
            </a:r>
            <a:endParaRPr lang="en-US" altLang="zh-CN" sz="4000" b="1" spc="400" noProof="1">
              <a:solidFill>
                <a:schemeClr val="bg1"/>
              </a:solidFill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455" y="2207894"/>
            <a:ext cx="2857500" cy="3409316"/>
          </a:xfrm>
          <a:prstGeom prst="ellipse">
            <a:avLst/>
          </a:prstGeom>
        </p:spPr>
      </p:pic>
      <p:sp>
        <p:nvSpPr>
          <p:cNvPr id="14339" name="矩形 259"/>
          <p:cNvSpPr/>
          <p:nvPr/>
        </p:nvSpPr>
        <p:spPr>
          <a:xfrm>
            <a:off x="4054475" y="1698625"/>
            <a:ext cx="741680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叶圣陶，又名叶绍钧，江苏省苏州人，著名作家，教育家，叶圣陶的童话集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稻草人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和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古代英雄的石像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在我国现代儿童文学的发展史上具有重要的意义。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493" y="306705"/>
            <a:ext cx="2587625" cy="7064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t>走近作者</a:t>
            </a:r>
            <a:endParaRPr lang="zh-CN" altLang="en-US" sz="4000" b="1" spc="400" noProof="1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09925224131776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4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4050" y="1978025"/>
            <a:ext cx="5005705" cy="24174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5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连续细致的观察</a:t>
            </a:r>
            <a:endParaRPr lang="zh-CN" altLang="en-US" sz="5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5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准确生动的表达</a:t>
            </a:r>
            <a:endParaRPr lang="zh-CN" altLang="en-US" sz="5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009925224131776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46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2335" y="946785"/>
            <a:ext cx="9794875" cy="4952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方正舒体" panose="02010601030101010101" charset="-122"/>
                <a:ea typeface="方正舒体" panose="02010601030101010101" charset="-122"/>
              </a:rPr>
              <a:t>蒜苗养成记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    请同学们利用课下时间，对自己养的蒜苗进行连续细致地观察，发现蒜苗在成长过程中的变化（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可以回顾三年级运用多种感官进行观察的方法</a:t>
            </a:r>
            <a:r>
              <a:rPr lang="zh-CN" altLang="en-US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），运用准确生动的表达方法，试着写一写观察日记。</a:t>
            </a:r>
            <a:endParaRPr lang="zh-CN" altLang="en-US" sz="36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01e8bc49687ef48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63080"/>
          </a:xfrm>
          <a:prstGeom prst="rect">
            <a:avLst/>
          </a:prstGeom>
        </p:spPr>
      </p:pic>
      <p:sp>
        <p:nvSpPr>
          <p:cNvPr id="60" name="文本框 9"/>
          <p:cNvSpPr txBox="1"/>
          <p:nvPr/>
        </p:nvSpPr>
        <p:spPr>
          <a:xfrm>
            <a:off x="10992254" y="1226380"/>
            <a:ext cx="1452225" cy="2555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335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5335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5335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1" name="Group 12"/>
          <p:cNvGraphicFramePr>
            <a:graphicFrameLocks noGrp="1"/>
          </p:cNvGraphicFramePr>
          <p:nvPr/>
        </p:nvGraphicFramePr>
        <p:xfrm>
          <a:off x="557237" y="3033879"/>
          <a:ext cx="1732280" cy="1586230"/>
        </p:xfrm>
        <a:graphic>
          <a:graphicData uri="http://schemas.openxmlformats.org/drawingml/2006/table">
            <a:tbl>
              <a:tblPr/>
              <a:tblGrid>
                <a:gridCol w="866140"/>
                <a:gridCol w="866140"/>
              </a:tblGrid>
              <a:tr h="8083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" name="TextBox 23"/>
          <p:cNvSpPr txBox="1"/>
          <p:nvPr/>
        </p:nvSpPr>
        <p:spPr>
          <a:xfrm>
            <a:off x="623392" y="2934687"/>
            <a:ext cx="1568873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65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106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824395" y="1852705"/>
            <a:ext cx="1197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</a:t>
            </a:r>
            <a:r>
              <a:rPr lang="en-US" altLang="zh-CN" sz="4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ū</a:t>
            </a: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n</a:t>
            </a:r>
            <a:endParaRPr lang="en-US" altLang="zh-CN" sz="4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64" name="Group 12"/>
          <p:cNvGraphicFramePr>
            <a:graphicFrameLocks noGrp="1"/>
          </p:cNvGraphicFramePr>
          <p:nvPr/>
        </p:nvGraphicFramePr>
        <p:xfrm>
          <a:off x="2837424" y="3064103"/>
          <a:ext cx="1732280" cy="1586230"/>
        </p:xfrm>
        <a:graphic>
          <a:graphicData uri="http://schemas.openxmlformats.org/drawingml/2006/table">
            <a:tbl>
              <a:tblPr/>
              <a:tblGrid>
                <a:gridCol w="866140"/>
                <a:gridCol w="866140"/>
              </a:tblGrid>
              <a:tr h="8083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5" name="TextBox 23"/>
          <p:cNvSpPr txBox="1"/>
          <p:nvPr/>
        </p:nvSpPr>
        <p:spPr>
          <a:xfrm>
            <a:off x="2903579" y="2964911"/>
            <a:ext cx="1568873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65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柄</a:t>
            </a:r>
            <a:endParaRPr lang="zh-CN" altLang="en-US" sz="106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2878803" y="1841773"/>
            <a:ext cx="17637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b</a:t>
            </a:r>
            <a:r>
              <a:rPr lang="en-US" altLang="zh-CN" sz="48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ǐ</a:t>
            </a: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ng</a:t>
            </a:r>
            <a:endParaRPr lang="en-US" altLang="zh-CN" sz="4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67" name="Group 12"/>
          <p:cNvGraphicFramePr>
            <a:graphicFrameLocks noGrp="1"/>
          </p:cNvGraphicFramePr>
          <p:nvPr/>
        </p:nvGraphicFramePr>
        <p:xfrm>
          <a:off x="4892472" y="3075035"/>
          <a:ext cx="1732280" cy="1586230"/>
        </p:xfrm>
        <a:graphic>
          <a:graphicData uri="http://schemas.openxmlformats.org/drawingml/2006/table">
            <a:tbl>
              <a:tblPr/>
              <a:tblGrid>
                <a:gridCol w="866140"/>
                <a:gridCol w="866140"/>
              </a:tblGrid>
              <a:tr h="8083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8" name="TextBox 23"/>
          <p:cNvSpPr txBox="1"/>
          <p:nvPr/>
        </p:nvSpPr>
        <p:spPr>
          <a:xfrm>
            <a:off x="4958627" y="2975843"/>
            <a:ext cx="1568873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65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蜗</a:t>
            </a:r>
            <a:endParaRPr lang="zh-CN" altLang="en-US" sz="106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5183765" y="1852707"/>
            <a:ext cx="144098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wō</a:t>
            </a:r>
            <a:endParaRPr lang="en-US" altLang="zh-CN" sz="48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70" name="Group 12"/>
          <p:cNvGraphicFramePr>
            <a:graphicFrameLocks noGrp="1"/>
          </p:cNvGraphicFramePr>
          <p:nvPr/>
        </p:nvGraphicFramePr>
        <p:xfrm>
          <a:off x="6994687" y="3105259"/>
          <a:ext cx="1732280" cy="1586230"/>
        </p:xfrm>
        <a:graphic>
          <a:graphicData uri="http://schemas.openxmlformats.org/drawingml/2006/table">
            <a:tbl>
              <a:tblPr/>
              <a:tblGrid>
                <a:gridCol w="866140"/>
                <a:gridCol w="866140"/>
              </a:tblGrid>
              <a:tr h="8083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" name="TextBox 23"/>
          <p:cNvSpPr txBox="1"/>
          <p:nvPr/>
        </p:nvSpPr>
        <p:spPr>
          <a:xfrm>
            <a:off x="7060841" y="3006067"/>
            <a:ext cx="1568873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65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zh-CN" altLang="en-US" sz="106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7285980" y="1882931"/>
            <a:ext cx="144098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qū</a:t>
            </a:r>
            <a:endParaRPr lang="en-US" altLang="zh-CN" sz="48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73" name="Group 12"/>
          <p:cNvGraphicFramePr>
            <a:graphicFrameLocks noGrp="1"/>
          </p:cNvGraphicFramePr>
          <p:nvPr/>
        </p:nvGraphicFramePr>
        <p:xfrm>
          <a:off x="9084112" y="3100539"/>
          <a:ext cx="1732280" cy="1586230"/>
        </p:xfrm>
        <a:graphic>
          <a:graphicData uri="http://schemas.openxmlformats.org/drawingml/2006/table">
            <a:tbl>
              <a:tblPr/>
              <a:tblGrid>
                <a:gridCol w="866140"/>
                <a:gridCol w="866140"/>
              </a:tblGrid>
              <a:tr h="8083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66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3145" marR="103145" marT="51484" marB="5148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4" name="TextBox 23"/>
          <p:cNvSpPr txBox="1"/>
          <p:nvPr/>
        </p:nvSpPr>
        <p:spPr>
          <a:xfrm>
            <a:off x="9150267" y="3001347"/>
            <a:ext cx="1568873" cy="173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665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萎</a:t>
            </a:r>
            <a:endParaRPr lang="zh-CN" altLang="en-US" sz="10665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4"/>
          <p:cNvSpPr txBox="1"/>
          <p:nvPr/>
        </p:nvSpPr>
        <p:spPr>
          <a:xfrm>
            <a:off x="9375405" y="1878211"/>
            <a:ext cx="144098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wěi</a:t>
            </a:r>
            <a:endParaRPr lang="en-US" altLang="zh-CN" sz="48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80" name="直接连接符 79"/>
          <p:cNvCxnSpPr>
            <a:stCxn id="71" idx="2"/>
          </p:cNvCxnSpPr>
          <p:nvPr/>
        </p:nvCxnSpPr>
        <p:spPr>
          <a:xfrm flipH="1">
            <a:off x="6082030" y="4739005"/>
            <a:ext cx="176339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1678399" y="5554413"/>
            <a:ext cx="6055664" cy="6661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735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“曲”是多音字，读</a:t>
            </a:r>
            <a:r>
              <a:rPr lang="en-US" altLang="zh-CN" sz="3735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qǔ</a:t>
            </a:r>
            <a:r>
              <a:rPr lang="zh-CN" altLang="en-US" sz="3735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735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qū</a:t>
            </a:r>
            <a:r>
              <a:rPr lang="zh-CN" altLang="zh-CN" sz="3735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361315" y="160020"/>
            <a:ext cx="5544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  <a:latin typeface="+mn-lt"/>
                <a:ea typeface="+mn-ea"/>
                <a:cs typeface="+mn-cs"/>
              </a:rPr>
              <a:t>检查预习 初步分享</a:t>
            </a:r>
            <a:endParaRPr lang="zh-CN" altLang="en-US" sz="4000" b="1" spc="400" noProof="1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5" grpId="0"/>
      <p:bldP spid="68" grpId="0"/>
      <p:bldP spid="71" grpId="0"/>
      <p:bldP spid="74" grpId="0"/>
      <p:bldP spid="77" grpId="0" bldLvl="0" animBg="1"/>
      <p:bldP spid="63" grpId="0"/>
      <p:bldP spid="66" grpId="0"/>
      <p:bldP spid="69" grpId="0"/>
      <p:bldP spid="72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e8bc49687ef48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5015" cy="6890385"/>
          </a:xfrm>
          <a:prstGeom prst="rect">
            <a:avLst/>
          </a:prstGeom>
        </p:spPr>
      </p:pic>
      <p:sp>
        <p:nvSpPr>
          <p:cNvPr id="60" name="文本框 9"/>
          <p:cNvSpPr txBox="1"/>
          <p:nvPr/>
        </p:nvSpPr>
        <p:spPr>
          <a:xfrm>
            <a:off x="10615930" y="717550"/>
            <a:ext cx="8636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我会</a:t>
            </a:r>
            <a:endParaRPr lang="zh-CN" altLang="en-US" sz="6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l"/>
            <a:r>
              <a:rPr lang="zh-CN" altLang="en-US" sz="6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写</a:t>
            </a:r>
            <a:endParaRPr lang="zh-CN" altLang="en-US" sz="6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2543605" y="2080224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>
            <a:hlinkClick r:id="rId2" action="ppaction://hlinkfile"/>
          </p:cNvPr>
          <p:cNvSpPr txBox="1"/>
          <p:nvPr/>
        </p:nvSpPr>
        <p:spPr>
          <a:xfrm>
            <a:off x="2640251" y="2095047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6" name="Group 12"/>
          <p:cNvGraphicFramePr>
            <a:graphicFrameLocks noGrp="1"/>
          </p:cNvGraphicFramePr>
          <p:nvPr/>
        </p:nvGraphicFramePr>
        <p:xfrm>
          <a:off x="4079776" y="2080224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7" name="TextBox 23"/>
          <p:cNvSpPr txBox="1"/>
          <p:nvPr/>
        </p:nvSpPr>
        <p:spPr>
          <a:xfrm>
            <a:off x="4209550" y="2095047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9" name="Group 12"/>
          <p:cNvGraphicFramePr>
            <a:graphicFrameLocks noGrp="1"/>
          </p:cNvGraphicFramePr>
          <p:nvPr/>
        </p:nvGraphicFramePr>
        <p:xfrm>
          <a:off x="5519936" y="2080224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0" name="TextBox 23"/>
          <p:cNvSpPr txBox="1"/>
          <p:nvPr/>
        </p:nvSpPr>
        <p:spPr>
          <a:xfrm>
            <a:off x="5598301" y="2080442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5" name="Group 12"/>
          <p:cNvGraphicFramePr>
            <a:graphicFrameLocks noGrp="1"/>
          </p:cNvGraphicFramePr>
          <p:nvPr/>
        </p:nvGraphicFramePr>
        <p:xfrm>
          <a:off x="7056107" y="2080224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" name="TextBox 23"/>
          <p:cNvSpPr txBox="1"/>
          <p:nvPr/>
        </p:nvSpPr>
        <p:spPr>
          <a:xfrm>
            <a:off x="7167357" y="2080442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8" name="Group 1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294685" y="3748635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" name="TextBox 23"/>
          <p:cNvSpPr txBox="1"/>
          <p:nvPr/>
        </p:nvSpPr>
        <p:spPr>
          <a:xfrm>
            <a:off x="2398633" y="3758161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隙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1" name="Group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967317" y="3729527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" name="TextBox 23">
            <a:hlinkClick r:id="rId5" action="ppaction://hlinkfile"/>
          </p:cNvPr>
          <p:cNvSpPr txBox="1"/>
          <p:nvPr/>
        </p:nvSpPr>
        <p:spPr>
          <a:xfrm>
            <a:off x="4079710" y="3729586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茎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Group 1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5598096" y="3729164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5" name="TextBox 23"/>
          <p:cNvSpPr txBox="1"/>
          <p:nvPr/>
        </p:nvSpPr>
        <p:spPr>
          <a:xfrm>
            <a:off x="5661600" y="3748127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柄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7" name="Group 12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230646" y="3710114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8" name="TextBox 23"/>
          <p:cNvSpPr txBox="1"/>
          <p:nvPr/>
        </p:nvSpPr>
        <p:spPr>
          <a:xfrm>
            <a:off x="7380777" y="3690977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萎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0" name="Group 12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8823647" y="3691536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8911107" y="3690977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9" name="Group 12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10480033" y="3672490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2" name="TextBox 23"/>
          <p:cNvSpPr txBox="1"/>
          <p:nvPr/>
        </p:nvSpPr>
        <p:spPr>
          <a:xfrm>
            <a:off x="10615678" y="3653386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4" name="Group 12"/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417156" y="3757702"/>
          <a:ext cx="1423670" cy="1303020"/>
        </p:xfrm>
        <a:graphic>
          <a:graphicData uri="http://schemas.openxmlformats.org/drawingml/2006/table">
            <a:tbl>
              <a:tblPr/>
              <a:tblGrid>
                <a:gridCol w="652780"/>
                <a:gridCol w="770890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5" name="TextBox 23"/>
          <p:cNvSpPr txBox="1"/>
          <p:nvPr/>
        </p:nvSpPr>
        <p:spPr>
          <a:xfrm>
            <a:off x="522119" y="3738870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9" name="Group 12"/>
          <p:cNvGraphicFramePr>
            <a:graphicFrameLocks noGrp="1"/>
          </p:cNvGraphicFramePr>
          <p:nvPr/>
        </p:nvGraphicFramePr>
        <p:xfrm>
          <a:off x="1103445" y="2094667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0" name="TextBox 23"/>
          <p:cNvSpPr txBox="1"/>
          <p:nvPr/>
        </p:nvSpPr>
        <p:spPr>
          <a:xfrm>
            <a:off x="1189931" y="2061230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8646495" y="2094667"/>
          <a:ext cx="1423670" cy="1303020"/>
        </p:xfrm>
        <a:graphic>
          <a:graphicData uri="http://schemas.openxmlformats.org/drawingml/2006/table">
            <a:tbl>
              <a:tblPr/>
              <a:tblGrid>
                <a:gridCol w="711835"/>
                <a:gridCol w="711835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4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35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84721" marR="84721" marT="42288" marB="4228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8751596" y="2075835"/>
            <a:ext cx="1568873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315" y="160020"/>
            <a:ext cx="5544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  <a:latin typeface="+mn-lt"/>
                <a:ea typeface="+mn-ea"/>
                <a:cs typeface="+mn-cs"/>
              </a:rPr>
              <a:t>检查预习 初步分享</a:t>
            </a:r>
            <a:endParaRPr lang="zh-CN" altLang="en-US" sz="4000" b="1" spc="400" noProof="1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1315" y="160020"/>
            <a:ext cx="55448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ln>
                  <a:noFill/>
                </a:ln>
                <a:solidFill>
                  <a:schemeClr val="accent5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  <a:latin typeface="+mn-lt"/>
                <a:ea typeface="+mn-ea"/>
                <a:cs typeface="+mn-cs"/>
              </a:rPr>
              <a:t>初读课文，理清脉络</a:t>
            </a:r>
            <a:endParaRPr lang="zh-CN" altLang="en-US" sz="4000" b="1" spc="400" noProof="1">
              <a:ln>
                <a:noFill/>
              </a:ln>
              <a:solidFill>
                <a:schemeClr val="accent5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315" y="2402840"/>
            <a:ext cx="1198372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/>
              <a:t>听课文朗读，思考问题：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/>
              <a:t>        本文围绕爬山虎写了哪些内容？其中主要写的是哪个？</a:t>
            </a:r>
            <a:endParaRPr lang="zh-CN" altLang="en-US" sz="3600" b="1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10.爬山虎的脚（朗读视频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vie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9185" y="1357630"/>
            <a:ext cx="99942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本文主要写了叶圣陶先生通过长期细致观察，了解到爬山虎生长的位置、叶子的特点、爬山虎的脚以及它是怎样往上爬的，表达了作者对爬山虎的喜爱之情。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04415" y="4098290"/>
            <a:ext cx="7743190" cy="22860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anyabeijingtupian-1487264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910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5570" y="2924810"/>
            <a:ext cx="116319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再读课文，思考问题：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 从哪些地方可以看出作者观察的特别仔细？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5605" y="209550"/>
            <a:ext cx="6198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4000" b="1" spc="400" noProof="1">
                <a:ln>
                  <a:noFill/>
                </a:ln>
                <a:solidFill>
                  <a:schemeClr val="accent2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50" endPos="85000" dir="5400000" sy="-100000" algn="bl" rotWithShape="0"/>
                </a:effectLst>
                <a:latin typeface="+mn-lt"/>
                <a:ea typeface="+mn-ea"/>
                <a:cs typeface="+mn-cs"/>
              </a:rPr>
              <a:t>再读课文 学习观察</a:t>
            </a:r>
            <a:endParaRPr lang="zh-CN" altLang="en-US" sz="4000" b="1" spc="400" noProof="1">
              <a:ln>
                <a:noFill/>
              </a:ln>
              <a:solidFill>
                <a:schemeClr val="accent2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50" endPos="850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anyabeijingtupian-14872644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91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9890" y="924560"/>
            <a:ext cx="76650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爬山虎刚长出来的叶子是嫩红的，不几天叶子长大，就变成嫩绿的。</a:t>
            </a:r>
            <a:endParaRPr lang="zh-CN" altLang="en-US" sz="3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下箭头 13"/>
          <p:cNvSpPr/>
          <p:nvPr/>
        </p:nvSpPr>
        <p:spPr>
          <a:xfrm rot="16200000">
            <a:off x="5488940" y="4121150"/>
            <a:ext cx="435610" cy="715645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35" y="3053715"/>
            <a:ext cx="4333240" cy="3246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064885" y="3054985"/>
            <a:ext cx="4295775" cy="3245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887075" y="1452880"/>
            <a:ext cx="859790" cy="23368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连续观察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069*4869*1061*106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TABLE_BEAUTIFY" val="smartTable{6a61701f-ad93-4f93-b32d-15201ddeb33d}"/>
</p:tagLst>
</file>

<file path=ppt/tags/tag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.xml><?xml version="1.0" encoding="utf-8"?>
<p:tagLst xmlns:p="http://schemas.openxmlformats.org/presentationml/2006/main">
  <p:tag name="KSO_WM_UNIT_TABLE_BEAUTIFY" val="smartTable{a81777ae-2902-4491-9f7e-daf55eef1474}"/>
</p:tagLst>
</file>

<file path=ppt/tags/tag4.xml><?xml version="1.0" encoding="utf-8"?>
<p:tagLst xmlns:p="http://schemas.openxmlformats.org/presentationml/2006/main">
  <p:tag name="KSO_WM_UNIT_TABLE_BEAUTIFY" val="smartTable{c307e841-559a-4524-bb74-0e072c33b8b8}"/>
</p:tagLst>
</file>

<file path=ppt/tags/tag5.xml><?xml version="1.0" encoding="utf-8"?>
<p:tagLst xmlns:p="http://schemas.openxmlformats.org/presentationml/2006/main">
  <p:tag name="KSO_WM_UNIT_TABLE_BEAUTIFY" val="smartTable{9b9d5d65-bfd5-4f00-9cf8-58db709a2cfa}"/>
</p:tagLst>
</file>

<file path=ppt/tags/tag6.xml><?xml version="1.0" encoding="utf-8"?>
<p:tagLst xmlns:p="http://schemas.openxmlformats.org/presentationml/2006/main">
  <p:tag name="KSO_WM_UNIT_TABLE_BEAUTIFY" val="smartTable{1dc0b187-2301-4451-ba01-a072a3c81b5d}"/>
</p:tagLst>
</file>

<file path=ppt/tags/tag7.xml><?xml version="1.0" encoding="utf-8"?>
<p:tagLst xmlns:p="http://schemas.openxmlformats.org/presentationml/2006/main">
  <p:tag name="KSO_WM_UNIT_TABLE_BEAUTIFY" val="smartTable{3fccad57-ba70-4d8c-aed8-47c483aba4aa}"/>
</p:tagLst>
</file>

<file path=ppt/tags/tag8.xml><?xml version="1.0" encoding="utf-8"?>
<p:tagLst xmlns:p="http://schemas.openxmlformats.org/presentationml/2006/main">
  <p:tag name="KSO_WM_UNIT_TABLE_BEAUTIFY" val="smartTable{da894fab-f93e-42ef-aea2-4c012aa4db20}"/>
</p:tagLst>
</file>

<file path=ppt/tags/tag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1237</Words>
  <Application>WPS 演示</Application>
  <PresentationFormat>宽屏</PresentationFormat>
  <Paragraphs>171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</vt:lpstr>
      <vt:lpstr>微软雅黑</vt:lpstr>
      <vt:lpstr>方正姚体</vt:lpstr>
      <vt:lpstr>华文楷体</vt:lpstr>
      <vt:lpstr>汉语拼音</vt:lpstr>
      <vt:lpstr>黑体</vt:lpstr>
      <vt:lpstr>Arial Unicode MS</vt:lpstr>
      <vt:lpstr>方正粗黑宋简体</vt:lpstr>
      <vt:lpstr>华文新魏</vt:lpstr>
      <vt:lpstr>方正舒体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MyPC</cp:lastModifiedBy>
  <cp:revision>89</cp:revision>
  <dcterms:created xsi:type="dcterms:W3CDTF">2020-09-27T00:12:00Z</dcterms:created>
  <dcterms:modified xsi:type="dcterms:W3CDTF">2020-12-05T06:56:56Z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