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9" r:id="rId4"/>
    <p:sldId id="281" r:id="rId5"/>
    <p:sldId id="282" r:id="rId6"/>
    <p:sldId id="323" r:id="rId7"/>
    <p:sldId id="280" r:id="rId8"/>
    <p:sldId id="313" r:id="rId9"/>
    <p:sldId id="284" r:id="rId10"/>
    <p:sldId id="283" r:id="rId11"/>
    <p:sldId id="314" r:id="rId12"/>
    <p:sldId id="315" r:id="rId13"/>
    <p:sldId id="316" r:id="rId14"/>
    <p:sldId id="317" r:id="rId15"/>
    <p:sldId id="319" r:id="rId16"/>
    <p:sldId id="320" r:id="rId17"/>
    <p:sldId id="324" r:id="rId18"/>
    <p:sldId id="318" r:id="rId19"/>
    <p:sldId id="321" r:id="rId20"/>
    <p:sldId id="322" r:id="rId21"/>
    <p:sldId id="28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FFCC"/>
    <a:srgbClr val="FF66FF"/>
    <a:srgbClr val="FFFF66"/>
    <a:srgbClr val="FF66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22" y="-78"/>
      </p:cViewPr>
      <p:guideLst>
        <p:guide orient="horz" pos="2194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609C2-5E6D-4EB1-8E02-3C66E683C9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CF60A-A365-4C9D-BF2E-0FA9972291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0A760-966D-45CB-B998-93E1943897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A8102-9375-467A-8D0C-A225207D1E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9597-C0DC-4869-A9D3-88C69CCC99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01990-5541-4985-940E-603202481E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AEAD4-95E4-4B16-8730-FC902D6E42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525AC-D03A-443F-93F2-FA7963BCBB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FF433-4F0D-4E84-8483-0224A04569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202B-20AD-478C-823D-24F14AD78F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F5132-8C94-4CEE-938E-87EF194D6F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3855C-D88E-49A6-A02D-C6AFDA7201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D2CF2-7610-4021-A3FD-8503D6FD4C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D3448-A888-4C5B-9D81-0A3C6C6306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80252-BEC3-4578-AD71-C9832388F9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399A0-3A59-4BC0-8D3A-EC3DB1EEF5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CD29B-2727-43E3-A247-B002332ECE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8DAE0-58EC-4B0E-93A0-4968548D14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14671-851D-4D59-98CD-32F948A9D1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B4EA6-5B17-4F39-A83B-21F1C8807E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76667-0E9E-4195-88C5-CFAC4D0326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3916-35B5-44FB-86A3-0E1AB969F7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6DB2695-619F-40F0-8AB3-BCA0F5FFC1F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5" name="文本占位符 1026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941827-EA53-4874-90F0-2C76DC2F7FB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5601" descr="韩国卡通插画图片 13 - [wallcoo.com]_webjong_illustrations_1024631_top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文本框 25602"/>
          <p:cNvSpPr txBox="1">
            <a:spLocks noChangeArrowheads="1"/>
          </p:cNvSpPr>
          <p:nvPr/>
        </p:nvSpPr>
        <p:spPr bwMode="auto">
          <a:xfrm>
            <a:off x="1066800" y="2514600"/>
            <a:ext cx="40386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5603" name="文本框 25603"/>
          <p:cNvSpPr txBox="1">
            <a:spLocks noChangeArrowheads="1"/>
          </p:cNvSpPr>
          <p:nvPr/>
        </p:nvSpPr>
        <p:spPr bwMode="auto">
          <a:xfrm>
            <a:off x="1009650" y="2686050"/>
            <a:ext cx="7362825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一匹出色的马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文本框 5"/>
          <p:cNvSpPr txBox="1">
            <a:spLocks noChangeArrowheads="1"/>
          </p:cNvSpPr>
          <p:nvPr/>
        </p:nvSpPr>
        <p:spPr bwMode="auto">
          <a:xfrm>
            <a:off x="415925" y="1498600"/>
            <a:ext cx="8312150" cy="424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河水</a:t>
            </a:r>
            <a:r>
              <a:rPr lang="zh-CN" altLang="en-US" sz="2800">
                <a:solidFill>
                  <a:srgbClr val="FF0000"/>
                </a:solidFill>
                <a:ea typeface="楷体" panose="02010609060101010101" pitchFamily="49" charset="-122"/>
              </a:rPr>
              <a:t>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碧绿碧绿的，微风吹过，泛起</a:t>
            </a:r>
            <a:r>
              <a:rPr lang="zh-CN" altLang="en-US" sz="280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层层波纹。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河岸上</a:t>
            </a:r>
            <a:r>
              <a:rPr lang="zh-CN" altLang="en-US" sz="280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垂下来的柳叶，拂过</a:t>
            </a:r>
            <a:r>
              <a:rPr lang="zh-CN" altLang="en-US" sz="280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妈妈和爸爸的头发，我和妹妹</a:t>
            </a:r>
            <a:r>
              <a:rPr lang="zh-CN" altLang="en-US" sz="280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看着都笑了。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路的一边</a:t>
            </a:r>
            <a:r>
              <a:rPr lang="zh-CN" altLang="en-US" sz="280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是田野，葱葱绿绿的，非常可爱，像一片</a:t>
            </a:r>
            <a:r>
              <a:rPr lang="zh-CN" altLang="en-US" sz="280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柔软的绿毯。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2"/>
          <p:cNvSpPr txBox="1">
            <a:spLocks noChangeArrowheads="1"/>
          </p:cNvSpPr>
          <p:nvPr/>
        </p:nvSpPr>
        <p:spPr bwMode="auto">
          <a:xfrm>
            <a:off x="1847850" y="1641475"/>
            <a:ext cx="3095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0" name="文本框 3"/>
          <p:cNvSpPr txBox="1">
            <a:spLocks noChangeArrowheads="1"/>
          </p:cNvSpPr>
          <p:nvPr/>
        </p:nvSpPr>
        <p:spPr bwMode="auto">
          <a:xfrm>
            <a:off x="2219325" y="1625600"/>
            <a:ext cx="2762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1" name="文本框 4"/>
          <p:cNvSpPr txBox="1">
            <a:spLocks noChangeArrowheads="1"/>
          </p:cNvSpPr>
          <p:nvPr/>
        </p:nvSpPr>
        <p:spPr bwMode="auto">
          <a:xfrm>
            <a:off x="2557463" y="1641475"/>
            <a:ext cx="3095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2" name="文本框 6"/>
          <p:cNvSpPr txBox="1">
            <a:spLocks noChangeArrowheads="1"/>
          </p:cNvSpPr>
          <p:nvPr/>
        </p:nvSpPr>
        <p:spPr bwMode="auto">
          <a:xfrm>
            <a:off x="2867025" y="1625600"/>
            <a:ext cx="3683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3" name="文本框 7"/>
          <p:cNvSpPr txBox="1">
            <a:spLocks noChangeArrowheads="1"/>
          </p:cNvSpPr>
          <p:nvPr/>
        </p:nvSpPr>
        <p:spPr bwMode="auto">
          <a:xfrm>
            <a:off x="6022975" y="1625600"/>
            <a:ext cx="35877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4" name="文本框 8"/>
          <p:cNvSpPr txBox="1">
            <a:spLocks noChangeArrowheads="1"/>
          </p:cNvSpPr>
          <p:nvPr/>
        </p:nvSpPr>
        <p:spPr bwMode="auto">
          <a:xfrm>
            <a:off x="5711825" y="1625600"/>
            <a:ext cx="3111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5" name="文本框 9"/>
          <p:cNvSpPr txBox="1">
            <a:spLocks noChangeArrowheads="1"/>
          </p:cNvSpPr>
          <p:nvPr/>
        </p:nvSpPr>
        <p:spPr bwMode="auto">
          <a:xfrm>
            <a:off x="1839913" y="1641475"/>
            <a:ext cx="3095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6" name="文本框 10"/>
          <p:cNvSpPr txBox="1">
            <a:spLocks noChangeArrowheads="1"/>
          </p:cNvSpPr>
          <p:nvPr/>
        </p:nvSpPr>
        <p:spPr bwMode="auto">
          <a:xfrm>
            <a:off x="2209800" y="1625600"/>
            <a:ext cx="27781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7" name="文本框 11"/>
          <p:cNvSpPr txBox="1">
            <a:spLocks noChangeArrowheads="1"/>
          </p:cNvSpPr>
          <p:nvPr/>
        </p:nvSpPr>
        <p:spPr bwMode="auto">
          <a:xfrm>
            <a:off x="2549525" y="1641475"/>
            <a:ext cx="3095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828" name="文本框 12"/>
          <p:cNvSpPr txBox="1">
            <a:spLocks noChangeArrowheads="1"/>
          </p:cNvSpPr>
          <p:nvPr/>
        </p:nvSpPr>
        <p:spPr bwMode="auto">
          <a:xfrm>
            <a:off x="2859088" y="1625600"/>
            <a:ext cx="3667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grpSp>
        <p:nvGrpSpPr>
          <p:cNvPr id="34829" name="组合 17"/>
          <p:cNvGrpSpPr/>
          <p:nvPr/>
        </p:nvGrpSpPr>
        <p:grpSpPr bwMode="auto">
          <a:xfrm>
            <a:off x="3951288" y="4625975"/>
            <a:ext cx="1385887" cy="661988"/>
            <a:chOff x="3097" y="2760"/>
            <a:chExt cx="2183" cy="1042"/>
          </a:xfrm>
        </p:grpSpPr>
        <p:sp>
          <p:nvSpPr>
            <p:cNvPr id="34830" name="文本框 13"/>
            <p:cNvSpPr txBox="1">
              <a:spLocks noChangeArrowheads="1"/>
            </p:cNvSpPr>
            <p:nvPr/>
          </p:nvSpPr>
          <p:spPr bwMode="auto">
            <a:xfrm>
              <a:off x="3097" y="2786"/>
              <a:ext cx="48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</a:rPr>
                <a:t>∙</a:t>
              </a:r>
              <a:endParaRPr lang="zh-CN" altLang="en-US" sz="3600">
                <a:solidFill>
                  <a:srgbClr val="FF0000"/>
                </a:solidFill>
              </a:endParaRPr>
            </a:p>
          </p:txBody>
        </p:sp>
        <p:sp>
          <p:nvSpPr>
            <p:cNvPr id="34831" name="文本框 14"/>
            <p:cNvSpPr txBox="1">
              <a:spLocks noChangeArrowheads="1"/>
            </p:cNvSpPr>
            <p:nvPr/>
          </p:nvSpPr>
          <p:spPr bwMode="auto">
            <a:xfrm>
              <a:off x="3681" y="2760"/>
              <a:ext cx="437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</a:rPr>
                <a:t>∙</a:t>
              </a:r>
              <a:endParaRPr lang="zh-CN" altLang="en-US" sz="3600">
                <a:solidFill>
                  <a:srgbClr val="FF0000"/>
                </a:solidFill>
              </a:endParaRPr>
            </a:p>
          </p:txBody>
        </p:sp>
        <p:sp>
          <p:nvSpPr>
            <p:cNvPr id="34832" name="文本框 15"/>
            <p:cNvSpPr txBox="1">
              <a:spLocks noChangeArrowheads="1"/>
            </p:cNvSpPr>
            <p:nvPr/>
          </p:nvSpPr>
          <p:spPr bwMode="auto">
            <a:xfrm>
              <a:off x="4214" y="2786"/>
              <a:ext cx="48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</a:rPr>
                <a:t>∙</a:t>
              </a:r>
              <a:endParaRPr lang="zh-CN" altLang="en-US" sz="3600">
                <a:solidFill>
                  <a:srgbClr val="FF0000"/>
                </a:solidFill>
              </a:endParaRPr>
            </a:p>
          </p:txBody>
        </p:sp>
        <p:sp>
          <p:nvSpPr>
            <p:cNvPr id="34833" name="文本框 16"/>
            <p:cNvSpPr txBox="1">
              <a:spLocks noChangeArrowheads="1"/>
            </p:cNvSpPr>
            <p:nvPr/>
          </p:nvSpPr>
          <p:spPr bwMode="auto">
            <a:xfrm>
              <a:off x="4702" y="2760"/>
              <a:ext cx="579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</a:rPr>
                <a:t>∙</a:t>
              </a:r>
              <a:endParaRPr lang="zh-CN" altLang="en-US" sz="36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文本框 5"/>
          <p:cNvSpPr txBox="1">
            <a:spLocks noChangeArrowheads="1"/>
          </p:cNvSpPr>
          <p:nvPr/>
        </p:nvSpPr>
        <p:spPr bwMode="auto">
          <a:xfrm>
            <a:off x="1874838" y="1793875"/>
            <a:ext cx="4976812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 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一个春天的傍晚，妈妈牵着妹妹，爸爸牵着我，一起到郊外去散步。我们沿着一条小河走。河水碧绿碧绿的，微风吹过，泛起层层波纹。河岸上垂下来的柳叶，拂过妈妈和爸爸的头发，我和妹妹看着都笑了。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路的一边是田野，葱葱绿绿的，非常可爱，像一片柔软的绿毯。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春天的郊外，景色异常美丽，我们一边看，一边走，路已经走了不少，却还恋恋不舍，不想回去。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1495425" y="1581150"/>
            <a:ext cx="6305550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当我们往回走的时候，妹妹求妈妈抱她：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我很累，走不动了，抱抱我。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妈妈摇摇头，回答说：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不行啊，我也很累，抱不动你了。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妹妹转过头求爸爸。爸爸不作声，他松开我的手，从路旁一株柳树下，拾起一根又长又细的枝条，把它递给了妹妹，说：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这是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一匹出色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的马，你走不动了，就骑着它回家吧。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78184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文本框 3"/>
          <p:cNvSpPr txBox="1">
            <a:spLocks noChangeArrowheads="1"/>
          </p:cNvSpPr>
          <p:nvPr/>
        </p:nvSpPr>
        <p:spPr bwMode="auto">
          <a:xfrm>
            <a:off x="342900" y="1568450"/>
            <a:ext cx="6305550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当我们往回走的时候，妹妹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妈妈抱她：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我很累，走不动了，抱抱我。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妈妈摇摇头，回答说：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不行啊，我也很累，抱不动你了。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妹妹转过头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爸爸。爸爸不作声，他松开我的手，从路旁一株柳树下，拾起一根又长又细的枝条，把它递给了妹妹，说：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这是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一匹出色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的马，你走不动了，就骑着它回家吧。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75463" y="1843088"/>
            <a:ext cx="93662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请求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恳求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求救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902575" y="1843088"/>
            <a:ext cx="93662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求生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求知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求证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782638" y="3722688"/>
            <a:ext cx="5699125" cy="858837"/>
            <a:chOff x="1232" y="5863"/>
            <a:chExt cx="8975" cy="1353"/>
          </a:xfrm>
        </p:grpSpPr>
        <p:sp>
          <p:nvSpPr>
            <p:cNvPr id="7" name="椭圆 6"/>
            <p:cNvSpPr/>
            <p:nvPr/>
          </p:nvSpPr>
          <p:spPr>
            <a:xfrm>
              <a:off x="7954" y="6541"/>
              <a:ext cx="628" cy="67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232" y="5863"/>
              <a:ext cx="625" cy="67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582" y="5863"/>
              <a:ext cx="625" cy="67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73025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文本框 3"/>
          <p:cNvSpPr txBox="1">
            <a:spLocks noChangeArrowheads="1"/>
          </p:cNvSpPr>
          <p:nvPr/>
        </p:nvSpPr>
        <p:spPr bwMode="auto">
          <a:xfrm>
            <a:off x="736600" y="2074863"/>
            <a:ext cx="7843838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    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妹妹高兴地跨上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，蹦蹦跳跳地奔向前去。等我们回到家时，她已经在门口迎接我们，笑着说：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我早回来啦！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6416675" y="2074863"/>
            <a:ext cx="2070100" cy="5540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79825" y="2136775"/>
            <a:ext cx="396875" cy="430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97450" y="3228975"/>
            <a:ext cx="915988" cy="495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39950" y="3838575"/>
            <a:ext cx="398463" cy="430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文本框 5"/>
          <p:cNvSpPr txBox="1">
            <a:spLocks noChangeArrowheads="1"/>
          </p:cNvSpPr>
          <p:nvPr/>
        </p:nvSpPr>
        <p:spPr bwMode="auto">
          <a:xfrm>
            <a:off x="403225" y="944563"/>
            <a:ext cx="8337550" cy="5076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     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当我们往回走的时候，妹妹求妈妈抱她：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我很累，走不动了，抱抱我。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妹妹高兴地跨上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，蹦蹦跳跳地奔向前去。等我们回到家时，她已经在门口迎接我们，笑着说：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我早回来啦！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94475" y="1577975"/>
            <a:ext cx="396875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482975" y="3214688"/>
            <a:ext cx="396875" cy="4302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7525" y="3759200"/>
            <a:ext cx="398463" cy="430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3200" y="4311650"/>
            <a:ext cx="398463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文本框 5"/>
          <p:cNvSpPr txBox="1">
            <a:spLocks noChangeArrowheads="1"/>
          </p:cNvSpPr>
          <p:nvPr/>
        </p:nvSpPr>
        <p:spPr bwMode="auto">
          <a:xfrm>
            <a:off x="1857375" y="1219200"/>
            <a:ext cx="4978400" cy="3814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仿照儿歌，自由创编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一根柳条，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在我的胯下，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可以变成一匹马。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一堆沙子，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在我的手中，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可以变出一个家。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5"/>
          <p:cNvSpPr txBox="1">
            <a:spLocks noChangeArrowheads="1"/>
          </p:cNvSpPr>
          <p:nvPr/>
        </p:nvSpPr>
        <p:spPr bwMode="auto">
          <a:xfrm>
            <a:off x="1900238" y="301625"/>
            <a:ext cx="4976812" cy="674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/>
              <a:t>                  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一匹出色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的马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/>
              <a:t>  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一个春天的傍晚，妈妈牵着妹妹，爸爸牵着我，一起到郊外去散步。我们沿着一条小河走。河水碧绿碧绿的，微风吹过，泛起层层波纹。河岸上垂下来的柳叶，拂过妈妈和爸爸的头发，我和妹妹看着都笑了。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路的一边是田野，葱葱绿绿的，非常可爱，像一片柔软的绿毯。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春天的郊外，景色异常美丽，我们一边看，一边走，路已经走了不少，却还恋恋不舍，不想回去。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当我们往回走的时候，妹妹求妈妈抱她：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我很累，走不动了，抱抱我。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妈妈摇摇头，回答说：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不行啊，我也很累，抱不动你了。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妹妹转过头求爸爸。爸爸不作声，他松开我的手，从路旁一株柳树下，拾起一根又长又细的枝条，把它递给了妹妹，说：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一匹出色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的马，你走不动了，就骑着它回家吧。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妹妹高兴地跨上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，蹦蹦跳跳地奔向前去。等我们回到家时，她已经在门口迎接我们，笑着说：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我早回来啦！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文本框 5"/>
          <p:cNvSpPr txBox="1">
            <a:spLocks noChangeArrowheads="1"/>
          </p:cNvSpPr>
          <p:nvPr/>
        </p:nvSpPr>
        <p:spPr bwMode="auto">
          <a:xfrm>
            <a:off x="327025" y="2393950"/>
            <a:ext cx="72263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      </a:t>
            </a:r>
            <a:r>
              <a:rPr lang="en-US" altLang="zh-CN" sz="4000"/>
              <a:t>  </a:t>
            </a:r>
            <a:r>
              <a:rPr 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推荐阅读：金波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夏夜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找一找：文中的小朋友有什么变化</a:t>
            </a:r>
            <a:endParaRPr lang="zh-CN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想一想：他为什么会有这样的变化</a:t>
            </a:r>
            <a:endParaRPr lang="zh-CN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32769" descr="6ad5722af337b995023bf66f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63" y="157163"/>
            <a:ext cx="289401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6163" y="211138"/>
            <a:ext cx="2894012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5900" y="3175000"/>
            <a:ext cx="28956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文本框 4"/>
          <p:cNvSpPr txBox="1">
            <a:spLocks noChangeArrowheads="1"/>
          </p:cNvSpPr>
          <p:nvPr/>
        </p:nvSpPr>
        <p:spPr bwMode="auto">
          <a:xfrm>
            <a:off x="549275" y="579438"/>
            <a:ext cx="1527175" cy="2246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sz="1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8" name="文本框 5"/>
          <p:cNvSpPr txBox="1">
            <a:spLocks noChangeArrowheads="1"/>
          </p:cNvSpPr>
          <p:nvPr/>
        </p:nvSpPr>
        <p:spPr bwMode="auto">
          <a:xfrm>
            <a:off x="5408613" y="530225"/>
            <a:ext cx="1525587" cy="224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恋</a:t>
            </a:r>
            <a:endParaRPr lang="zh-CN" altLang="en-US" sz="1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9" name="文本框 6"/>
          <p:cNvSpPr txBox="1">
            <a:spLocks noChangeArrowheads="1"/>
          </p:cNvSpPr>
          <p:nvPr/>
        </p:nvSpPr>
        <p:spPr bwMode="auto">
          <a:xfrm>
            <a:off x="3330575" y="3495675"/>
            <a:ext cx="1525588" cy="2244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endParaRPr lang="zh-CN" altLang="en-US" sz="1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3425" y="3740150"/>
            <a:ext cx="2022475" cy="200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rgbClr val="0000FF"/>
                </a:solidFill>
                <a:latin typeface="+mn-ea"/>
                <a:ea typeface="+mn-ea"/>
              </a:rPr>
              <a:t>  shè</a:t>
            </a:r>
            <a:endParaRPr lang="en-US" altLang="zh-CN" sz="360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宿舍</a:t>
            </a:r>
            <a:endParaRPr lang="zh-CN" altLang="en-US" sz="4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屋舍</a:t>
            </a:r>
            <a:endParaRPr lang="zh-CN" altLang="en-US" sz="4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7649" descr="bf56ce81918b96d5bd3e1e1c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文本框 27651"/>
          <p:cNvSpPr txBox="1">
            <a:spLocks noChangeArrowheads="1"/>
          </p:cNvSpPr>
          <p:nvPr/>
        </p:nvSpPr>
        <p:spPr bwMode="auto">
          <a:xfrm>
            <a:off x="971550" y="1052513"/>
            <a:ext cx="1439863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26627" name="图片 2765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374775"/>
            <a:ext cx="6840538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文本框 27653"/>
          <p:cNvSpPr txBox="1">
            <a:spLocks noChangeArrowheads="1"/>
          </p:cNvSpPr>
          <p:nvPr/>
        </p:nvSpPr>
        <p:spPr bwMode="auto">
          <a:xfrm>
            <a:off x="3635375" y="188913"/>
            <a:ext cx="5184775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0000FF"/>
                </a:solidFill>
              </a:rPr>
              <a:t>一（   ）马</a:t>
            </a:r>
            <a:endParaRPr lang="zh-CN" altLang="en-US" sz="6600" b="1">
              <a:solidFill>
                <a:srgbClr val="0000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4450" y="1768475"/>
            <a:ext cx="2476500" cy="2262188"/>
            <a:chOff x="70" y="2785"/>
            <a:chExt cx="3900" cy="3563"/>
          </a:xfrm>
        </p:grpSpPr>
        <p:pic>
          <p:nvPicPr>
            <p:cNvPr id="26630" name="图片 2765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" y="2785"/>
              <a:ext cx="3900" cy="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文本框 27655"/>
            <p:cNvSpPr txBox="1">
              <a:spLocks noChangeArrowheads="1"/>
            </p:cNvSpPr>
            <p:nvPr/>
          </p:nvSpPr>
          <p:spPr bwMode="auto">
            <a:xfrm>
              <a:off x="675" y="3054"/>
              <a:ext cx="2155" cy="30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匹</a:t>
              </a:r>
              <a:endParaRPr lang="zh-CN" altLang="en-US" sz="1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36525" y="-33338"/>
            <a:ext cx="9074150" cy="680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8673" descr="bf56ce81918b96d5bd3e1e1c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-242888"/>
            <a:ext cx="9753601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矩形 28674"/>
          <p:cNvSpPr>
            <a:spLocks noChangeArrowheads="1"/>
          </p:cNvSpPr>
          <p:nvPr/>
        </p:nvSpPr>
        <p:spPr bwMode="auto">
          <a:xfrm>
            <a:off x="-136525" y="0"/>
            <a:ext cx="9402763" cy="674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466725"/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4800" b="1">
              <a:latin typeface="楷体_GB2312" pitchFamily="49" charset="-122"/>
              <a:ea typeface="楷体_GB2312" pitchFamily="49" charset="-122"/>
            </a:endParaRPr>
          </a:p>
          <a:p>
            <a:pPr indent="466725"/>
            <a:endParaRPr lang="en-US" altLang="zh-CN" sz="4800" b="1">
              <a:latin typeface="楷体_GB2312" pitchFamily="49" charset="-122"/>
              <a:ea typeface="楷体_GB2312" pitchFamily="49" charset="-122"/>
            </a:endParaRPr>
          </a:p>
          <a:p>
            <a:pPr indent="466725"/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初读课文：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466725"/>
            <a:r>
              <a:rPr lang="zh-CN" altLang="en-US" sz="4800" b="1"/>
              <a:t> </a:t>
            </a:r>
            <a:r>
              <a:rPr lang="zh-CN" altLang="en-US" sz="4800" b="1">
                <a:solidFill>
                  <a:srgbClr val="0000FF"/>
                </a:solidFill>
              </a:rPr>
              <a:t> 读准字音，读通句子，遇到难读的地方多读几遍。</a:t>
            </a:r>
            <a:r>
              <a:rPr lang="zh-CN" altLang="en-US" sz="4800"/>
              <a:t> </a:t>
            </a:r>
            <a:endParaRPr lang="zh-CN" altLang="en-US" sz="4800"/>
          </a:p>
          <a:p>
            <a:pPr indent="466725"/>
            <a:endParaRPr lang="zh-CN" altLang="en-US" sz="4800" b="1">
              <a:solidFill>
                <a:srgbClr val="FF6600"/>
              </a:solidFill>
              <a:ea typeface="楷体_GB2312" pitchFamily="49" charset="-122"/>
            </a:endParaRPr>
          </a:p>
          <a:p>
            <a:pPr indent="466725"/>
            <a:endParaRPr lang="zh-CN" altLang="en-US" sz="4800" b="1">
              <a:solidFill>
                <a:srgbClr val="FF6600"/>
              </a:solidFill>
              <a:ea typeface="楷体_GB2312" pitchFamily="49" charset="-122"/>
            </a:endParaRPr>
          </a:p>
          <a:p>
            <a:pPr indent="466725"/>
            <a:endParaRPr lang="zh-CN" altLang="en-US" sz="4800" b="1">
              <a:solidFill>
                <a:srgbClr val="FF6600"/>
              </a:solidFill>
              <a:ea typeface="楷体_GB2312" pitchFamily="49" charset="-122"/>
            </a:endParaRPr>
          </a:p>
          <a:p>
            <a:pPr indent="466725"/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27652" name="文本框 28675"/>
          <p:cNvSpPr txBox="1">
            <a:spLocks noChangeArrowheads="1"/>
          </p:cNvSpPr>
          <p:nvPr/>
        </p:nvSpPr>
        <p:spPr bwMode="auto">
          <a:xfrm>
            <a:off x="971550" y="1052513"/>
            <a:ext cx="1439863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文本框 5"/>
          <p:cNvSpPr txBox="1">
            <a:spLocks noChangeArrowheads="1"/>
          </p:cNvSpPr>
          <p:nvPr/>
        </p:nvSpPr>
        <p:spPr bwMode="auto">
          <a:xfrm>
            <a:off x="1900238" y="301625"/>
            <a:ext cx="4976812" cy="674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/>
              <a:t>                  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一匹出色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的马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/>
              <a:t>  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一个春天的傍晚，妈妈牵着妹妹，爸爸牵着我，一起到郊外去散步。我们沿着一条小河走。河水碧绿碧绿的，微风吹过，泛起层层波纹。河岸上垂下来的柳叶，拂过妈妈和爸爸的头发，我和妹妹看着都笑了。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路的一边是田野，葱葱绿绿的，非常可爱，像一片柔软的绿毯。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春天的郊外，景色异常美丽，我们一边看，一边走，路已经走了不少，却还恋恋不舍，不想回去。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当我们往回走的时候，妹妹求妈妈抱她：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我很累，走不动了，抱抱我。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妈妈摇摇头，回答说：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不行啊，我也很累，抱不动你了。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妹妹转过头求爸爸。爸爸不作声，他松开我的手，从路旁一株柳树下，拾起一根又长又细的枝条，把它递给了妹妹，说：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一匹出色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的马，你走不动了，就骑着它回家吧。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妹妹高兴地跨上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，蹦蹦跳跳地奔向前去。等我们回到家时，她已经在门口迎接我们，笑着说：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我早回来啦！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标题 26625"/>
          <p:cNvSpPr>
            <a:spLocks noGrp="1"/>
          </p:cNvSpPr>
          <p:nvPr>
            <p:ph type="title"/>
          </p:nvPr>
        </p:nvSpPr>
        <p:spPr>
          <a:xfrm>
            <a:off x="4932363" y="692150"/>
            <a:ext cx="4546600" cy="777875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309563" y="4786313"/>
            <a:ext cx="8229600" cy="45259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mtClean="0"/>
              <a:t>    </a:t>
            </a:r>
            <a:r>
              <a:rPr lang="zh-CN" smtClean="0"/>
              <a:t>一个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∕</a:t>
            </a:r>
            <a:r>
              <a:rPr lang="zh-CN" smtClean="0"/>
              <a:t>春天的傍晚，妈妈牵着妹妹，爸爸牵着我，一起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∕</a:t>
            </a:r>
            <a:r>
              <a:rPr lang="zh-CN" smtClean="0"/>
              <a:t>到郊外</a:t>
            </a:r>
            <a:r>
              <a:rPr lang="en-US" altLang="zh-CN" smtClean="0">
                <a:solidFill>
                  <a:srgbClr val="FF0000"/>
                </a:solidFill>
                <a:sym typeface="+mn-ea"/>
              </a:rPr>
              <a:t>∕</a:t>
            </a:r>
            <a:r>
              <a:rPr lang="zh-CN" smtClean="0"/>
              <a:t>去散步。</a:t>
            </a:r>
            <a:endParaRPr lang="zh-CN" smtClean="0"/>
          </a:p>
        </p:txBody>
      </p:sp>
      <p:sp>
        <p:nvSpPr>
          <p:cNvPr id="29700" name="矩形 26628"/>
          <p:cNvSpPr>
            <a:spLocks noChangeAspect="1"/>
          </p:cNvSpPr>
          <p:nvPr/>
        </p:nvSpPr>
        <p:spPr bwMode="auto">
          <a:xfrm>
            <a:off x="2063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1" name="矩形 26630"/>
          <p:cNvSpPr>
            <a:spLocks noChangeAspect="1"/>
          </p:cNvSpPr>
          <p:nvPr/>
        </p:nvSpPr>
        <p:spPr bwMode="auto">
          <a:xfrm>
            <a:off x="2063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702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9838" y="46038"/>
            <a:ext cx="60261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26625"/>
          <p:cNvSpPr>
            <a:spLocks noGrp="1"/>
          </p:cNvSpPr>
          <p:nvPr>
            <p:ph type="title"/>
          </p:nvPr>
        </p:nvSpPr>
        <p:spPr>
          <a:xfrm>
            <a:off x="4932363" y="692150"/>
            <a:ext cx="4546600" cy="777875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30722" name="矩形 26628"/>
          <p:cNvSpPr>
            <a:spLocks noChangeAspect="1"/>
          </p:cNvSpPr>
          <p:nvPr/>
        </p:nvSpPr>
        <p:spPr bwMode="auto">
          <a:xfrm>
            <a:off x="2063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3" name="矩形 26630"/>
          <p:cNvSpPr>
            <a:spLocks noChangeAspect="1"/>
          </p:cNvSpPr>
          <p:nvPr/>
        </p:nvSpPr>
        <p:spPr bwMode="auto">
          <a:xfrm>
            <a:off x="2063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24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28700" y="46038"/>
            <a:ext cx="60261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占位符 26626"/>
          <p:cNvSpPr>
            <a:spLocks noGrp="1"/>
          </p:cNvSpPr>
          <p:nvPr/>
        </p:nvSpPr>
        <p:spPr bwMode="auto">
          <a:xfrm>
            <a:off x="127000" y="4694238"/>
            <a:ext cx="9166225" cy="6588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碧绿碧绿的河水   葱葱绿绿的田野  柔软的绿毯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占位符 26626"/>
          <p:cNvSpPr>
            <a:spLocks noGrp="1"/>
          </p:cNvSpPr>
          <p:nvPr/>
        </p:nvSpPr>
        <p:spPr bwMode="auto">
          <a:xfrm>
            <a:off x="53975" y="4578350"/>
            <a:ext cx="9166225" cy="6604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的河水   </a:t>
            </a: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葱葱绿绿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的田野  柔软的绿毯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206375" y="5229225"/>
            <a:ext cx="1755775" cy="1612900"/>
            <a:chOff x="325" y="8236"/>
            <a:chExt cx="2766" cy="2540"/>
          </a:xfrm>
        </p:grpSpPr>
        <p:pic>
          <p:nvPicPr>
            <p:cNvPr id="30734" name="图片 7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5" y="8236"/>
              <a:ext cx="2318" cy="2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5" name="文本框 8"/>
            <p:cNvSpPr txBox="1">
              <a:spLocks noChangeArrowheads="1"/>
            </p:cNvSpPr>
            <p:nvPr/>
          </p:nvSpPr>
          <p:spPr bwMode="auto">
            <a:xfrm>
              <a:off x="1753" y="8430"/>
              <a:ext cx="1338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accent2"/>
                  </a:solidFill>
                </a:rPr>
                <a:t>大葱</a:t>
              </a:r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2408238" y="5164138"/>
            <a:ext cx="3268662" cy="1612900"/>
            <a:chOff x="3825" y="8236"/>
            <a:chExt cx="5147" cy="2540"/>
          </a:xfrm>
        </p:grpSpPr>
        <p:pic>
          <p:nvPicPr>
            <p:cNvPr id="30732" name="图片 10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25" y="8236"/>
              <a:ext cx="3087" cy="2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3" name="文本框 11"/>
            <p:cNvSpPr txBox="1">
              <a:spLocks noChangeArrowheads="1"/>
            </p:cNvSpPr>
            <p:nvPr/>
          </p:nvSpPr>
          <p:spPr bwMode="auto">
            <a:xfrm>
              <a:off x="5928" y="8608"/>
              <a:ext cx="3044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accent2"/>
                  </a:solidFill>
                </a:rPr>
                <a:t>小葱</a:t>
              </a:r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5267325" y="5238750"/>
            <a:ext cx="2832100" cy="1604963"/>
            <a:chOff x="8296" y="8249"/>
            <a:chExt cx="4460" cy="2528"/>
          </a:xfrm>
        </p:grpSpPr>
        <p:pic>
          <p:nvPicPr>
            <p:cNvPr id="30730" name="图片 13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96" y="8249"/>
              <a:ext cx="3812" cy="2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1" name="文本框 14"/>
            <p:cNvSpPr txBox="1">
              <a:spLocks noChangeArrowheads="1"/>
            </p:cNvSpPr>
            <p:nvPr/>
          </p:nvSpPr>
          <p:spPr bwMode="auto">
            <a:xfrm>
              <a:off x="11516" y="8491"/>
              <a:ext cx="1241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accent2"/>
                  </a:solidFill>
                </a:rPr>
                <a:t>洋葱</a:t>
              </a:r>
              <a:endParaRPr lang="zh-CN" altLang="en-US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0721" descr="6ad5722af337b995023bf66f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矩形 30722"/>
          <p:cNvSpPr>
            <a:spLocks noChangeArrowheads="1"/>
          </p:cNvSpPr>
          <p:nvPr/>
        </p:nvSpPr>
        <p:spPr bwMode="auto">
          <a:xfrm>
            <a:off x="1476375" y="1662113"/>
            <a:ext cx="5013325" cy="1431925"/>
          </a:xfrm>
          <a:prstGeom prst="rect">
            <a:avLst/>
          </a:prstGeom>
          <a:solidFill>
            <a:srgbClr val="CCFFFF">
              <a:alpha val="41176"/>
            </a:srgb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/>
              <a:t>花一把</a:t>
            </a:r>
            <a:endParaRPr lang="zh-CN" altLang="en-US" sz="4000" b="1"/>
          </a:p>
          <a:p>
            <a:pPr algn="ctr"/>
            <a:r>
              <a:rPr lang="zh-CN" altLang="en-US" sz="2400" b="1"/>
              <a:t>七星潭</a:t>
            </a:r>
            <a:endParaRPr lang="zh-CN" altLang="en-US" sz="2400" b="1"/>
          </a:p>
          <a:p>
            <a:pPr algn="ctr"/>
            <a:r>
              <a:rPr lang="zh-CN" altLang="en-US" sz="2400" b="1"/>
              <a:t>花一朵好看</a:t>
            </a:r>
            <a:endParaRPr lang="zh-CN" altLang="en-US" sz="2400">
              <a:ea typeface="楷体_GB2312" pitchFamily="49" charset="-122"/>
            </a:endParaRPr>
          </a:p>
        </p:txBody>
      </p:sp>
      <p:pic>
        <p:nvPicPr>
          <p:cNvPr id="31747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301625"/>
            <a:ext cx="980122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文本框 2"/>
          <p:cNvSpPr txBox="1">
            <a:spLocks noChangeArrowheads="1"/>
          </p:cNvSpPr>
          <p:nvPr/>
        </p:nvSpPr>
        <p:spPr bwMode="auto">
          <a:xfrm>
            <a:off x="-207963" y="1376363"/>
            <a:ext cx="9656763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碧绿碧绿的河水   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葱葱绿绿的田野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碧绿的河水       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葱绿的田野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800"/>
          </a:p>
          <a:p>
            <a:r>
              <a:rPr lang="zh-CN" altLang="en-US" sz="4800"/>
              <a:t>    </a:t>
            </a:r>
            <a:endParaRPr lang="zh-CN" altLang="en-US" sz="480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-100013" y="4219575"/>
            <a:ext cx="9344026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碧绿碧绿的（  ）  葱葱绿绿的（  ）</a:t>
            </a:r>
            <a:endParaRPr lang="zh-CN" altLang="en-US" sz="44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矩形 29698"/>
          <p:cNvSpPr>
            <a:spLocks noChangeArrowheads="1"/>
          </p:cNvSpPr>
          <p:nvPr/>
        </p:nvSpPr>
        <p:spPr bwMode="auto">
          <a:xfrm>
            <a:off x="1476375" y="1844675"/>
            <a:ext cx="5013325" cy="1066800"/>
          </a:xfrm>
          <a:prstGeom prst="rect">
            <a:avLst/>
          </a:prstGeom>
          <a:solidFill>
            <a:srgbClr val="CCFFFF">
              <a:alpha val="41176"/>
            </a:srgb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/>
              <a:t>花一把</a:t>
            </a:r>
            <a:endParaRPr lang="zh-CN" altLang="en-US" sz="4000" b="1"/>
          </a:p>
          <a:p>
            <a:pPr algn="ctr"/>
            <a:r>
              <a:rPr lang="zh-CN" altLang="en-US" sz="2400" b="1"/>
              <a:t>七星潭</a:t>
            </a:r>
            <a:endParaRPr lang="zh-CN" altLang="en-US" sz="2400">
              <a:ea typeface="楷体_GB2312" pitchFamily="49" charset="-122"/>
            </a:endParaRPr>
          </a:p>
        </p:txBody>
      </p:sp>
      <p:pic>
        <p:nvPicPr>
          <p:cNvPr id="3277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588" y="11113"/>
            <a:ext cx="7481887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04863" y="5219700"/>
            <a:ext cx="284797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泛起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52775" y="5219700"/>
            <a:ext cx="31083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层层波纹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326188" y="5219700"/>
            <a:ext cx="31083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文本框 5"/>
          <p:cNvSpPr txBox="1">
            <a:spLocks noChangeArrowheads="1"/>
          </p:cNvSpPr>
          <p:nvPr/>
        </p:nvSpPr>
        <p:spPr bwMode="auto">
          <a:xfrm>
            <a:off x="1874838" y="1793875"/>
            <a:ext cx="4976812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 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一个春天的傍晚，妈妈牵着妹妹，爸爸牵着我，一起到郊外去散步。我们沿着一条小河走。河水碧绿碧绿的，微风吹过，泛起层层波纹。河岸上垂下来的柳叶，拂过妈妈和爸爸的头发，我和妹妹看着都笑了。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路的一边是田野，葱葱绿绿的，非常可爱，像一片柔软的绿毯。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春天的郊外，景色异常美丽，我们一边看，一边走，路已经走了不少，却还恋恋不舍，不想回去。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2101</Words>
  <Application>WPS 演示</Application>
  <PresentationFormat>全屏显示(4:3)</PresentationFormat>
  <Paragraphs>165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楷体</vt:lpstr>
      <vt:lpstr>楷体_GB2312</vt:lpstr>
      <vt:lpstr>微软雅黑</vt:lpstr>
      <vt:lpstr>Arial Unicode MS</vt:lpstr>
      <vt:lpstr>Calibri</vt:lpstr>
      <vt:lpstr>新宋体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杨梅</cp:lastModifiedBy>
  <cp:revision>55</cp:revision>
  <dcterms:created xsi:type="dcterms:W3CDTF">2008-05-23T03:09:00Z</dcterms:created>
  <dcterms:modified xsi:type="dcterms:W3CDTF">2018-02-05T07:01:01Z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