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40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359" r:id="rId14"/>
    <p:sldId id="360" r:id="rId15"/>
    <p:sldId id="361" r:id="rId16"/>
    <p:sldId id="368" r:id="rId17"/>
    <p:sldId id="264" r:id="rId18"/>
    <p:sldId id="321" r:id="rId19"/>
    <p:sldId id="369" r:id="rId20"/>
    <p:sldId id="363" r:id="rId21"/>
    <p:sldId id="346" r:id="rId22"/>
    <p:sldId id="370" r:id="rId23"/>
    <p:sldId id="320" r:id="rId24"/>
    <p:sldId id="390" r:id="rId25"/>
    <p:sldId id="366" r:id="rId26"/>
    <p:sldId id="373" r:id="rId27"/>
    <p:sldId id="374" r:id="rId28"/>
    <p:sldId id="336" r:id="rId29"/>
    <p:sldId id="372" r:id="rId30"/>
    <p:sldId id="375" r:id="rId31"/>
    <p:sldId id="376" r:id="rId32"/>
    <p:sldId id="377" r:id="rId33"/>
    <p:sldId id="367" r:id="rId34"/>
    <p:sldId id="314" r:id="rId35"/>
    <p:sldId id="348" r:id="rId36"/>
    <p:sldId id="287" r:id="rId3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38" d="100"/>
          <a:sy n="38" d="100"/>
        </p:scale>
        <p:origin x="-88" y="-6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microsoft.com/office/2007/relationships/media" Target="file:///C:\Documents%20and%20Settings\Administrator\&#26700;&#38754;\06&#19968;&#23553;&#20449;.mp3" TargetMode="External"/><Relationship Id="rId2" Type="http://schemas.openxmlformats.org/officeDocument/2006/relationships/audio" Target="file:///C:\Documents%20and%20Settings\Administrator\&#26700;&#38754;\06&#19968;&#23553;&#20449;.mp3" TargetMode="Externa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G:\1486050450(1).png148605045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8" y="0"/>
            <a:ext cx="12179805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414" y="342603"/>
            <a:ext cx="3144430" cy="11982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2857" y="391886"/>
            <a:ext cx="31783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4800" b="1" dirty="0" smtClean="0">
                <a:latin typeface="楷体" panose="02010609060101010101" charset="-122"/>
                <a:ea typeface="楷体" panose="02010609060101010101" charset="-122"/>
              </a:rPr>
              <a:t>、一封信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32827" y="1121844"/>
            <a:ext cx="3048181" cy="2635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副标题 2"/>
          <p:cNvSpPr txBox="1"/>
          <p:nvPr/>
        </p:nvSpPr>
        <p:spPr bwMode="auto">
          <a:xfrm>
            <a:off x="491325" y="1098319"/>
            <a:ext cx="2820035" cy="436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人教版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·</a:t>
            </a:r>
            <a:r>
              <a:rPr lang="zh-CN" altLang="en-US" sz="2000" dirty="0" smtClean="0">
                <a:latin typeface="楷体" panose="02010609060101010101" charset="-122"/>
                <a:ea typeface="楷体" panose="02010609060101010101" charset="-122"/>
              </a:rPr>
              <a:t>二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年级</a:t>
            </a:r>
            <a:r>
              <a:rPr lang="zh-CN" altLang="en-US" sz="2000" dirty="0" smtClean="0">
                <a:latin typeface="楷体" panose="02010609060101010101" charset="-122"/>
                <a:ea typeface="楷体" panose="02010609060101010101" charset="-122"/>
              </a:rPr>
              <a:t>上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册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43000"/>
          </a:xfrm>
        </p:spPr>
        <p:txBody>
          <a:bodyPr vert="horz" wrap="square" anchor="ctr"/>
          <a:p>
            <a:pPr>
              <a:buSzPct val="1000"/>
            </a:pPr>
            <a:r>
              <a:rPr lang="zh-CN" altLang="en-US" sz="44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请假条</a:t>
            </a:r>
            <a:endParaRPr lang="zh-CN" altLang="en-US" sz="4400" kern="1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5363" name="内容占位符 2"/>
          <p:cNvSpPr>
            <a:spLocks noGrp="1"/>
          </p:cNvSpPr>
          <p:nvPr>
            <p:ph idx="1"/>
          </p:nvPr>
        </p:nvSpPr>
        <p:spPr>
          <a:xfrm>
            <a:off x="1981200" y="1341438"/>
            <a:ext cx="8229600" cy="4754562"/>
          </a:xfrm>
        </p:spPr>
        <p:txBody>
          <a:bodyPr vert="horz" wrap="square" anchor="t"/>
          <a:p>
            <a:pPr marL="1905" indent="-344805" algn="l" defTabSz="0"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老师：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我病了，明天不能来学校上课，在这里向你请一天假，希望你能同意。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                 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              请假人：</a:t>
            </a:r>
            <a:r>
              <a:rPr lang="en-US" altLang="zh-CN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XX</a:t>
            </a:r>
            <a:endParaRPr lang="en-US" altLang="zh-CN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              时间：</a:t>
            </a:r>
            <a:r>
              <a:rPr lang="en-US" altLang="zh-CN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2017. 9.7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43000"/>
          </a:xfrm>
        </p:spPr>
        <p:txBody>
          <a:bodyPr vert="horz" wrap="square" anchor="ctr"/>
          <a:p>
            <a:pPr>
              <a:buSzPct val="1000"/>
            </a:pPr>
            <a:r>
              <a:rPr lang="zh-CN" altLang="en-US" sz="44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请假条</a:t>
            </a:r>
            <a:endParaRPr lang="zh-CN" altLang="en-US" sz="44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1981200" y="1600200"/>
            <a:ext cx="8229600" cy="4495800"/>
          </a:xfrm>
        </p:spPr>
        <p:txBody>
          <a:bodyPr vert="horz" wrap="square" anchor="t"/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尊敬</a:t>
            </a: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的老师：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</a:t>
            </a: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本人因</a:t>
            </a: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身体不适，</a:t>
            </a: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故</a:t>
            </a: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明天不能来学校上课，在这里向您请一天假，</a:t>
            </a: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望</a:t>
            </a: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您能</a:t>
            </a: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批准</a:t>
            </a: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此致                                      </a:t>
            </a:r>
            <a:endParaRPr lang="zh-CN" altLang="en-US" sz="3200" kern="1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敬礼！</a:t>
            </a:r>
            <a:r>
              <a:rPr lang="zh-CN" altLang="en-US" sz="3200" kern="1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请假人：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                   时间：</a:t>
            </a:r>
            <a:endParaRPr lang="zh-CN" altLang="en-US" sz="32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祝您：</a:t>
            </a:r>
            <a:endParaRPr lang="zh-CN" altLang="en-US" sz="3200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1905" indent="-344805" algn="l" defTabSz="0">
              <a:lnSpc>
                <a:spcPct val="90000"/>
              </a:lnSpc>
              <a:buSzPct val="1000"/>
            </a:pPr>
            <a:r>
              <a:rPr lang="zh-CN" altLang="en-US" sz="3200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工作顺利！</a:t>
            </a:r>
            <a:endParaRPr lang="zh-CN" altLang="en-US" sz="32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谈话导</a:t>
            </a:r>
            <a:r>
              <a:rPr lang="zh-CN" altLang="en-US" sz="4000" b="1" dirty="0">
                <a:latin typeface="黑体" panose="02010600030101010101" pitchFamily="2" charset="-122"/>
                <a:ea typeface="黑体" panose="02010600030101010101" pitchFamily="2" charset="-122"/>
              </a:rPr>
              <a:t>入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543" y="1960320"/>
            <a:ext cx="60950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rgbClr val="0070C0"/>
                </a:solidFill>
              </a:rPr>
              <a:t>你们现在是和爸爸妈妈住在一起还是和爷爷奶奶住在一起？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rgbClr val="0070C0"/>
                </a:solidFill>
              </a:rPr>
              <a:t>你们想不想你们的爸爸妈妈？</a:t>
            </a:r>
            <a:endParaRPr lang="en-US" altLang="zh-CN" sz="28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800" b="1" dirty="0" smtClean="0">
                <a:solidFill>
                  <a:srgbClr val="0070C0"/>
                </a:solidFill>
              </a:rPr>
              <a:t>你们平时是怎么和他们联系的呢？</a:t>
            </a:r>
            <a:endParaRPr lang="en-US" altLang="zh-CN" sz="2800" b="1" dirty="0" smtClean="0">
              <a:solidFill>
                <a:srgbClr val="0070C0"/>
              </a:solidFill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19369" y="3968115"/>
            <a:ext cx="4321509" cy="241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0561" y="604577"/>
            <a:ext cx="4310755" cy="3088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初读课文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61804" y="1348147"/>
            <a:ext cx="7182196" cy="1036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点击下方播放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一封信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课文录音。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2776" y="2682239"/>
            <a:ext cx="7403609" cy="3853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06一封信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94670" y="524827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15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990600" y="2264410"/>
            <a:ext cx="1370330" cy="1323474"/>
            <a:chOff x="-955824" y="1697380"/>
            <a:chExt cx="1887537" cy="191343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封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生字卡片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7038340" y="2264410"/>
            <a:ext cx="1370330" cy="1323474"/>
            <a:chOff x="-955824" y="1697380"/>
            <a:chExt cx="1887537" cy="1913438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锅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组合 19"/>
          <p:cNvGrpSpPr/>
          <p:nvPr/>
        </p:nvGrpSpPr>
        <p:grpSpPr>
          <a:xfrm>
            <a:off x="9949584" y="4508096"/>
            <a:ext cx="1370330" cy="1323474"/>
            <a:chOff x="-955824" y="1697380"/>
            <a:chExt cx="1887537" cy="1913438"/>
          </a:xfrm>
        </p:grpSpPr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修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组合 22"/>
          <p:cNvGrpSpPr/>
          <p:nvPr/>
        </p:nvGrpSpPr>
        <p:grpSpPr>
          <a:xfrm>
            <a:off x="4040505" y="2264410"/>
            <a:ext cx="1370330" cy="1323474"/>
            <a:chOff x="-955824" y="1697380"/>
            <a:chExt cx="1887537" cy="1913439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3" y="1697431"/>
              <a:ext cx="1539600" cy="1913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削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053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</a:t>
            </a:r>
            <a:r>
              <a:rPr lang="en-US" altLang="zh-CN" sz="4000" b="1" dirty="0" err="1" smtClean="0">
                <a:sym typeface="+mn-ea"/>
              </a:rPr>
              <a:t>fēng</a:t>
            </a:r>
            <a:r>
              <a:rPr lang="en-US" altLang="zh-CN" sz="4000" b="1" dirty="0" smtClean="0">
                <a:sym typeface="+mn-ea"/>
              </a:rPr>
              <a:t>                   </a:t>
            </a:r>
            <a:r>
              <a:rPr lang="en-US" altLang="zh-CN" sz="4000" b="1" dirty="0" err="1" smtClean="0">
                <a:sym typeface="+mn-ea"/>
              </a:rPr>
              <a:t>xiāo</a:t>
            </a:r>
            <a:r>
              <a:rPr lang="en-US" altLang="zh-CN" sz="4000" b="1" dirty="0" smtClean="0">
                <a:sym typeface="+mn-ea"/>
              </a:rPr>
              <a:t>                   </a:t>
            </a:r>
            <a:r>
              <a:rPr lang="en-US" altLang="zh-CN" sz="4000" b="1" dirty="0" err="1" smtClean="0">
                <a:sym typeface="+mn-ea"/>
              </a:rPr>
              <a:t>guō</a:t>
            </a:r>
            <a:r>
              <a:rPr lang="en-US" altLang="zh-CN" sz="4000" b="1" dirty="0" smtClean="0">
                <a:sym typeface="+mn-ea"/>
              </a:rPr>
              <a:t>                  </a:t>
            </a:r>
            <a:r>
              <a:rPr lang="en-US" altLang="zh-CN" sz="4000" b="1" dirty="0" err="1" smtClean="0">
                <a:sym typeface="+mn-ea"/>
              </a:rPr>
              <a:t>cháo</a:t>
            </a:r>
            <a:endParaRPr lang="zh-CN" altLang="en-US" sz="4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997527" y="3746384"/>
            <a:ext cx="1035765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ym typeface="+mn-ea"/>
              </a:rPr>
              <a:t> </a:t>
            </a:r>
            <a:r>
              <a:rPr lang="en-US" altLang="zh-CN" sz="4000" b="1" dirty="0" err="1" smtClean="0">
                <a:sym typeface="+mn-ea"/>
              </a:rPr>
              <a:t>guā</a:t>
            </a:r>
            <a:r>
              <a:rPr lang="en-US" altLang="zh-CN" sz="4000" b="1" dirty="0" smtClean="0">
                <a:sym typeface="+mn-ea"/>
              </a:rPr>
              <a:t>                      </a:t>
            </a:r>
            <a:r>
              <a:rPr lang="en-US" altLang="zh-CN" sz="4000" b="1" dirty="0" err="1" smtClean="0">
                <a:sym typeface="+mn-ea"/>
              </a:rPr>
              <a:t>hú</a:t>
            </a:r>
            <a:r>
              <a:rPr lang="en-US" altLang="zh-CN" sz="4000" b="1" dirty="0" smtClean="0">
                <a:sym typeface="+mn-ea"/>
              </a:rPr>
              <a:t>                    </a:t>
            </a:r>
            <a:r>
              <a:rPr lang="en-US" altLang="zh-CN" sz="4000" b="1" dirty="0" err="1" smtClean="0">
                <a:sym typeface="+mn-ea"/>
              </a:rPr>
              <a:t>dēng</a:t>
            </a:r>
            <a:r>
              <a:rPr lang="en-US" altLang="zh-CN" sz="4000" b="1" dirty="0" smtClean="0">
                <a:sym typeface="+mn-ea"/>
              </a:rPr>
              <a:t>                 </a:t>
            </a:r>
            <a:r>
              <a:rPr lang="en-US" altLang="zh-CN" sz="4000" b="1" dirty="0" err="1" smtClean="0">
                <a:sym typeface="+mn-ea"/>
              </a:rPr>
              <a:t>xiū</a:t>
            </a:r>
            <a:r>
              <a:rPr lang="en-US" altLang="zh-CN" sz="4000" b="1" dirty="0" smtClean="0">
                <a:sym typeface="+mn-ea"/>
              </a:rPr>
              <a:t> </a:t>
            </a:r>
            <a:endParaRPr lang="en-US" altLang="zh-CN" sz="4000" b="1" dirty="0">
              <a:sym typeface="+mn-ea"/>
            </a:endParaRPr>
          </a:p>
        </p:txBody>
      </p:sp>
      <p:grpSp>
        <p:nvGrpSpPr>
          <p:cNvPr id="6" name="组合 16"/>
          <p:cNvGrpSpPr/>
          <p:nvPr/>
        </p:nvGrpSpPr>
        <p:grpSpPr>
          <a:xfrm>
            <a:off x="9949180" y="2294890"/>
            <a:ext cx="1370330" cy="1323474"/>
            <a:chOff x="-955824" y="1697380"/>
            <a:chExt cx="1887537" cy="1913438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朝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3" name="组合 19"/>
          <p:cNvGrpSpPr/>
          <p:nvPr/>
        </p:nvGrpSpPr>
        <p:grpSpPr>
          <a:xfrm>
            <a:off x="7092777" y="4510867"/>
            <a:ext cx="1370330" cy="1323474"/>
            <a:chOff x="-955824" y="1697380"/>
            <a:chExt cx="1887537" cy="1913438"/>
          </a:xfrm>
        </p:grpSpPr>
        <p:pic>
          <p:nvPicPr>
            <p:cNvPr id="27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灯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9" name="组合 19"/>
          <p:cNvGrpSpPr/>
          <p:nvPr/>
        </p:nvGrpSpPr>
        <p:grpSpPr>
          <a:xfrm>
            <a:off x="4036464" y="4480387"/>
            <a:ext cx="1370330" cy="1323474"/>
            <a:chOff x="-955824" y="1697380"/>
            <a:chExt cx="1887537" cy="1913438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胡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6" name="组合 19"/>
          <p:cNvGrpSpPr/>
          <p:nvPr/>
        </p:nvGrpSpPr>
        <p:grpSpPr>
          <a:xfrm>
            <a:off x="946900" y="4466533"/>
            <a:ext cx="1370330" cy="1323474"/>
            <a:chOff x="-955824" y="1697380"/>
            <a:chExt cx="1887537" cy="1913438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刮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301750" y="2277110"/>
            <a:ext cx="1370330" cy="1323474"/>
            <a:chOff x="-955824" y="1697380"/>
            <a:chExt cx="1887537" cy="1913438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冷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生字卡片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" name="组合 16"/>
          <p:cNvGrpSpPr/>
          <p:nvPr/>
        </p:nvGrpSpPr>
        <p:grpSpPr>
          <a:xfrm>
            <a:off x="7038340" y="2264410"/>
            <a:ext cx="1370330" cy="1323474"/>
            <a:chOff x="-955824" y="1697380"/>
            <a:chExt cx="1887537" cy="1913438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团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组合 19"/>
          <p:cNvGrpSpPr/>
          <p:nvPr/>
        </p:nvGrpSpPr>
        <p:grpSpPr>
          <a:xfrm>
            <a:off x="9949584" y="4508096"/>
            <a:ext cx="1370330" cy="1323474"/>
            <a:chOff x="-955824" y="1697380"/>
            <a:chExt cx="1887537" cy="1913438"/>
          </a:xfrm>
        </p:grpSpPr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鲜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" name="组合 22"/>
          <p:cNvGrpSpPr/>
          <p:nvPr/>
        </p:nvGrpSpPr>
        <p:grpSpPr>
          <a:xfrm>
            <a:off x="4040505" y="2264410"/>
            <a:ext cx="1370330" cy="1323474"/>
            <a:chOff x="-955824" y="1697380"/>
            <a:chExt cx="1887537" cy="1913438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肩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0600" y="1557655"/>
            <a:ext cx="1041446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    </a:t>
            </a:r>
            <a:r>
              <a:rPr lang="en-US" altLang="zh-CN" sz="4000" b="1" dirty="0" err="1" smtClean="0">
                <a:sym typeface="+mn-ea"/>
              </a:rPr>
              <a:t>lěng</a:t>
            </a:r>
            <a:r>
              <a:rPr lang="en-US" altLang="zh-CN" sz="4000" b="1" dirty="0" smtClean="0">
                <a:sym typeface="+mn-ea"/>
              </a:rPr>
              <a:t>                </a:t>
            </a:r>
            <a:r>
              <a:rPr lang="en-US" altLang="zh-CN" sz="4000" b="1" dirty="0" err="1" smtClean="0">
                <a:sym typeface="+mn-ea"/>
              </a:rPr>
              <a:t>jiān</a:t>
            </a:r>
            <a:r>
              <a:rPr lang="en-US" altLang="zh-CN" sz="4000" b="1" dirty="0" smtClean="0">
                <a:sym typeface="+mn-ea"/>
              </a:rPr>
              <a:t>                  </a:t>
            </a:r>
            <a:r>
              <a:rPr lang="en-US" altLang="zh-CN" sz="4000" b="1" dirty="0" err="1" smtClean="0">
                <a:sym typeface="+mn-ea"/>
              </a:rPr>
              <a:t>tuán </a:t>
            </a:r>
            <a:r>
              <a:rPr lang="en-US" altLang="zh-CN" sz="4000" b="1" dirty="0" smtClean="0">
                <a:sym typeface="+mn-ea"/>
              </a:rPr>
              <a:t>              </a:t>
            </a:r>
            <a:r>
              <a:rPr lang="en-US" altLang="zh-CN" sz="4000" b="1" dirty="0" err="1" smtClean="0">
                <a:sym typeface="+mn-ea"/>
              </a:rPr>
              <a:t>chóng</a:t>
            </a:r>
            <a:endParaRPr lang="zh-CN" altLang="en-US" sz="4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754380" y="3772535"/>
            <a:ext cx="11149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</a:t>
            </a:r>
            <a:r>
              <a:rPr lang="en-US" altLang="zh-CN" sz="4000" b="1" dirty="0" err="1" smtClean="0">
                <a:sym typeface="+mn-ea"/>
              </a:rPr>
              <a:t>wán</a:t>
            </a:r>
            <a:r>
              <a:rPr lang="en-US" altLang="zh-CN" sz="4000" b="1" dirty="0" smtClean="0">
                <a:sym typeface="+mn-ea"/>
              </a:rPr>
              <a:t>           </a:t>
            </a:r>
            <a:r>
              <a:rPr lang="en-US" altLang="zh-CN" sz="4000" b="1" dirty="0" err="1" smtClean="0">
                <a:sym typeface="+mn-ea"/>
              </a:rPr>
              <a:t>qī</a:t>
            </a:r>
            <a:r>
              <a:rPr lang="en-US" altLang="zh-CN" sz="4000" b="1" dirty="0" smtClean="0">
                <a:sym typeface="+mn-ea"/>
              </a:rPr>
              <a:t>                  jié                </a:t>
            </a:r>
            <a:r>
              <a:rPr lang="en-US" altLang="zh-CN" sz="4000" b="1" dirty="0" err="1" smtClean="0">
                <a:sym typeface="+mn-ea"/>
              </a:rPr>
              <a:t>shù</a:t>
            </a:r>
            <a:r>
              <a:rPr lang="en-US" altLang="zh-CN" sz="4000" b="1" dirty="0" smtClean="0">
                <a:sym typeface="+mn-ea"/>
              </a:rPr>
              <a:t>             </a:t>
            </a:r>
            <a:r>
              <a:rPr lang="en-US" altLang="zh-CN" sz="4000" b="1" dirty="0" err="1" smtClean="0">
                <a:sym typeface="+mn-ea"/>
              </a:rPr>
              <a:t>xiān</a:t>
            </a:r>
            <a:endParaRPr lang="en-US" altLang="zh-CN" sz="4000" b="1" dirty="0">
              <a:sym typeface="+mn-ea"/>
            </a:endParaRPr>
          </a:p>
        </p:txBody>
      </p:sp>
      <p:grpSp>
        <p:nvGrpSpPr>
          <p:cNvPr id="6" name="组合 16"/>
          <p:cNvGrpSpPr/>
          <p:nvPr/>
        </p:nvGrpSpPr>
        <p:grpSpPr>
          <a:xfrm>
            <a:off x="9949180" y="2294890"/>
            <a:ext cx="1370330" cy="1323474"/>
            <a:chOff x="-955824" y="1697380"/>
            <a:chExt cx="1887537" cy="1913438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重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组合 19"/>
          <p:cNvGrpSpPr/>
          <p:nvPr/>
        </p:nvGrpSpPr>
        <p:grpSpPr>
          <a:xfrm>
            <a:off x="7633162" y="4480387"/>
            <a:ext cx="1370330" cy="1323474"/>
            <a:chOff x="-955824" y="1697380"/>
            <a:chExt cx="1887537" cy="1913438"/>
          </a:xfrm>
        </p:grpSpPr>
        <p:pic>
          <p:nvPicPr>
            <p:cNvPr id="27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束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组合 19"/>
          <p:cNvGrpSpPr/>
          <p:nvPr/>
        </p:nvGrpSpPr>
        <p:grpSpPr>
          <a:xfrm>
            <a:off x="2796309" y="4480387"/>
            <a:ext cx="1370330" cy="1323474"/>
            <a:chOff x="-955824" y="1697380"/>
            <a:chExt cx="1887537" cy="1913438"/>
          </a:xfrm>
        </p:grpSpPr>
        <p:pic>
          <p:nvPicPr>
            <p:cNvPr id="3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期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组合 19"/>
          <p:cNvGrpSpPr/>
          <p:nvPr/>
        </p:nvGrpSpPr>
        <p:grpSpPr>
          <a:xfrm>
            <a:off x="627495" y="4480503"/>
            <a:ext cx="1370330" cy="1323474"/>
            <a:chOff x="-955824" y="1697380"/>
            <a:chExt cx="1887537" cy="1913438"/>
          </a:xfrm>
        </p:grpSpPr>
        <p:pic>
          <p:nvPicPr>
            <p:cNvPr id="37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完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组合 19"/>
          <p:cNvGrpSpPr/>
          <p:nvPr/>
        </p:nvGrpSpPr>
        <p:grpSpPr>
          <a:xfrm>
            <a:off x="5247409" y="4462607"/>
            <a:ext cx="1370330" cy="1322105"/>
            <a:chOff x="-955824" y="1697380"/>
            <a:chExt cx="1887537" cy="1911459"/>
          </a:xfrm>
        </p:grpSpPr>
        <p:pic>
          <p:nvPicPr>
            <p:cNvPr id="1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 eaLnBrk="1" hangingPunct="1"/>
              <a:r>
                <a:rPr lang="zh-CN" altLang="zh-CN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结</a:t>
              </a:r>
              <a:endParaRPr lang="zh-CN" altLang="zh-CN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初读课文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" y="5073015"/>
            <a:ext cx="1871345" cy="17653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10891" y="5654767"/>
            <a:ext cx="52616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谜底：鲜     胡     刮     团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16825" y="1488868"/>
            <a:ext cx="9856223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谜语识记：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+mn-ea"/>
              </a:rPr>
              <a:t>半边水中游，半边吃草在山头。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+mn-ea"/>
              </a:rPr>
              <a:t>古代的月亮。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+mn-ea"/>
              </a:rPr>
              <a:t>舌头被刀伤到了。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>
                <a:latin typeface="+mn-ea"/>
              </a:rPr>
              <a:t>圆又圆，口才好。</a:t>
            </a:r>
            <a:endParaRPr lang="en-US" altLang="zh-CN" sz="36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初读课文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0" name="图片 9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2055" y="5092700"/>
            <a:ext cx="1871345" cy="176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4380" y="1053234"/>
            <a:ext cx="10458796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黑体" panose="02010600030101010101" pitchFamily="2" charset="-122"/>
                <a:ea typeface="黑体" panose="02010600030101010101" pitchFamily="2" charset="-122"/>
              </a:rPr>
              <a:t>①我重新挑了一个西瓜，刚刚那个太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</a:t>
            </a:r>
            <a:r>
              <a:rPr lang="zh-CN" altLang="en-US" sz="3600" dirty="0" smtClean="0">
                <a:latin typeface="黑体" panose="02010600030101010101" pitchFamily="2" charset="-122"/>
                <a:ea typeface="黑体" panose="02010600030101010101" pitchFamily="2" charset="-122"/>
              </a:rPr>
              <a:t>了，我拿不起来。</a:t>
            </a:r>
            <a:endParaRPr lang="en-US" altLang="zh-CN" sz="36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黑体" panose="02010600030101010101" pitchFamily="2" charset="-122"/>
                <a:ea typeface="黑体" panose="02010600030101010101" pitchFamily="2" charset="-122"/>
              </a:rPr>
              <a:t>②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朝</a:t>
            </a:r>
            <a:r>
              <a:rPr lang="zh-CN" altLang="en-US" sz="36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阳升起来了，我们要朝着村子前进了。</a:t>
            </a:r>
            <a:endParaRPr lang="en-US" altLang="zh-CN" sz="36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黑体" panose="02010600030101010101" pitchFamily="2" charset="-122"/>
                <a:ea typeface="黑体" panose="02010600030101010101" pitchFamily="2" charset="-122"/>
              </a:rPr>
              <a:t>③小明拿了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削</a:t>
            </a:r>
            <a:r>
              <a:rPr lang="zh-CN" altLang="en-US" sz="3600" dirty="0" smtClean="0">
                <a:latin typeface="黑体" panose="02010600030101010101" pitchFamily="2" charset="-122"/>
                <a:ea typeface="黑体" panose="02010600030101010101" pitchFamily="2" charset="-122"/>
              </a:rPr>
              <a:t>铁如泥的小刀削土豆，结果把手割伤了。</a:t>
            </a:r>
            <a:endParaRPr lang="zh-CN" altLang="en-US" sz="36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209203" y="2264410"/>
            <a:ext cx="1370330" cy="1322105"/>
            <a:chOff x="-955824" y="1697380"/>
            <a:chExt cx="1887537" cy="1911459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封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自主识字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4905432" y="4474729"/>
            <a:ext cx="1370330" cy="1323474"/>
            <a:chOff x="-955824" y="1697380"/>
            <a:chExt cx="1887537" cy="1913438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笔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9949180" y="4435475"/>
            <a:ext cx="1370330" cy="1323474"/>
            <a:chOff x="-955824" y="1697380"/>
            <a:chExt cx="1887537" cy="1913438"/>
          </a:xfrm>
        </p:grpSpPr>
        <p:pic>
          <p:nvPicPr>
            <p:cNvPr id="12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电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组合 16"/>
          <p:cNvGrpSpPr/>
          <p:nvPr/>
        </p:nvGrpSpPr>
        <p:grpSpPr>
          <a:xfrm>
            <a:off x="7370849" y="2297661"/>
            <a:ext cx="1370330" cy="1322105"/>
            <a:chOff x="-955824" y="1697380"/>
            <a:chExt cx="1887537" cy="1911459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写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组合 19"/>
          <p:cNvGrpSpPr/>
          <p:nvPr/>
        </p:nvGrpSpPr>
        <p:grpSpPr>
          <a:xfrm>
            <a:off x="2589241" y="4457065"/>
            <a:ext cx="1370330" cy="1322105"/>
            <a:chOff x="-955824" y="1697380"/>
            <a:chExt cx="1887537" cy="1911459"/>
          </a:xfrm>
        </p:grpSpPr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珠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5028" y="2264410"/>
            <a:ext cx="1370330" cy="1322105"/>
            <a:chOff x="-955824" y="1697380"/>
            <a:chExt cx="1887537" cy="1911459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今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" y="1557655"/>
            <a:ext cx="1162119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   fēng              </a:t>
            </a:r>
            <a:r>
              <a:rPr lang="en-US" altLang="zh-CN" sz="4000" b="1" dirty="0" err="1" smtClean="0">
                <a:sym typeface="+mn-ea"/>
              </a:rPr>
              <a:t>xìn</a:t>
            </a:r>
            <a:r>
              <a:rPr lang="en-US" altLang="zh-CN" sz="4000" b="1" dirty="0" smtClean="0">
                <a:sym typeface="+mn-ea"/>
              </a:rPr>
              <a:t>              </a:t>
            </a:r>
            <a:r>
              <a:rPr lang="en-US" altLang="zh-CN" sz="4000" b="1" dirty="0" err="1" smtClean="0">
                <a:sym typeface="+mn-ea"/>
              </a:rPr>
              <a:t>jīn</a:t>
            </a:r>
            <a:r>
              <a:rPr lang="en-US" altLang="zh-CN" sz="4000" b="1" dirty="0" smtClean="0">
                <a:sym typeface="+mn-ea"/>
              </a:rPr>
              <a:t>                 </a:t>
            </a:r>
            <a:r>
              <a:rPr lang="en-US" altLang="zh-CN" sz="4000" b="1" dirty="0" err="1" smtClean="0">
                <a:sym typeface="+mn-ea"/>
              </a:rPr>
              <a:t>xiě</a:t>
            </a:r>
            <a:r>
              <a:rPr lang="en-US" altLang="zh-CN" sz="4000" b="1" dirty="0" smtClean="0">
                <a:sym typeface="+mn-ea"/>
              </a:rPr>
              <a:t>                 zhī   </a:t>
            </a:r>
            <a:endParaRPr lang="zh-CN" altLang="en-US" sz="4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0" y="3749040"/>
            <a:ext cx="122447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  </a:t>
            </a:r>
            <a:r>
              <a:rPr lang="en-US" altLang="zh-CN" sz="4000" b="1" dirty="0" err="1" smtClean="0">
                <a:sym typeface="+mn-ea"/>
              </a:rPr>
              <a:t>yuán</a:t>
            </a:r>
            <a:r>
              <a:rPr lang="en-US" altLang="zh-CN" sz="4000" b="1" dirty="0" smtClean="0">
                <a:sym typeface="+mn-ea"/>
              </a:rPr>
              <a:t>             </a:t>
            </a:r>
            <a:r>
              <a:rPr lang="en-US" altLang="zh-CN" sz="4000" b="1" dirty="0" err="1" smtClean="0">
                <a:sym typeface="+mn-ea"/>
              </a:rPr>
              <a:t>zhū              </a:t>
            </a:r>
            <a:r>
              <a:rPr lang="en-US" altLang="zh-CN" sz="4000" b="1" dirty="0" smtClean="0">
                <a:sym typeface="+mn-ea"/>
              </a:rPr>
              <a:t> </a:t>
            </a:r>
            <a:r>
              <a:rPr lang="en-US" altLang="zh-CN" sz="4000" b="1" dirty="0" err="1" smtClean="0">
                <a:sym typeface="+mn-ea"/>
              </a:rPr>
              <a:t>bǐ</a:t>
            </a:r>
            <a:r>
              <a:rPr lang="en-US" altLang="zh-CN" sz="4000" b="1" dirty="0" smtClean="0">
                <a:sym typeface="+mn-ea"/>
              </a:rPr>
              <a:t>               </a:t>
            </a:r>
            <a:r>
              <a:rPr lang="en-US" altLang="zh-CN" sz="4000" b="1" dirty="0" err="1" smtClean="0">
                <a:sym typeface="+mn-ea"/>
              </a:rPr>
              <a:t>dēng</a:t>
            </a:r>
            <a:r>
              <a:rPr lang="en-US" altLang="zh-CN" sz="4000" b="1" dirty="0" smtClean="0">
                <a:sym typeface="+mn-ea"/>
              </a:rPr>
              <a:t>              d</a:t>
            </a:r>
            <a:r>
              <a:rPr lang="en-US" altLang="zh-CN" sz="4000" b="1" dirty="0" err="1" smtClean="0">
                <a:sym typeface="+mn-ea"/>
              </a:rPr>
              <a:t>iàn</a:t>
            </a:r>
            <a:endParaRPr lang="en-US" altLang="zh-CN" sz="4000" b="1" dirty="0">
              <a:sym typeface="+mn-ea"/>
            </a:endParaRPr>
          </a:p>
        </p:txBody>
      </p:sp>
      <p:grpSp>
        <p:nvGrpSpPr>
          <p:cNvPr id="15" name="组合 16"/>
          <p:cNvGrpSpPr/>
          <p:nvPr/>
        </p:nvGrpSpPr>
        <p:grpSpPr>
          <a:xfrm>
            <a:off x="9949180" y="2294890"/>
            <a:ext cx="1370330" cy="1322105"/>
            <a:chOff x="-955824" y="1697380"/>
            <a:chExt cx="1887537" cy="1911459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支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组合 9"/>
          <p:cNvGrpSpPr/>
          <p:nvPr/>
        </p:nvGrpSpPr>
        <p:grpSpPr>
          <a:xfrm>
            <a:off x="2589414" y="2283807"/>
            <a:ext cx="1370330" cy="1322105"/>
            <a:chOff x="-955824" y="1697380"/>
            <a:chExt cx="1887537" cy="1911460"/>
          </a:xfrm>
        </p:grpSpPr>
        <p:pic>
          <p:nvPicPr>
            <p:cNvPr id="29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3" y="1697431"/>
              <a:ext cx="1539600" cy="19114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信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组合 3"/>
          <p:cNvGrpSpPr/>
          <p:nvPr/>
        </p:nvGrpSpPr>
        <p:grpSpPr>
          <a:xfrm>
            <a:off x="7370964" y="4474556"/>
            <a:ext cx="1370330" cy="1323474"/>
            <a:chOff x="-955824" y="1697380"/>
            <a:chExt cx="1887537" cy="1913438"/>
          </a:xfrm>
        </p:grpSpPr>
        <p:pic>
          <p:nvPicPr>
            <p:cNvPr id="36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灯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261" y="4474845"/>
            <a:ext cx="1370330" cy="1322105"/>
            <a:chOff x="-955824" y="1697380"/>
            <a:chExt cx="1887537" cy="1911459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圆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27685"/>
            <a:ext cx="2254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生字辨析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10" name="图片 9" descr="86958PICiE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2055" y="5092700"/>
            <a:ext cx="1871345" cy="176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8160" y="1226820"/>
            <a:ext cx="110185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园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田园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走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走路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田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田地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合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合作</a:t>
            </a:r>
            <a:endParaRPr lang="zh-CN" altLang="en-US" sz="36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圆圈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起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起立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龟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乌龟 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和  </a:t>
            </a:r>
            <a:r>
              <a:rPr lang="zh-CN" altLang="en-US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和谐</a:t>
            </a:r>
            <a:endParaRPr lang="zh-CN" altLang="en-US" sz="36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en-US" altLang="zh-CN" sz="3600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250000"/>
              </a:lnSpc>
            </a:pPr>
            <a:endParaRPr lang="zh-CN" altLang="en-US" sz="36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292100" y="2385695"/>
            <a:ext cx="1123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latin typeface="宋体" panose="02010600030101010101" pitchFamily="2" charset="-122"/>
                <a:ea typeface="宋体" panose="02010600030101010101" pitchFamily="2" charset="-122"/>
              </a:rPr>
              <a:t>｛</a:t>
            </a:r>
            <a:endParaRPr lang="zh-CN" altLang="en-US" sz="8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3815" y="2262505"/>
            <a:ext cx="4254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宋体" panose="02010600030101010101" pitchFamily="2" charset="-122"/>
                <a:ea typeface="宋体" panose="02010600030101010101" pitchFamily="2" charset="-122"/>
              </a:rPr>
              <a:t>｛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87645" y="2262505"/>
            <a:ext cx="7848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宋体" panose="02010600030101010101" pitchFamily="2" charset="-122"/>
                <a:ea typeface="宋体" panose="02010600030101010101" pitchFamily="2" charset="-122"/>
              </a:rPr>
              <a:t>｛</a:t>
            </a:r>
            <a:endParaRPr lang="zh-CN" altLang="en-US" sz="8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35010" y="2262505"/>
            <a:ext cx="85153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宋体" panose="02010600030101010101" pitchFamily="2" charset="-122"/>
                <a:ea typeface="宋体" panose="02010600030101010101" pitchFamily="2" charset="-122"/>
              </a:rPr>
              <a:t>｛</a:t>
            </a:r>
            <a:endParaRPr lang="zh-CN" altLang="en-US" sz="8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4-1511110949340-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7485" y="4925695"/>
            <a:ext cx="2947035" cy="1943735"/>
          </a:xfrm>
          <a:prstGeom prst="rect">
            <a:avLst/>
          </a:prstGeom>
        </p:spPr>
      </p:pic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教学目标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0797" y="1475287"/>
            <a:ext cx="1130808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1.</a:t>
            </a:r>
            <a:r>
              <a:rPr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认识</a:t>
            </a:r>
            <a:r>
              <a:rPr 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17</a:t>
            </a:r>
            <a:r>
              <a:rPr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个生字</a:t>
            </a:r>
            <a:r>
              <a:rPr 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，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会写</a:t>
            </a:r>
            <a:r>
              <a: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10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个生字。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（重点）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  <a:p>
            <a:pPr>
              <a:lnSpc>
                <a:spcPct val="200000"/>
              </a:lnSpc>
            </a:pPr>
            <a:r>
              <a:rPr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2</a:t>
            </a:r>
            <a:r>
              <a:rPr 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.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熟练、有感情</a:t>
            </a:r>
            <a:r>
              <a:rPr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地朗读课文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，积累自己喜欢的词语</a:t>
            </a:r>
            <a:r>
              <a:rPr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。</a:t>
            </a:r>
            <a:r>
              <a:rPr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（</a:t>
            </a:r>
            <a:r>
              <a:rPr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重点）</a:t>
            </a:r>
            <a:endParaRPr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  <a:p>
            <a:pPr>
              <a:lnSpc>
                <a:spcPct val="200000"/>
              </a:lnSpc>
            </a:pPr>
            <a:r>
              <a:rPr sz="2800" b="1" dirty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3</a:t>
            </a:r>
            <a:r>
              <a:rPr 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.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了解课文内容，体会露西给爸爸写信时的心情，学习露西的懂事。</a:t>
            </a:r>
            <a:r>
              <a:rPr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难点）</a:t>
            </a:r>
            <a:endParaRPr sz="2800" b="1" dirty="0">
              <a:latin typeface="楷体_GB2312" panose="02010609030101010101" pitchFamily="49" charset="-122"/>
              <a:ea typeface="楷体_GB2312" panose="0201060903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课时作业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055" y="1751214"/>
            <a:ext cx="11180617" cy="4366953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563303" y="1468122"/>
            <a:ext cx="1106562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、我会画出正确的读音。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鲜花（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xiān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xiǎn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  团员（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tù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tuán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  铁锅（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guō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guó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修理（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xiū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xiú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   台灯（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dēng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dng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   胡子（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hū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hú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楷体" panose="02010609060101010101" charset="-122"/>
              </a:rPr>
              <a:t>二、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我会选。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重量     重新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）我今天要称一称小兔子的（重量）。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）妈妈说要给我（重新）买一件衣服。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课时作业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055" y="1446416"/>
            <a:ext cx="11180617" cy="5120640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1286" y="1141443"/>
            <a:ext cx="11065625" cy="5723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                   朝阳     朝鲜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朝鲜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）在中国的东边。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       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朝阳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）升起来了，我要起床了。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三、找朋友。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一束                铜锅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一盏                信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一个                鲜花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一封                台灯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588260" y="4552546"/>
            <a:ext cx="2394065" cy="1147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588375" y="5202382"/>
            <a:ext cx="2394066" cy="1130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422063" y="4502496"/>
            <a:ext cx="2560320" cy="119703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588145" y="5119428"/>
            <a:ext cx="2527069" cy="1213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33797" y="1428923"/>
            <a:ext cx="5450378" cy="40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209203" y="2264410"/>
            <a:ext cx="1370330" cy="1322105"/>
            <a:chOff x="-955824" y="1697380"/>
            <a:chExt cx="1887537" cy="1911459"/>
          </a:xfrm>
        </p:grpSpPr>
        <p:pic>
          <p:nvPicPr>
            <p:cNvPr id="1229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封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生字复习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4905432" y="4474729"/>
            <a:ext cx="1370330" cy="1323474"/>
            <a:chOff x="-955824" y="1697380"/>
            <a:chExt cx="1887537" cy="1913438"/>
          </a:xfrm>
        </p:grpSpPr>
        <p:pic>
          <p:nvPicPr>
            <p:cNvPr id="5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笔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9949180" y="4435475"/>
            <a:ext cx="1370330" cy="1323474"/>
            <a:chOff x="-955824" y="1697380"/>
            <a:chExt cx="1887537" cy="1913438"/>
          </a:xfrm>
        </p:grpSpPr>
        <p:pic>
          <p:nvPicPr>
            <p:cNvPr id="12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电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8" name="组合 16"/>
          <p:cNvGrpSpPr/>
          <p:nvPr/>
        </p:nvGrpSpPr>
        <p:grpSpPr>
          <a:xfrm>
            <a:off x="7370849" y="2297661"/>
            <a:ext cx="1370330" cy="1322105"/>
            <a:chOff x="-955824" y="1697380"/>
            <a:chExt cx="1887537" cy="1911459"/>
          </a:xfrm>
        </p:grpSpPr>
        <p:pic>
          <p:nvPicPr>
            <p:cNvPr id="18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写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0" name="组合 19"/>
          <p:cNvGrpSpPr/>
          <p:nvPr/>
        </p:nvGrpSpPr>
        <p:grpSpPr>
          <a:xfrm>
            <a:off x="2589241" y="4457065"/>
            <a:ext cx="1370330" cy="1322105"/>
            <a:chOff x="-955824" y="1697380"/>
            <a:chExt cx="1887537" cy="1911459"/>
          </a:xfrm>
        </p:grpSpPr>
        <p:pic>
          <p:nvPicPr>
            <p:cNvPr id="21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珠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5028" y="2264410"/>
            <a:ext cx="1370330" cy="1322105"/>
            <a:chOff x="-955824" y="1697380"/>
            <a:chExt cx="1887537" cy="1911459"/>
          </a:xfrm>
        </p:grpSpPr>
        <p:pic>
          <p:nvPicPr>
            <p:cNvPr id="2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今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" y="1557655"/>
            <a:ext cx="1162119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   fēng              </a:t>
            </a:r>
            <a:r>
              <a:rPr lang="en-US" altLang="zh-CN" sz="4000" b="1" dirty="0" err="1" smtClean="0">
                <a:sym typeface="+mn-ea"/>
              </a:rPr>
              <a:t>xìn</a:t>
            </a:r>
            <a:r>
              <a:rPr lang="en-US" altLang="zh-CN" sz="4000" b="1" dirty="0" smtClean="0">
                <a:sym typeface="+mn-ea"/>
              </a:rPr>
              <a:t>              </a:t>
            </a:r>
            <a:r>
              <a:rPr lang="en-US" altLang="zh-CN" sz="4000" b="1" dirty="0" err="1" smtClean="0">
                <a:sym typeface="+mn-ea"/>
              </a:rPr>
              <a:t>jīn</a:t>
            </a:r>
            <a:r>
              <a:rPr lang="en-US" altLang="zh-CN" sz="4000" b="1" dirty="0" smtClean="0">
                <a:sym typeface="+mn-ea"/>
              </a:rPr>
              <a:t>                 </a:t>
            </a:r>
            <a:r>
              <a:rPr lang="en-US" altLang="zh-CN" sz="4000" b="1" dirty="0" err="1" smtClean="0">
                <a:sym typeface="+mn-ea"/>
              </a:rPr>
              <a:t>xiě</a:t>
            </a:r>
            <a:r>
              <a:rPr lang="en-US" altLang="zh-CN" sz="4000" b="1" dirty="0" smtClean="0">
                <a:sym typeface="+mn-ea"/>
              </a:rPr>
              <a:t>                 zhī   </a:t>
            </a:r>
            <a:endParaRPr lang="zh-CN" altLang="en-US" sz="40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0" y="3749040"/>
            <a:ext cx="122447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ym typeface="+mn-ea"/>
              </a:rPr>
              <a:t>   </a:t>
            </a:r>
            <a:r>
              <a:rPr lang="en-US" altLang="zh-CN" sz="4000" b="1" dirty="0" err="1" smtClean="0">
                <a:sym typeface="+mn-ea"/>
              </a:rPr>
              <a:t>yuán</a:t>
            </a:r>
            <a:r>
              <a:rPr lang="en-US" altLang="zh-CN" sz="4000" b="1" dirty="0" smtClean="0">
                <a:sym typeface="+mn-ea"/>
              </a:rPr>
              <a:t>             </a:t>
            </a:r>
            <a:r>
              <a:rPr lang="en-US" altLang="zh-CN" sz="4000" b="1" dirty="0" err="1" smtClean="0">
                <a:sym typeface="+mn-ea"/>
              </a:rPr>
              <a:t>zhū              </a:t>
            </a:r>
            <a:r>
              <a:rPr lang="en-US" altLang="zh-CN" sz="4000" b="1" dirty="0" smtClean="0">
                <a:sym typeface="+mn-ea"/>
              </a:rPr>
              <a:t> </a:t>
            </a:r>
            <a:r>
              <a:rPr lang="en-US" altLang="zh-CN" sz="4000" b="1" dirty="0" err="1" smtClean="0">
                <a:sym typeface="+mn-ea"/>
              </a:rPr>
              <a:t>bǐ</a:t>
            </a:r>
            <a:r>
              <a:rPr lang="en-US" altLang="zh-CN" sz="4000" b="1" dirty="0" smtClean="0">
                <a:sym typeface="+mn-ea"/>
              </a:rPr>
              <a:t>               </a:t>
            </a:r>
            <a:r>
              <a:rPr lang="en-US" altLang="zh-CN" sz="4000" b="1" dirty="0" err="1" smtClean="0">
                <a:sym typeface="+mn-ea"/>
              </a:rPr>
              <a:t>dēng</a:t>
            </a:r>
            <a:r>
              <a:rPr lang="en-US" altLang="zh-CN" sz="4000" b="1" dirty="0" smtClean="0">
                <a:sym typeface="+mn-ea"/>
              </a:rPr>
              <a:t>              d</a:t>
            </a:r>
            <a:r>
              <a:rPr lang="en-US" altLang="zh-CN" sz="4000" b="1" dirty="0" err="1" smtClean="0">
                <a:sym typeface="+mn-ea"/>
              </a:rPr>
              <a:t>iàn</a:t>
            </a:r>
            <a:endParaRPr lang="en-US" altLang="zh-CN" sz="4000" b="1" dirty="0">
              <a:sym typeface="+mn-ea"/>
            </a:endParaRPr>
          </a:p>
        </p:txBody>
      </p:sp>
      <p:grpSp>
        <p:nvGrpSpPr>
          <p:cNvPr id="15" name="组合 16"/>
          <p:cNvGrpSpPr/>
          <p:nvPr/>
        </p:nvGrpSpPr>
        <p:grpSpPr>
          <a:xfrm>
            <a:off x="9949180" y="2294890"/>
            <a:ext cx="1370330" cy="1322105"/>
            <a:chOff x="-955824" y="1697380"/>
            <a:chExt cx="1887537" cy="1911459"/>
          </a:xfrm>
        </p:grpSpPr>
        <p:pic>
          <p:nvPicPr>
            <p:cNvPr id="34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支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6" name="组合 9"/>
          <p:cNvGrpSpPr/>
          <p:nvPr/>
        </p:nvGrpSpPr>
        <p:grpSpPr>
          <a:xfrm>
            <a:off x="2589414" y="2283807"/>
            <a:ext cx="1370330" cy="1322105"/>
            <a:chOff x="-955824" y="1697380"/>
            <a:chExt cx="1887537" cy="1911460"/>
          </a:xfrm>
        </p:grpSpPr>
        <p:pic>
          <p:nvPicPr>
            <p:cNvPr id="29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" name="TextBox 4"/>
            <p:cNvSpPr txBox="1"/>
            <p:nvPr/>
          </p:nvSpPr>
          <p:spPr>
            <a:xfrm>
              <a:off x="-781453" y="1697431"/>
              <a:ext cx="1539600" cy="19114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 eaLnBrk="1" hangingPunct="1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信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7" name="组合 3"/>
          <p:cNvGrpSpPr/>
          <p:nvPr/>
        </p:nvGrpSpPr>
        <p:grpSpPr>
          <a:xfrm>
            <a:off x="7370964" y="4474556"/>
            <a:ext cx="1370330" cy="1323474"/>
            <a:chOff x="-955824" y="1697380"/>
            <a:chExt cx="1887537" cy="1913438"/>
          </a:xfrm>
        </p:grpSpPr>
        <p:pic>
          <p:nvPicPr>
            <p:cNvPr id="36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" name="TextBox 4"/>
            <p:cNvSpPr txBox="1"/>
            <p:nvPr/>
          </p:nvSpPr>
          <p:spPr>
            <a:xfrm>
              <a:off x="-781453" y="1697431"/>
              <a:ext cx="1539600" cy="1913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lstStyle/>
            <a:p>
              <a:pPr lvl="0"/>
              <a:r>
                <a:rPr lang="zh-CN" altLang="en-US" sz="8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灯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9261" y="4474845"/>
            <a:ext cx="1370330" cy="1322105"/>
            <a:chOff x="-955824" y="1697380"/>
            <a:chExt cx="1887537" cy="1911459"/>
          </a:xfrm>
        </p:grpSpPr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955824" y="16973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TextBox 4"/>
            <p:cNvSpPr txBox="1"/>
            <p:nvPr/>
          </p:nvSpPr>
          <p:spPr>
            <a:xfrm>
              <a:off x="-781453" y="1697431"/>
              <a:ext cx="1539600" cy="19114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1">
              <a:spAutoFit/>
            </a:bodyPr>
            <a:p>
              <a:pPr lvl="0"/>
              <a:r>
                <a:rPr lang="zh-CN" altLang="en-US" sz="8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圆</a:t>
              </a:r>
              <a:endParaRPr lang="zh-CN" altLang="en-US" sz="8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845526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0077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077" y="2108324"/>
            <a:ext cx="5536276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4000" b="1" dirty="0" smtClean="0"/>
              <a:t>课文总共有多少段？</a:t>
            </a:r>
            <a:endParaRPr lang="en-US" altLang="zh-CN" sz="4000" b="1" dirty="0" smtClean="0"/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4000" b="1" dirty="0" smtClean="0"/>
              <a:t>信是写给谁的？</a:t>
            </a:r>
            <a:endParaRPr lang="en-US" altLang="zh-CN" sz="4000" b="1" dirty="0" smtClean="0"/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4000" b="1" dirty="0" smtClean="0"/>
              <a:t>想想露西为什么要写信？</a:t>
            </a:r>
            <a:endParaRPr lang="en-US" altLang="zh-CN" sz="4000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61908" y="1994015"/>
            <a:ext cx="4927024" cy="327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5649884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4898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精读课文：第一封信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1396" y="2096945"/>
            <a:ext cx="10922924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zh-CN" altLang="en-US" sz="4000" b="1" dirty="0" smtClean="0"/>
              <a:t>思考露西的第一封信里面写了什么？</a:t>
            </a:r>
            <a:endParaRPr lang="en-US" altLang="zh-CN" sz="4000" b="1" dirty="0" smtClean="0"/>
          </a:p>
          <a:p>
            <a:pPr>
              <a:lnSpc>
                <a:spcPct val="250000"/>
              </a:lnSpc>
            </a:pPr>
            <a:r>
              <a:rPr lang="zh-CN" altLang="en-US" sz="4000" b="1" dirty="0" smtClean="0">
                <a:solidFill>
                  <a:srgbClr val="0070C0"/>
                </a:solidFill>
              </a:rPr>
              <a:t>        露西写了一些不开心的事情，台灯坏了，</a:t>
            </a:r>
            <a:endParaRPr lang="zh-CN" altLang="en-US" sz="4000" b="1" dirty="0" smtClean="0">
              <a:solidFill>
                <a:srgbClr val="0070C0"/>
              </a:solidFill>
            </a:endParaRPr>
          </a:p>
          <a:p>
            <a:pPr>
              <a:lnSpc>
                <a:spcPct val="250000"/>
              </a:lnSpc>
            </a:pPr>
            <a:r>
              <a:rPr lang="zh-CN" altLang="en-US" sz="4000" b="1" dirty="0" smtClean="0">
                <a:solidFill>
                  <a:srgbClr val="0070C0"/>
                </a:solidFill>
              </a:rPr>
              <a:t>        家里很冷清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。</a:t>
            </a:r>
            <a:endParaRPr lang="en-US" altLang="zh-CN" sz="3600" b="1" dirty="0" smtClean="0">
              <a:solidFill>
                <a:srgbClr val="0070C0"/>
              </a:solidFill>
            </a:endParaRPr>
          </a:p>
        </p:txBody>
      </p:sp>
      <p:pic>
        <p:nvPicPr>
          <p:cNvPr id="8" name="图片 7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5649884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4898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精读课文：第一封信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7650" y="1797687"/>
            <a:ext cx="10025149" cy="43602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/>
              <a:t>露西第一封信，为什么没有寄给爸爸？</a:t>
            </a:r>
            <a:br>
              <a:rPr lang="en-US" altLang="zh-CN" sz="3600" b="1" dirty="0" smtClean="0">
                <a:solidFill>
                  <a:srgbClr val="0070C0"/>
                </a:solidFill>
              </a:rPr>
            </a:br>
            <a:r>
              <a:rPr lang="zh-CN" altLang="en-US" sz="3600" b="1" dirty="0" smtClean="0">
                <a:solidFill>
                  <a:srgbClr val="0070C0"/>
                </a:solidFill>
              </a:rPr>
              <a:t>露西觉得自己写的不好，所以没有把信寄出去。</a:t>
            </a:r>
            <a:endParaRPr lang="en-US" altLang="zh-CN" sz="36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600" b="1" dirty="0" smtClean="0"/>
              <a:t>露西回家后就干家务，说明了什么？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70C0"/>
                </a:solidFill>
              </a:rPr>
              <a:t>露西是个懂事的孩子。</a:t>
            </a:r>
            <a:endParaRPr lang="en-US" altLang="zh-CN" sz="3600" b="1" dirty="0" smtClean="0">
              <a:solidFill>
                <a:srgbClr val="0070C0"/>
              </a:solidFill>
            </a:endParaRPr>
          </a:p>
        </p:txBody>
      </p:sp>
      <p:pic>
        <p:nvPicPr>
          <p:cNvPr id="8" name="图片 7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5649884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4898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精读课文：第二封信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2100" y="1101090"/>
            <a:ext cx="906780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 smtClean="0"/>
              <a:t>想一想：</a:t>
            </a:r>
            <a:endParaRPr lang="en-US" altLang="zh-CN" sz="4000" b="1" dirty="0" smtClean="0"/>
          </a:p>
          <a:p>
            <a:pPr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0070C0"/>
                </a:solidFill>
              </a:rPr>
              <a:t>谁和露西一起重新给爸爸写信？</a:t>
            </a:r>
            <a:endParaRPr lang="en-US" altLang="zh-CN" sz="40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0070C0"/>
                </a:solidFill>
              </a:rPr>
              <a:t>信上写了什么？</a:t>
            </a:r>
            <a:endParaRPr lang="en-US" altLang="zh-CN" sz="4000" b="1" dirty="0" smtClean="0">
              <a:solidFill>
                <a:srgbClr val="0070C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 smtClean="0">
                <a:solidFill>
                  <a:srgbClr val="0070C0"/>
                </a:solidFill>
              </a:rPr>
              <a:t>露西把第二封信寄出去了吗？</a:t>
            </a:r>
            <a:endParaRPr lang="en-US" altLang="zh-CN" sz="4000" b="1" dirty="0" smtClean="0">
              <a:solidFill>
                <a:srgbClr val="0070C0"/>
              </a:solidFill>
            </a:endParaRPr>
          </a:p>
        </p:txBody>
      </p:sp>
      <p:pic>
        <p:nvPicPr>
          <p:cNvPr id="8" name="图片 7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5649884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4898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精读课文：第二封信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04922" y="1631432"/>
            <a:ext cx="8637346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/>
              <a:t>找一找：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/>
              <a:t>课文中描写露西的心情的词语或句子。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70C0"/>
                </a:solidFill>
              </a:rPr>
              <a:t>如：“我们很不开心”“家里很冷清”。</a:t>
            </a:r>
            <a:endParaRPr lang="en-US" altLang="zh-CN" sz="3600" b="1" dirty="0" smtClean="0">
              <a:solidFill>
                <a:srgbClr val="0070C0"/>
              </a:solidFill>
            </a:endParaRPr>
          </a:p>
        </p:txBody>
      </p:sp>
      <p:pic>
        <p:nvPicPr>
          <p:cNvPr id="8" name="图片 7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5649884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4898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精读课文：第二封信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6007" y="1631432"/>
            <a:ext cx="11671069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 smtClean="0"/>
              <a:t>露西写第一封信的时候不开心，第二封信的时候是开心的。为什么写第一封信的时候露西不开心，而后来又开心了？</a:t>
            </a:r>
            <a:endParaRPr lang="en-US" altLang="zh-CN" sz="2800" b="1" dirty="0" smtClean="0"/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</a:rPr>
              <a:t>         第一封信是露西一个人写的，她觉得爸爸不在家，家里很冷清；第二封信是妈妈和露西一起写的，妈妈帮助露西写信，鼓励露西想些美好的事情，网露西觉得很快乐，并把这种快乐写在信里面，不让爸爸担心。</a:t>
            </a:r>
            <a:endParaRPr lang="en-US" altLang="zh-CN" sz="28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08520" y="2758440"/>
            <a:ext cx="402336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楷体" panose="02010609060101010101" charset="-122"/>
                <a:ea typeface="楷体" panose="02010609060101010101" charset="-122"/>
              </a:rPr>
              <a:t>第一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课时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0422" y="1379047"/>
            <a:ext cx="5259160" cy="390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5649884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4898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精读课文：第二封信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2547" y="1830938"/>
            <a:ext cx="7730836" cy="28007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b="1" dirty="0" smtClean="0"/>
              <a:t>想一想：</a:t>
            </a:r>
            <a:endParaRPr lang="en-US" altLang="zh-CN" sz="4400" b="1" dirty="0" smtClean="0"/>
          </a:p>
          <a:p>
            <a:pPr>
              <a:lnSpc>
                <a:spcPct val="200000"/>
              </a:lnSpc>
            </a:pPr>
            <a:r>
              <a:rPr lang="en-US" altLang="zh-CN" sz="4400" b="1" dirty="0" smtClean="0">
                <a:solidFill>
                  <a:srgbClr val="0070C0"/>
                </a:solidFill>
              </a:rPr>
              <a:t>                 </a:t>
            </a:r>
            <a:r>
              <a:rPr lang="zh-CN" altLang="en-US" sz="4400" b="1" dirty="0" smtClean="0">
                <a:solidFill>
                  <a:srgbClr val="0070C0"/>
                </a:solidFill>
              </a:rPr>
              <a:t>你更喜欢哪封信？</a:t>
            </a:r>
            <a:endParaRPr lang="en-US" altLang="zh-CN" sz="4400" b="1" dirty="0" smtClean="0">
              <a:solidFill>
                <a:srgbClr val="0070C0"/>
              </a:solidFill>
            </a:endParaRPr>
          </a:p>
        </p:txBody>
      </p:sp>
      <p:pic>
        <p:nvPicPr>
          <p:cNvPr id="5" name="图片 4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3172691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1" y="531495"/>
            <a:ext cx="24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整体感知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79420" y="2213323"/>
            <a:ext cx="7680960" cy="23471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3200" b="1" dirty="0" smtClean="0">
                <a:solidFill>
                  <a:srgbClr val="0070C0"/>
                </a:solidFill>
              </a:rPr>
              <a:t>听录音，轻声读，</a:t>
            </a:r>
            <a:endParaRPr lang="en-US" altLang="zh-CN" sz="3200" b="1" dirty="0" smtClean="0">
              <a:solidFill>
                <a:srgbClr val="0070C0"/>
              </a:solidFill>
            </a:endParaRPr>
          </a:p>
          <a:p>
            <a:pPr>
              <a:lnSpc>
                <a:spcPct val="250000"/>
              </a:lnSpc>
            </a:pPr>
            <a:r>
              <a:rPr lang="zh-CN" altLang="en-US" sz="3200" b="1" dirty="0" smtClean="0">
                <a:solidFill>
                  <a:srgbClr val="0070C0"/>
                </a:solidFill>
              </a:rPr>
              <a:t>注意将露西不开心和快乐的语气读出来。</a:t>
            </a:r>
            <a:endParaRPr lang="en-US" altLang="zh-CN" sz="3200" b="1" dirty="0" smtClean="0">
              <a:solidFill>
                <a:srgbClr val="0070C0"/>
              </a:solidFill>
            </a:endParaRPr>
          </a:p>
        </p:txBody>
      </p:sp>
      <p:pic>
        <p:nvPicPr>
          <p:cNvPr id="5" name="图片 4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整体感知</a:t>
            </a:r>
            <a:endParaRPr lang="zh-CN" altLang="en-US" sz="4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14895" y="1471181"/>
            <a:ext cx="106901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优美的诗句：</a:t>
            </a:r>
            <a:endParaRPr lang="en-US" altLang="zh-CN" sz="3200" b="1" dirty="0" smtClean="0"/>
          </a:p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                          一叠纸           一支圆珠笔         太阳闪闪发光   </a:t>
            </a:r>
            <a:r>
              <a:rPr lang="en-US" altLang="zh-CN" sz="3200" b="1" dirty="0" smtClean="0"/>
              <a:t>   </a:t>
            </a:r>
            <a:endParaRPr lang="en-US" altLang="zh-CN" sz="3200" b="1" dirty="0" smtClean="0"/>
          </a:p>
          <a:p>
            <a:pPr>
              <a:lnSpc>
                <a:spcPct val="200000"/>
              </a:lnSpc>
            </a:pPr>
            <a:r>
              <a:rPr lang="zh-CN" altLang="en-US" sz="3200" b="1" dirty="0" smtClean="0"/>
              <a:t>                            又蹦又跳       一大束鲜花</a:t>
            </a:r>
            <a:endParaRPr lang="en-US" altLang="zh-CN" sz="3200" b="1" dirty="0" smtClean="0"/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比一比：分组比赛读第一封信和第二封信，看看谁读得好。   </a:t>
            </a:r>
            <a:endParaRPr lang="en-US" altLang="zh-CN" sz="3200" b="1" dirty="0" smtClean="0"/>
          </a:p>
          <a:p>
            <a:pPr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/>
              <a:t>说一说：露西是个什么样的孩子？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板书设计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12370" y="1637437"/>
            <a:ext cx="108083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3600" b="1" dirty="0" smtClean="0"/>
              <a:t>一封信</a:t>
            </a:r>
            <a:endParaRPr lang="en-US" altLang="zh-CN" sz="3600" b="1" dirty="0" smtClean="0"/>
          </a:p>
          <a:p>
            <a:pPr>
              <a:lnSpc>
                <a:spcPct val="250000"/>
              </a:lnSpc>
            </a:pPr>
            <a:r>
              <a:rPr lang="zh-CN" altLang="en-US" sz="2800" b="1" dirty="0" smtClean="0"/>
              <a:t>第一封信          露西（不开心）                      台灯坏了、家里很冷清</a:t>
            </a:r>
            <a:endParaRPr lang="en-US" altLang="zh-CN" sz="2800" b="1" dirty="0" smtClean="0"/>
          </a:p>
          <a:p>
            <a:pPr>
              <a:lnSpc>
                <a:spcPct val="250000"/>
              </a:lnSpc>
            </a:pPr>
            <a:r>
              <a:rPr lang="zh-CN" altLang="en-US" sz="2800" b="1" dirty="0" smtClean="0"/>
              <a:t>第二封信          妈妈和露西（开心）             小狗希比希、看电影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虚尾箭头 6"/>
          <p:cNvSpPr/>
          <p:nvPr/>
        </p:nvSpPr>
        <p:spPr>
          <a:xfrm>
            <a:off x="518160" y="295275"/>
            <a:ext cx="2727960" cy="1172845"/>
          </a:xfrm>
          <a:prstGeom prst="striped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54380" y="531495"/>
            <a:ext cx="225488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黑体" panose="02010600030101010101" pitchFamily="2" charset="-122"/>
                <a:ea typeface="黑体" panose="02010600030101010101" pitchFamily="2" charset="-122"/>
              </a:rPr>
              <a:t>课时作业</a:t>
            </a:r>
            <a:endParaRPr lang="zh-CN" altLang="en-US" sz="4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3" name="图片 32" descr="71bOOOPIC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66960" y="5387340"/>
            <a:ext cx="1981200" cy="147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5984" y="1354281"/>
            <a:ext cx="11180617" cy="4973782"/>
          </a:xfrm>
          <a:prstGeom prst="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14647" y="1186816"/>
            <a:ext cx="111052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、我会写。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刂：</a:t>
            </a:r>
            <a:r>
              <a:rPr lang="zh-CN" altLang="en-US" sz="2800" b="1" u="sng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割   削   刮   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亻：</a:t>
            </a:r>
            <a:r>
              <a:rPr lang="zh-CN" altLang="en-US" sz="2800" b="1" u="sng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修  他  伯   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钅：</a:t>
            </a:r>
            <a:r>
              <a:rPr lang="zh-CN" altLang="en-US" sz="2800" b="1" u="sng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锅  银  铜   </a:t>
            </a:r>
            <a:endParaRPr lang="en-US" altLang="zh-CN" sz="2800" b="1" u="sng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二、将句子补充完整。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）太阳（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闪闪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）发光。阳光下，我们的希比希（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又蹦又跳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）它们。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）以前每天早上你一边（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刮胡子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），一边（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逗我玩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三、给自己的父母写一封信，说说你想对他们说的话。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28255-131223141I0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577215"/>
            <a:ext cx="9951720" cy="5704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1280" y="3276600"/>
            <a:ext cx="52578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今天的你们很棒哦！明天继续加油！！</a:t>
            </a:r>
            <a:endParaRPr lang="zh-CN" altLang="en-US" sz="4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>
            <a:r>
              <a:rPr lang="zh-CN" altLang="en-US" dirty="0">
                <a:ea typeface="宋体" panose="02010600030101010101" pitchFamily="2" charset="-122"/>
              </a:rPr>
              <a:t>日常书信</a:t>
            </a:r>
            <a:endParaRPr lang="zh-CN" altLang="en-US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 vert="horz" wrap="square" anchor="t"/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收信人的称呼：</a:t>
            </a:r>
            <a:endParaRPr lang="zh-CN" altLang="en-US" dirty="0">
              <a:ea typeface="宋体" panose="02010600030101010101" pitchFamily="2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问候语</a:t>
            </a:r>
            <a:endParaRPr lang="zh-CN" altLang="en-US" dirty="0">
              <a:ea typeface="宋体" panose="02010600030101010101" pitchFamily="2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正文（交流、介绍自己最近的情况，问对方的最近的情况等）</a:t>
            </a:r>
            <a:endParaRPr lang="zh-CN" altLang="en-US" dirty="0">
              <a:ea typeface="宋体" panose="02010600030101010101" pitchFamily="2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结束语。</a:t>
            </a:r>
            <a:endParaRPr lang="zh-CN" altLang="en-US" dirty="0">
              <a:ea typeface="宋体" panose="02010600030101010101" pitchFamily="2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祝福的话</a:t>
            </a:r>
            <a:endParaRPr lang="zh-CN" altLang="en-US" dirty="0">
              <a:ea typeface="宋体" panose="02010600030101010101" pitchFamily="2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                                               写信人</a:t>
            </a:r>
            <a:endParaRPr lang="zh-CN" altLang="en-US" dirty="0">
              <a:ea typeface="宋体" panose="02010600030101010101" pitchFamily="2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dirty="0">
                <a:ea typeface="宋体" panose="02010600030101010101" pitchFamily="2" charset="-122"/>
              </a:rPr>
              <a:t>                                                  年    月    日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vert="horz" wrap="square" anchor="ctr"/>
          <a:p/>
        </p:txBody>
      </p:sp>
      <p:graphicFrame>
        <p:nvGraphicFramePr>
          <p:cNvPr id="10243" name="表格占位符 10242"/>
          <p:cNvGraphicFramePr/>
          <p:nvPr>
            <p:ph type="tbl" idx="1"/>
          </p:nvPr>
        </p:nvGraphicFramePr>
        <p:xfrm>
          <a:off x="838200" y="38735"/>
          <a:ext cx="10003790" cy="6826885"/>
        </p:xfrm>
        <a:graphic>
          <a:graphicData uri="http://schemas.openxmlformats.org/drawingml/2006/table">
            <a:tbl>
              <a:tblPr/>
              <a:tblGrid>
                <a:gridCol w="2045335"/>
                <a:gridCol w="3956050"/>
                <a:gridCol w="4002405"/>
              </a:tblGrid>
              <a:tr h="927735"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内容</a:t>
                      </a:r>
                      <a:endParaRPr lang="zh-CN" altLang="en-US" sz="36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日常书信</a:t>
                      </a:r>
                      <a:endParaRPr lang="zh-CN" altLang="en-US" sz="36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6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正式信函</a:t>
                      </a:r>
                      <a:endParaRPr lang="zh-CN" altLang="en-US" sz="3600" b="1" dirty="0">
                        <a:solidFill>
                          <a:srgbClr val="FFFFFF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  <a:tr h="1364615"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  称呼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亲爱的......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敬爱的......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尊敬的......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敬爱的.......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  <a:tr h="923925"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 问候语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您好！你好！你好吗？最近过得怎么样？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 您好！你好！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  <a:tr h="1764030"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 结束语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希望早日收到你（您）的      回信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望回信，替我向......问好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盼望早日回信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我希望能尽快得到您的  答复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希望你能考虑我的建议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  <a:tr h="1846580"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祝愿用语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祝身体健康！工作顺利！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祝学习进步！天天开心！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祝生意兴隆！万事如意！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marL="742950" lvl="1" indent="-28575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 marL="1143000" lvl="2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 marL="1600200" lvl="3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 marL="2057400" lvl="4" indent="-228600" algn="l" defTabSz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此致敬礼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祝工作顺利！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    祝身体健康！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vert="horz" anchor="ctr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10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>
          <a:xfrm>
            <a:off x="1981200" y="476250"/>
            <a:ext cx="8229600" cy="2592388"/>
          </a:xfrm>
        </p:spPr>
        <p:txBody>
          <a:bodyPr vert="horz" wrap="square" anchor="ctr"/>
          <a:p>
            <a:pPr>
              <a:buSzPct val="1000"/>
            </a:pPr>
            <a:r>
              <a:rPr lang="en-US" altLang="x-none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(1)</a:t>
            </a:r>
            <a: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中国常用的电子邮箱的网站</a:t>
            </a:r>
            <a:b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x-none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http://cn.mail.yahoo.com</a:t>
            </a:r>
            <a:b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</a:br>
            <a:endParaRPr lang="zh-CN" altLang="en-US" sz="44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1267" name="Picture 4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40013" y="2852738"/>
            <a:ext cx="7200900" cy="367188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84275"/>
          </a:xfrm>
        </p:spPr>
        <p:txBody>
          <a:bodyPr vert="horz" wrap="square" anchor="ctr">
            <a:normAutofit fontScale="90000"/>
          </a:bodyPr>
          <a:p>
            <a:pPr>
              <a:buSzPct val="1000"/>
            </a:pPr>
            <a:b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</a:br>
            <a:b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x-none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http://www.126.com   </a:t>
            </a:r>
            <a:b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</a:br>
            <a:b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</a:br>
            <a:endParaRPr lang="zh-CN" altLang="en-US" sz="44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2291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76538" y="1790700"/>
            <a:ext cx="6919912" cy="43751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1143000"/>
          </a:xfrm>
        </p:spPr>
        <p:txBody>
          <a:bodyPr vert="horz" wrap="square" anchor="ctr"/>
          <a:p>
            <a:pPr>
              <a:buSzPct val="1000"/>
            </a:pPr>
            <a:r>
              <a:rPr lang="zh-CN" altLang="en-US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范文</a:t>
            </a:r>
            <a:r>
              <a:rPr lang="en-US" altLang="x-none" sz="4400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44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13315" name="Picture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63750" y="1412875"/>
            <a:ext cx="8137525" cy="518477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823913"/>
          </a:xfrm>
        </p:spPr>
        <p:txBody>
          <a:bodyPr vert="horz" wrap="square" anchor="ctr"/>
          <a:p>
            <a:pPr>
              <a:buSzPct val="1000"/>
            </a:pPr>
            <a:r>
              <a:rPr lang="zh-CN" altLang="en-US" sz="4400" kern="120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补充范文</a:t>
            </a:r>
            <a:endParaRPr lang="zh-CN" altLang="en-US" sz="4400" kern="120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663575" y="768985"/>
            <a:ext cx="10666730" cy="5633720"/>
          </a:xfrm>
        </p:spPr>
        <p:txBody>
          <a:bodyPr vert="horz" wrap="square" anchor="t">
            <a:normAutofit fontScale="40000"/>
          </a:bodyPr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陈老师：</a:t>
            </a:r>
            <a:endParaRPr lang="en-US" altLang="x-none" sz="40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en-US" altLang="x-none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 </a:t>
            </a: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你好！</a:t>
            </a:r>
            <a:endParaRPr lang="zh-CN" altLang="en-US" sz="40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      我是美国人，现在在</a:t>
            </a:r>
            <a:r>
              <a:rPr lang="zh-CN" altLang="en-US" sz="40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广东 大学留学生</a:t>
            </a: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院 学习汉语，汉语成绩优秀（</a:t>
            </a:r>
            <a:r>
              <a:rPr lang="en-US" altLang="x-none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HSK5</a:t>
            </a: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）。我想应聘贵校的英语教师一职希望学校给我一个机会，谢谢！</a:t>
            </a:r>
            <a:endParaRPr lang="zh-CN" altLang="en-US" sz="40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     附件中是我的简历，期待您的回复。</a:t>
            </a:r>
            <a:endParaRPr lang="zh-CN" altLang="en-US" sz="40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     此致</a:t>
            </a:r>
            <a:endParaRPr lang="en-US" altLang="x-none" sz="40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en-US" altLang="x-none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    </a:t>
            </a:r>
            <a:r>
              <a:rPr lang="zh-CN" altLang="en-US" sz="40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敬礼</a:t>
            </a:r>
            <a:r>
              <a:rPr lang="zh-CN" altLang="en-US" sz="40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！</a:t>
            </a:r>
            <a:endParaRPr lang="zh-CN" altLang="en-US" sz="40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                                                                                                  </a:t>
            </a:r>
            <a:r>
              <a:rPr lang="en-US" altLang="zh-CN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mike</a:t>
            </a:r>
            <a:endParaRPr lang="en-US" altLang="zh-CN" sz="44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                                                                        2015年5月20日</a:t>
            </a:r>
            <a:endParaRPr lang="zh-CN" altLang="en-US" sz="44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</a:t>
            </a:r>
            <a:endParaRPr lang="zh-CN" altLang="en-US" sz="4400" b="1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</a:t>
            </a: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联系方式：</a:t>
            </a:r>
            <a:endParaRPr lang="zh-CN" altLang="en-US" sz="44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地址：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广东省广州市白云区白云大道北2号广东外语外贸大学</a:t>
            </a:r>
            <a:endParaRPr lang="zh-CN" altLang="en-US" sz="4400" b="1" kern="1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邮编：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510420</a:t>
            </a:r>
            <a:endParaRPr lang="zh-CN" altLang="en-US" sz="44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 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手机：</a:t>
            </a:r>
            <a:r>
              <a:rPr lang="en-US" altLang="x-none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138********</a:t>
            </a:r>
            <a:endParaRPr lang="zh-CN" altLang="en-US" sz="44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just" defTabSz="0">
              <a:lnSpc>
                <a:spcPct val="90000"/>
              </a:lnSpc>
              <a:buSzPct val="1000"/>
            </a:pPr>
            <a:r>
              <a:rPr lang="en-US" altLang="x-none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</a:t>
            </a:r>
            <a:r>
              <a:rPr lang="en-US" altLang="x-none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 E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-</a:t>
            </a:r>
            <a:r>
              <a:rPr lang="en-US" altLang="x-none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MAIL</a:t>
            </a:r>
            <a:r>
              <a:rPr lang="zh-CN" altLang="en-US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：</a:t>
            </a:r>
            <a:r>
              <a:rPr lang="en-US" altLang="x-none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piao</a:t>
            </a:r>
            <a:r>
              <a:rPr lang="zh-CN" altLang="en-US" sz="4400" b="1" kern="1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xiao</a:t>
            </a:r>
            <a:r>
              <a:rPr lang="en-US" altLang="x-none" sz="4400" b="1" kern="1200" dirty="0">
                <a:latin typeface="Arial" panose="020B0604020202020204" pitchFamily="34" charset="0"/>
                <a:ea typeface="Arial" panose="020B0604020202020204" pitchFamily="34" charset="0"/>
                <a:sym typeface="Arial" panose="020B0604020202020204" pitchFamily="34" charset="0"/>
              </a:rPr>
              <a:t>min@126.com</a:t>
            </a:r>
            <a:endParaRPr lang="zh-CN" altLang="en-US" sz="4400" b="1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  <a:p>
            <a:pPr marL="342900" indent="-342900" algn="l" defTabSz="0">
              <a:lnSpc>
                <a:spcPct val="90000"/>
              </a:lnSpc>
              <a:buClr>
                <a:schemeClr val="tx2"/>
              </a:buClr>
              <a:buSzPct val="1000"/>
              <a:buChar char="•"/>
            </a:pPr>
            <a:endParaRPr lang="zh-CN" altLang="en-US" sz="4400" kern="1200" dirty="0">
              <a:latin typeface="Arial" panose="020B0604020202020204" pitchFamily="34" charset="0"/>
              <a:ea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3806</Words>
  <Application>WPS 演示</Application>
  <PresentationFormat>自定义</PresentationFormat>
  <Paragraphs>337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楷体</vt:lpstr>
      <vt:lpstr>黑体</vt:lpstr>
      <vt:lpstr>楷体_GB2312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日常书信</vt:lpstr>
      <vt:lpstr>PowerPoint 演示文稿</vt:lpstr>
      <vt:lpstr>(1)中国常用的电子邮箱的网站 http://cn.mail.yahoo.com </vt:lpstr>
      <vt:lpstr>  http://www.126.com     </vt:lpstr>
      <vt:lpstr>范文1</vt:lpstr>
      <vt:lpstr>补充范文</vt:lpstr>
      <vt:lpstr>请假条</vt:lpstr>
      <vt:lpstr>请假条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MacBook</dc:creator>
  <cp:lastModifiedBy>Administrator</cp:lastModifiedBy>
  <cp:revision>85</cp:revision>
  <dcterms:created xsi:type="dcterms:W3CDTF">2016-12-11T09:55:00Z</dcterms:created>
  <dcterms:modified xsi:type="dcterms:W3CDTF">2017-10-09T03:39:28Z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