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Default Extension="mp3" ContentType="audio/unknown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Default Extension="wdp" ContentType="image/vnd.ms-photo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875" r:id="rId2"/>
    <p:sldId id="877" r:id="rId3"/>
    <p:sldId id="323" r:id="rId4"/>
    <p:sldId id="782" r:id="rId5"/>
    <p:sldId id="879" r:id="rId6"/>
    <p:sldId id="876" r:id="rId7"/>
    <p:sldId id="851" r:id="rId8"/>
    <p:sldId id="880" r:id="rId9"/>
    <p:sldId id="886" r:id="rId10"/>
    <p:sldId id="887" r:id="rId11"/>
    <p:sldId id="838" r:id="rId12"/>
    <p:sldId id="889" r:id="rId13"/>
    <p:sldId id="888" r:id="rId14"/>
    <p:sldId id="882" r:id="rId15"/>
    <p:sldId id="883" r:id="rId16"/>
    <p:sldId id="891" r:id="rId17"/>
    <p:sldId id="884" r:id="rId18"/>
    <p:sldId id="874" r:id="rId19"/>
    <p:sldId id="890" r:id="rId20"/>
  </p:sldIdLst>
  <p:sldSz cx="9144000" cy="5143500" type="screen16x9"/>
  <p:notesSz cx="6858000" cy="9144000"/>
  <p:embeddedFontLst>
    <p:embeddedFont>
      <p:font typeface="黑体" pitchFamily="49" charset="-122"/>
      <p:regular r:id="rId23"/>
    </p:embeddedFont>
    <p:embeddedFont>
      <p:font typeface="微软雅黑" pitchFamily="34" charset="-122"/>
      <p:regular r:id="rId24"/>
      <p:bold r:id="rId25"/>
    </p:embeddedFont>
    <p:embeddedFont>
      <p:font typeface="楷体" pitchFamily="49" charset="-122"/>
      <p:regular r:id="rId26"/>
    </p:embeddedFont>
    <p:embeddedFont>
      <p:font typeface="Calibri" pitchFamily="34" charset="0"/>
      <p:regular r:id="rId27"/>
      <p:bold r:id="rId28"/>
      <p:italic r:id="rId29"/>
      <p:boldItalic r:id="rId3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493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900"/>
    <a:srgbClr val="FF6600"/>
    <a:srgbClr val="FF0000"/>
    <a:srgbClr val="EE6060"/>
    <a:srgbClr val="FF9933"/>
    <a:srgbClr val="0000FF"/>
    <a:srgbClr val="0070C0"/>
    <a:srgbClr val="FF9F9F"/>
    <a:srgbClr val="FFBF53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6245" autoAdjust="0"/>
    <p:restoredTop sz="94660"/>
  </p:normalViewPr>
  <p:slideViewPr>
    <p:cSldViewPr>
      <p:cViewPr>
        <p:scale>
          <a:sx n="100" d="100"/>
          <a:sy n="100" d="100"/>
        </p:scale>
        <p:origin x="-486" y="114"/>
      </p:cViewPr>
      <p:guideLst>
        <p:guide orient="horz" pos="1493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4.fntdata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3.fntdata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2.fntdata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1.fntdata"/><Relationship Id="rId28" Type="http://schemas.openxmlformats.org/officeDocument/2006/relationships/font" Target="fonts/font6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Relationship Id="rId27" Type="http://schemas.openxmlformats.org/officeDocument/2006/relationships/font" Target="fonts/font5.fntdata"/><Relationship Id="rId30" Type="http://schemas.openxmlformats.org/officeDocument/2006/relationships/font" Target="fonts/font8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2021/2/19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7140201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  <a:pPr/>
              <a:t>2021/2/19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534" y="685800"/>
            <a:ext cx="6094934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490567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102571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7" Type="http://schemas.microsoft.com/office/2007/relationships/hdphoto" Target="../media/hdphoto1.wdp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11" Type="http://schemas.microsoft.com/office/2007/relationships/hdphoto" Target="../media/hdphoto3.wdp"/><Relationship Id="rId5" Type="http://schemas.openxmlformats.org/officeDocument/2006/relationships/image" Target="../media/image1.png"/><Relationship Id="rId10" Type="http://schemas.openxmlformats.org/officeDocument/2006/relationships/image" Target="../media/image4.png"/><Relationship Id="rId4" Type="http://schemas.openxmlformats.org/officeDocument/2006/relationships/theme" Target="../theme/theme1.xml"/><Relationship Id="rId9" Type="http://schemas.microsoft.com/office/2007/relationships/hdphoto" Target="../media/hdphoto2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>
            <a:alpha val="6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A5720ABE-D448-574E-AED4-4A2EA0C52521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8FDDFD90-1429-7244-B887-4B2B69E9159A}"/>
              </a:ext>
            </a:extLst>
          </p:cNvPr>
          <p:cNvSpPr/>
          <p:nvPr userDrawn="1"/>
        </p:nvSpPr>
        <p:spPr>
          <a:xfrm flipH="1">
            <a:off x="1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00B9FA">
                  <a:lumMod val="60000"/>
                  <a:lumOff val="40000"/>
                </a:srgbClr>
              </a:gs>
              <a:gs pos="97000">
                <a:sysClr val="window" lastClr="FFFFFF">
                  <a:alpha val="0"/>
                </a:sysClr>
              </a:gs>
              <a:gs pos="70000">
                <a:srgbClr val="00B9FA">
                  <a:lumMod val="40000"/>
                  <a:lumOff val="60000"/>
                  <a:alpha val="76000"/>
                </a:srgbClr>
              </a:gs>
            </a:gsLst>
            <a:lin ang="1080000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Times New Roman"/>
              <a:ea typeface="微软雅黑"/>
              <a:cs typeface="+mn-cs"/>
            </a:endParaRPr>
          </a:p>
        </p:txBody>
      </p:sp>
      <p:sp>
        <p:nvSpPr>
          <p:cNvPr id="12" name="文本框 10">
            <a:extLst>
              <a:ext uri="{FF2B5EF4-FFF2-40B4-BE49-F238E27FC236}">
                <a16:creationId xmlns="" xmlns:a16="http://schemas.microsoft.com/office/drawing/2014/main" id="{5362E6FF-7BB4-7848-B66B-4CD6CB94CD42}"/>
              </a:ext>
            </a:extLst>
          </p:cNvPr>
          <p:cNvSpPr txBox="1"/>
          <p:nvPr userDrawn="1"/>
        </p:nvSpPr>
        <p:spPr>
          <a:xfrm>
            <a:off x="193237" y="51470"/>
            <a:ext cx="144142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400" b="0" dirty="0" smtClean="0">
                <a:latin typeface="黑体" pitchFamily="49" charset="-122"/>
                <a:ea typeface="黑体" pitchFamily="49" charset="-122"/>
              </a:rPr>
              <a:t>口语交际：转述</a:t>
            </a:r>
            <a:endParaRPr kumimoji="1" lang="zh-CN" altLang="en-US" sz="1400" b="0" dirty="0">
              <a:latin typeface="黑体" pitchFamily="49" charset="-122"/>
              <a:ea typeface="黑体" pitchFamily="49" charset="-122"/>
            </a:endParaRPr>
          </a:p>
        </p:txBody>
      </p:sp>
      <p:grpSp>
        <p:nvGrpSpPr>
          <p:cNvPr id="6" name="组合 5"/>
          <p:cNvGrpSpPr/>
          <p:nvPr userDrawn="1"/>
        </p:nvGrpSpPr>
        <p:grpSpPr>
          <a:xfrm>
            <a:off x="-36512" y="4643484"/>
            <a:ext cx="9217024" cy="520901"/>
            <a:chOff x="-36512" y="4643484"/>
            <a:chExt cx="9217024" cy="520901"/>
          </a:xfrm>
        </p:grpSpPr>
        <p:grpSp>
          <p:nvGrpSpPr>
            <p:cNvPr id="7" name="组合 6"/>
            <p:cNvGrpSpPr/>
            <p:nvPr userDrawn="1"/>
          </p:nvGrpSpPr>
          <p:grpSpPr>
            <a:xfrm>
              <a:off x="-36512" y="4643484"/>
              <a:ext cx="4344566" cy="520554"/>
              <a:chOff x="-36512" y="4643484"/>
              <a:chExt cx="4344566" cy="520554"/>
            </a:xfrm>
          </p:grpSpPr>
          <p:grpSp>
            <p:nvGrpSpPr>
              <p:cNvPr id="19" name="组合 18"/>
              <p:cNvGrpSpPr/>
              <p:nvPr userDrawn="1"/>
            </p:nvGrpSpPr>
            <p:grpSpPr>
              <a:xfrm>
                <a:off x="-36512" y="4643484"/>
                <a:ext cx="2184326" cy="520554"/>
                <a:chOff x="-36512" y="4643484"/>
                <a:chExt cx="2184326" cy="520554"/>
              </a:xfrm>
            </p:grpSpPr>
            <p:pic>
              <p:nvPicPr>
                <p:cNvPr id="23" name="Picture 3"/>
                <p:cNvPicPr>
                  <a:picLocks noChangeAspect="1" noChangeArrowheads="1"/>
                </p:cNvPicPr>
                <p:nvPr userDrawn="1"/>
              </p:nvPicPr>
              <p:blipFill>
                <a:blip r:embed="rId6" cstate="print">
                  <a:extLst>
                    <a:ext uri="{BEBA8EAE-BF5A-486C-A8C5-ECC9F3942E4B}">
                      <a14:imgProps xmlns:a14="http://schemas.microsoft.com/office/drawing/2010/main" xmlns="">
                        <a14:imgLayer r:embed="rId7">
                          <a14:imgEffect>
                            <a14:backgroundRemoval t="9428" b="100000" l="0" r="1000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-36512" y="4643484"/>
                  <a:ext cx="1104206" cy="52055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24" name="Picture 3"/>
                <p:cNvPicPr>
                  <a:picLocks noChangeAspect="1" noChangeArrowheads="1"/>
                </p:cNvPicPr>
                <p:nvPr userDrawn="1"/>
              </p:nvPicPr>
              <p:blipFill>
                <a:blip r:embed="rId8" cstate="print">
                  <a:extLst>
                    <a:ext uri="{BEBA8EAE-BF5A-486C-A8C5-ECC9F3942E4B}">
                      <a14:imgProps xmlns:a14="http://schemas.microsoft.com/office/drawing/2010/main" xmlns="">
                        <a14:imgLayer r:embed="rId9">
                          <a14:imgEffect>
                            <a14:backgroundRemoval t="9428" b="100000" l="0" r="1000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043608" y="4643484"/>
                  <a:ext cx="1104206" cy="52055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grpSp>
          <p:grpSp>
            <p:nvGrpSpPr>
              <p:cNvPr id="20" name="组合 19"/>
              <p:cNvGrpSpPr/>
              <p:nvPr userDrawn="1"/>
            </p:nvGrpSpPr>
            <p:grpSpPr>
              <a:xfrm>
                <a:off x="2123728" y="4643484"/>
                <a:ext cx="2184326" cy="520554"/>
                <a:chOff x="-36512" y="4643484"/>
                <a:chExt cx="2184326" cy="520554"/>
              </a:xfrm>
            </p:grpSpPr>
            <p:pic>
              <p:nvPicPr>
                <p:cNvPr id="21" name="Picture 3"/>
                <p:cNvPicPr>
                  <a:picLocks noChangeAspect="1" noChangeArrowheads="1"/>
                </p:cNvPicPr>
                <p:nvPr userDrawn="1"/>
              </p:nvPicPr>
              <p:blipFill>
                <a:blip r:embed="rId10" cstate="print">
                  <a:extLst>
                    <a:ext uri="{BEBA8EAE-BF5A-486C-A8C5-ECC9F3942E4B}">
                      <a14:imgProps xmlns:a14="http://schemas.microsoft.com/office/drawing/2010/main" xmlns="">
                        <a14:imgLayer r:embed="rId11">
                          <a14:imgEffect>
                            <a14:backgroundRemoval t="9428" b="100000" l="0" r="1000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-36512" y="4643484"/>
                  <a:ext cx="1104206" cy="52055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22" name="Picture 3"/>
                <p:cNvPicPr>
                  <a:picLocks noChangeAspect="1" noChangeArrowheads="1"/>
                </p:cNvPicPr>
                <p:nvPr userDrawn="1"/>
              </p:nvPicPr>
              <p:blipFill>
                <a:blip r:embed="rId10" cstate="print">
                  <a:extLst>
                    <a:ext uri="{BEBA8EAE-BF5A-486C-A8C5-ECC9F3942E4B}">
                      <a14:imgProps xmlns:a14="http://schemas.microsoft.com/office/drawing/2010/main" xmlns="">
                        <a14:imgLayer r:embed="rId11">
                          <a14:imgEffect>
                            <a14:backgroundRemoval t="9428" b="100000" l="0" r="1000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043608" y="4643484"/>
                  <a:ext cx="1104206" cy="52055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grpSp>
        </p:grpSp>
        <p:grpSp>
          <p:nvGrpSpPr>
            <p:cNvPr id="8" name="组合 7"/>
            <p:cNvGrpSpPr/>
            <p:nvPr userDrawn="1"/>
          </p:nvGrpSpPr>
          <p:grpSpPr>
            <a:xfrm>
              <a:off x="4259882" y="4643831"/>
              <a:ext cx="4344566" cy="520554"/>
              <a:chOff x="-36512" y="4643484"/>
              <a:chExt cx="4344566" cy="520554"/>
            </a:xfrm>
          </p:grpSpPr>
          <p:grpSp>
            <p:nvGrpSpPr>
              <p:cNvPr id="13" name="组合 12"/>
              <p:cNvGrpSpPr/>
              <p:nvPr userDrawn="1"/>
            </p:nvGrpSpPr>
            <p:grpSpPr>
              <a:xfrm>
                <a:off x="-36512" y="4643484"/>
                <a:ext cx="2184326" cy="520554"/>
                <a:chOff x="-36512" y="4643484"/>
                <a:chExt cx="2184326" cy="520554"/>
              </a:xfrm>
            </p:grpSpPr>
            <p:pic>
              <p:nvPicPr>
                <p:cNvPr id="17" name="Picture 3"/>
                <p:cNvPicPr>
                  <a:picLocks noChangeAspect="1" noChangeArrowheads="1"/>
                </p:cNvPicPr>
                <p:nvPr userDrawn="1"/>
              </p:nvPicPr>
              <p:blipFill>
                <a:blip r:embed="rId6" cstate="print">
                  <a:extLst>
                    <a:ext uri="{BEBA8EAE-BF5A-486C-A8C5-ECC9F3942E4B}">
                      <a14:imgProps xmlns:a14="http://schemas.microsoft.com/office/drawing/2010/main" xmlns="">
                        <a14:imgLayer r:embed="rId7">
                          <a14:imgEffect>
                            <a14:backgroundRemoval t="9428" b="100000" l="0" r="1000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-36512" y="4643484"/>
                  <a:ext cx="1104206" cy="52055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8" name="Picture 3"/>
                <p:cNvPicPr>
                  <a:picLocks noChangeAspect="1" noChangeArrowheads="1"/>
                </p:cNvPicPr>
                <p:nvPr userDrawn="1"/>
              </p:nvPicPr>
              <p:blipFill>
                <a:blip r:embed="rId10" cstate="print">
                  <a:extLst>
                    <a:ext uri="{BEBA8EAE-BF5A-486C-A8C5-ECC9F3942E4B}">
                      <a14:imgProps xmlns:a14="http://schemas.microsoft.com/office/drawing/2010/main" xmlns="">
                        <a14:imgLayer r:embed="rId11">
                          <a14:imgEffect>
                            <a14:backgroundRemoval t="9428" b="100000" l="0" r="1000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043608" y="4643484"/>
                  <a:ext cx="1104206" cy="52055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grpSp>
          <p:grpSp>
            <p:nvGrpSpPr>
              <p:cNvPr id="14" name="组合 13"/>
              <p:cNvGrpSpPr/>
              <p:nvPr userDrawn="1"/>
            </p:nvGrpSpPr>
            <p:grpSpPr>
              <a:xfrm>
                <a:off x="2123728" y="4643484"/>
                <a:ext cx="2184326" cy="520554"/>
                <a:chOff x="-36512" y="4643484"/>
                <a:chExt cx="2184326" cy="520554"/>
              </a:xfrm>
            </p:grpSpPr>
            <p:pic>
              <p:nvPicPr>
                <p:cNvPr id="15" name="Picture 3"/>
                <p:cNvPicPr>
                  <a:picLocks noChangeAspect="1" noChangeArrowheads="1"/>
                </p:cNvPicPr>
                <p:nvPr userDrawn="1"/>
              </p:nvPicPr>
              <p:blipFill>
                <a:blip r:embed="rId10" cstate="print">
                  <a:extLst>
                    <a:ext uri="{BEBA8EAE-BF5A-486C-A8C5-ECC9F3942E4B}">
                      <a14:imgProps xmlns:a14="http://schemas.microsoft.com/office/drawing/2010/main" xmlns="">
                        <a14:imgLayer r:embed="rId11">
                          <a14:imgEffect>
                            <a14:backgroundRemoval t="9428" b="100000" l="0" r="1000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-36512" y="4643484"/>
                  <a:ext cx="1104206" cy="52055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6" name="Picture 3"/>
                <p:cNvPicPr>
                  <a:picLocks noChangeAspect="1" noChangeArrowheads="1"/>
                </p:cNvPicPr>
                <p:nvPr userDrawn="1"/>
              </p:nvPicPr>
              <p:blipFill>
                <a:blip r:embed="rId10" cstate="print">
                  <a:extLst>
                    <a:ext uri="{BEBA8EAE-BF5A-486C-A8C5-ECC9F3942E4B}">
                      <a14:imgProps xmlns:a14="http://schemas.microsoft.com/office/drawing/2010/main" xmlns="">
                        <a14:imgLayer r:embed="rId11">
                          <a14:imgEffect>
                            <a14:backgroundRemoval t="9428" b="100000" l="0" r="1000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043608" y="4643484"/>
                  <a:ext cx="1104206" cy="52055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grpSp>
        </p:grpSp>
        <p:pic>
          <p:nvPicPr>
            <p:cNvPr id="9" name="Picture 3"/>
            <p:cNvPicPr>
              <a:picLocks noChangeAspect="1" noChangeArrowheads="1"/>
            </p:cNvPicPr>
            <p:nvPr userDrawn="1"/>
          </p:nvPicPr>
          <p:blipFill>
            <a:blip r:embed="rId10" cstate="print">
              <a:extLst>
                <a:ext uri="{BEBA8EAE-BF5A-486C-A8C5-ECC9F3942E4B}">
                  <a14:imgProps xmlns:a14="http://schemas.microsoft.com/office/drawing/2010/main" xmlns="">
                    <a14:imgLayer r:embed="rId11">
                      <a14:imgEffect>
                        <a14:backgroundRemoval t="9428" b="100000" l="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076306" y="4643831"/>
              <a:ext cx="1104206" cy="5205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15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5" Type="http://schemas.microsoft.com/office/2007/relationships/hdphoto" Target="../media/hdphoto7.wdp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media" Target="../media/media1.mp3"/><Relationship Id="rId2" Type="http://schemas.openxmlformats.org/officeDocument/2006/relationships/slideLayout" Target="../slideLayouts/slideLayout1.xml"/><Relationship Id="rId1" Type="http://schemas.openxmlformats.org/officeDocument/2006/relationships/video" Target="NULL" TargetMode="External"/><Relationship Id="rId4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9.wdp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67544" y="593269"/>
            <a:ext cx="8352928" cy="27345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为了创设良好的阅读环境，提升家庭阅读气氛，我们班将组织部分家长成立“家长领读会”，由家长代表带领大家一起阅读</a:t>
            </a:r>
            <a:r>
              <a:rPr lang="zh-CN" altLang="en-US" sz="3200" smtClean="0">
                <a:latin typeface="黑体" panose="02010609060101010101" pitchFamily="49" charset="-122"/>
                <a:ea typeface="黑体" panose="02010609060101010101" pitchFamily="49" charset="-122"/>
              </a:rPr>
              <a:t>好书</a:t>
            </a: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。愿意参加的家长请在明天下班前通过电话向老师报名</a:t>
            </a:r>
            <a:r>
              <a:rPr lang="zh-CN" altLang="en-US" sz="320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23528" y="3363838"/>
            <a:ext cx="864096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600" b="1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如果</a:t>
            </a:r>
            <a:r>
              <a:rPr lang="zh-CN" altLang="en-US" sz="3600" b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老师来扮演家长，请同学们把这则通知转告给我</a:t>
            </a:r>
            <a:r>
              <a:rPr lang="zh-CN" altLang="en-US" sz="3600" b="1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，你们会怎么说呢？</a:t>
            </a:r>
            <a:endParaRPr lang="zh-CN" altLang="en-US" sz="36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273790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55576" y="483518"/>
            <a:ext cx="7790487" cy="2031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smtClean="0">
                <a:latin typeface="黑体" pitchFamily="49" charset="-122"/>
                <a:ea typeface="黑体" pitchFamily="49" charset="-122"/>
              </a:rPr>
              <a:t>    你转述的内容是不是有与原文内容不一致的地方呢？请同学们思考：哪些</a:t>
            </a:r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一定要一致，哪些要改变？</a:t>
            </a:r>
            <a:endParaRPr lang="zh-CN" altLang="en-US" sz="3200" dirty="0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71600" y="3075806"/>
            <a:ext cx="3312368" cy="648073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1082705" y="3075806"/>
            <a:ext cx="30572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要点信息要一致</a:t>
            </a:r>
            <a:endParaRPr lang="zh-CN" altLang="en-US" sz="32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685031" y="3075806"/>
            <a:ext cx="2487369" cy="648073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5796136" y="3075806"/>
            <a:ext cx="224452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称呼要改变</a:t>
            </a:r>
            <a:endParaRPr lang="zh-CN" altLang="en-US" sz="32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309283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ackgroundRemoval t="4147" b="100000" l="1385" r="90000">
                        <a14:foregroundMark x1="19077" y1="31336" x2="19077" y2="31336"/>
                        <a14:foregroundMark x1="71231" y1="26267" x2="71231" y2="26267"/>
                        <a14:foregroundMark x1="64308" y1="89555" x2="64308" y2="89555"/>
                        <a14:foregroundMark x1="49846" y1="92166" x2="49846" y2="92166"/>
                        <a14:foregroundMark x1="54308" y1="89555" x2="54308" y2="89555"/>
                        <a14:foregroundMark x1="22923" y1="31951" x2="22923" y2="31951"/>
                        <a14:foregroundMark x1="22308" y1="29493" x2="22308" y2="29493"/>
                        <a14:foregroundMark x1="25385" y1="26882" x2="25385" y2="26882"/>
                        <a14:foregroundMark x1="6462" y1="26882" x2="6462" y2="26882"/>
                        <a14:foregroundMark x1="51077" y1="78341" x2="51077" y2="78341"/>
                        <a14:foregroundMark x1="59231" y1="78341" x2="59231" y2="7834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0" y="3219822"/>
            <a:ext cx="1674448" cy="1677024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 flipH="1">
            <a:off x="2555776" y="550351"/>
            <a:ext cx="3600400" cy="68326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人称</a:t>
            </a:r>
            <a:r>
              <a:rPr lang="zh-CN" altLang="en-US" sz="32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转换</a:t>
            </a:r>
            <a:r>
              <a:rPr lang="zh-CN" altLang="en-US" sz="320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，练一练。</a:t>
            </a:r>
            <a:endParaRPr lang="zh-CN" altLang="en-US" sz="32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995936" y="1605568"/>
            <a:ext cx="4193485" cy="107721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 张童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说：“我一定要坚持长跑锻炼。 ”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1979712" y="3867893"/>
            <a:ext cx="6408712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张童说，他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一定要坚持长跑锻炼。</a:t>
            </a:r>
          </a:p>
        </p:txBody>
      </p:sp>
      <p:pic>
        <p:nvPicPr>
          <p:cNvPr id="11" name="图片 10" descr="03272065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backgroundRemoval t="0" b="100000" l="0" r="100000">
                        <a14:foregroundMark x1="84625" y1="38889" x2="85250" y2="69111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57803" y="1059582"/>
            <a:ext cx="3183255" cy="244538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"/>
          <p:cNvSpPr txBox="1"/>
          <p:nvPr/>
        </p:nvSpPr>
        <p:spPr>
          <a:xfrm>
            <a:off x="323528" y="771550"/>
            <a:ext cx="8352928" cy="11757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3200" smtClean="0">
                <a:latin typeface="黑体" panose="02010609060101010101" pitchFamily="49" charset="-122"/>
                <a:ea typeface="黑体" panose="02010609060101010101" pitchFamily="49" charset="-122"/>
              </a:rPr>
              <a:t>    现在大家知道怎样清楚、准确地转述通知了吗？同桌互相说一说吧！ 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ackgroundRemoval t="0" b="100000" l="0" r="100000">
                        <a14:foregroundMark x1="70857" y1="42389" x2="70857" y2="50117"/>
                        <a14:foregroundMark x1="63429" y1="42389" x2="61524" y2="46370"/>
                        <a14:foregroundMark x1="61524" y1="53162" x2="80762" y2="60187"/>
                        <a14:foregroundMark x1="50667" y1="21311" x2="50667" y2="21311"/>
                        <a14:foregroundMark x1="49714" y1="18970" x2="49714" y2="18970"/>
                        <a14:foregroundMark x1="50857" y1="19204" x2="50857" y2="19204"/>
                        <a14:foregroundMark x1="82667" y1="29977" x2="82667" y2="29977"/>
                        <a14:foregroundMark x1="76190" y1="39578" x2="76190" y2="39578"/>
                        <a14:backgroundMark x1="81714" y1="25761" x2="81714" y2="25761"/>
                        <a14:backgroundMark x1="39619" y1="95550" x2="68762" y2="9274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99792" y="2283718"/>
            <a:ext cx="2736304" cy="2225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7392652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55576" y="483518"/>
            <a:ext cx="7790487" cy="15696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smtClean="0">
                <a:latin typeface="黑体" pitchFamily="49" charset="-122"/>
                <a:ea typeface="黑体" pitchFamily="49" charset="-122"/>
              </a:rPr>
              <a:t>    如果不是文字通知，而是口头传达通知，我们怎样才能做到准确转述呢？</a:t>
            </a:r>
            <a:endParaRPr lang="zh-CN" altLang="en-US" sz="3200" dirty="0">
              <a:latin typeface="黑体" pitchFamily="49" charset="-122"/>
              <a:ea typeface="黑体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666875" y="2211710"/>
            <a:ext cx="4248472" cy="656784"/>
            <a:chOff x="1666875" y="2275006"/>
            <a:chExt cx="4248472" cy="656784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666875" y="2283717"/>
              <a:ext cx="4248472" cy="648073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1666875" y="2275006"/>
              <a:ext cx="389241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b="1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认真听，听清要点。</a:t>
              </a:r>
              <a:endPara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666875" y="3120521"/>
            <a:ext cx="5952270" cy="648073"/>
            <a:chOff x="1666875" y="3219822"/>
            <a:chExt cx="5952270" cy="648073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666875" y="3219822"/>
              <a:ext cx="5857453" cy="648073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/>
          </p:nvSpPr>
          <p:spPr>
            <a:xfrm>
              <a:off x="1666875" y="3219822"/>
              <a:ext cx="5952270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b="1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没听清，可以询问说通知的人。</a:t>
              </a:r>
              <a:endPara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666875" y="4020622"/>
            <a:ext cx="4827461" cy="648073"/>
            <a:chOff x="1666875" y="4083918"/>
            <a:chExt cx="4827461" cy="648073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666875" y="4083918"/>
              <a:ext cx="4827461" cy="648073"/>
            </a:xfrm>
            <a:prstGeom prst="rect">
              <a:avLst/>
            </a:prstGeom>
          </p:spPr>
        </p:pic>
        <p:sp>
          <p:nvSpPr>
            <p:cNvPr id="8" name="文本框 12"/>
            <p:cNvSpPr txBox="1"/>
            <p:nvPr/>
          </p:nvSpPr>
          <p:spPr>
            <a:xfrm>
              <a:off x="1666875" y="4083918"/>
              <a:ext cx="4716356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b="1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方便的话，可以用笔记。</a:t>
              </a:r>
              <a:endPara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4063456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79512" y="558428"/>
            <a:ext cx="914501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mtClean="0">
                <a:latin typeface="黑体" panose="02010609060101010101" pitchFamily="49" charset="-122"/>
                <a:ea typeface="黑体" panose="02010609060101010101" pitchFamily="49" charset="-122"/>
              </a:rPr>
              <a:t>    请同学们观察课本中的第二幅场景图，听老师读通知，你来试着把这则通知转述给小丽吧！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3279"/>
          <a:stretch/>
        </p:blipFill>
        <p:spPr bwMode="auto">
          <a:xfrm>
            <a:off x="1115616" y="1851670"/>
            <a:ext cx="6941958" cy="28261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4881405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655135" y="771550"/>
            <a:ext cx="1564937" cy="1338391"/>
            <a:chOff x="3655135" y="1050871"/>
            <a:chExt cx="1564937" cy="1338391"/>
          </a:xfrm>
        </p:grpSpPr>
        <p:sp>
          <p:nvSpPr>
            <p:cNvPr id="2" name="文本框 3"/>
            <p:cNvSpPr txBox="1"/>
            <p:nvPr/>
          </p:nvSpPr>
          <p:spPr>
            <a:xfrm>
              <a:off x="3655135" y="1050871"/>
              <a:ext cx="156493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b="1" smtClean="0">
                  <a:latin typeface="黑体" panose="02010609060101010101" pitchFamily="49" charset="-122"/>
                  <a:ea typeface="黑体" panose="02010609060101010101" pitchFamily="49" charset="-122"/>
                </a:rPr>
                <a:t>通 知</a:t>
              </a:r>
              <a:endPara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3" name="通知.mp3">
              <a:hlinkClick r:id="" action="ppaction://media"/>
            </p:cNvPr>
            <p:cNvPicPr>
              <a:picLocks noChangeAspect="1"/>
            </p:cNvPicPr>
            <p:nvPr>
              <a:videoFile r:link="rId1"/>
              <p:extLst>
                <p:ext uri="{DAA4B4D4-6D71-4841-9C94-3DE7FCFB9230}">
                  <p14:media xmlns:p14="http://schemas.microsoft.com/office/powerpoint/2010/main" xmlns="" r:embed="rId3"/>
                </p:ext>
              </p:extLst>
            </p:nvPr>
          </p:nvPicPr>
          <p:blipFill>
            <a:blip r:embed="rId4" cstate="print"/>
            <a:stretch>
              <a:fillRect/>
            </a:stretch>
          </p:blipFill>
          <p:spPr>
            <a:xfrm>
              <a:off x="3989696" y="1779662"/>
              <a:ext cx="609600" cy="609600"/>
            </a:xfrm>
            <a:prstGeom prst="rect">
              <a:avLst/>
            </a:prstGeom>
          </p:spPr>
        </p:pic>
      </p:grpSp>
      <p:sp>
        <p:nvSpPr>
          <p:cNvPr id="5" name="文本框 3"/>
          <p:cNvSpPr txBox="1"/>
          <p:nvPr/>
        </p:nvSpPr>
        <p:spPr>
          <a:xfrm>
            <a:off x="467544" y="2139702"/>
            <a:ext cx="8424936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smtClean="0">
                <a:latin typeface="宋体" pitchFamily="2" charset="-122"/>
                <a:ea typeface="宋体" pitchFamily="2" charset="-122"/>
              </a:rPr>
              <a:t>    你听清楚老师说的这则通知了吗？假如你是小丽的同学，请你向小丽转述一下这个通知吧！</a:t>
            </a:r>
            <a:endParaRPr lang="zh-CN" altLang="en-US" sz="3600" b="1" dirty="0">
              <a:latin typeface="宋体" pitchFamily="2" charset="-122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470768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vide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23528" y="575148"/>
            <a:ext cx="8496944" cy="4228850"/>
          </a:xfrm>
          <a:prstGeom prst="rect">
            <a:avLst/>
          </a:prstGeom>
          <a:ln w="6350">
            <a:solidFill>
              <a:srgbClr val="FF0000"/>
            </a:solidFill>
            <a:prstDash val="sysDot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smtClean="0">
                <a:latin typeface="楷体" pitchFamily="49" charset="-122"/>
                <a:ea typeface="楷体" pitchFamily="49" charset="-122"/>
              </a:rPr>
              <a:t>    小丽，老师说明天我们班要去参观博物馆，明天早上</a:t>
            </a:r>
            <a:r>
              <a:rPr lang="en-US" altLang="zh-CN" sz="3200" b="1" smtClean="0">
                <a:latin typeface="楷体" pitchFamily="49" charset="-122"/>
                <a:ea typeface="楷体" pitchFamily="49" charset="-122"/>
              </a:rPr>
              <a:t>8</a:t>
            </a:r>
            <a:r>
              <a:rPr lang="zh-CN" altLang="en-US" sz="3200" b="1" smtClean="0">
                <a:latin typeface="楷体" pitchFamily="49" charset="-122"/>
                <a:ea typeface="楷体" pitchFamily="49" charset="-122"/>
              </a:rPr>
              <a:t>点要在学校北门集合。我们先按班级集中，再跟随老师一起坐车前往博物馆。需要准备的东西有笔和笔记本。因为活动时间较长，老师说还可以带上水杯，为了避免校门口交通拥堵，老师还提醒我们要绿色出行。你快准备吧！</a:t>
            </a:r>
            <a:endParaRPr lang="en-US" altLang="zh-CN" sz="3200" b="1" dirty="0"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664494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r="13817"/>
          <a:stretch/>
        </p:blipFill>
        <p:spPr>
          <a:xfrm>
            <a:off x="1043608" y="1832220"/>
            <a:ext cx="3005056" cy="26749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10" name="组合 9"/>
          <p:cNvGrpSpPr/>
          <p:nvPr/>
        </p:nvGrpSpPr>
        <p:grpSpPr>
          <a:xfrm>
            <a:off x="4427984" y="1617324"/>
            <a:ext cx="2664296" cy="648073"/>
            <a:chOff x="4427984" y="1275606"/>
            <a:chExt cx="2664296" cy="648073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427984" y="1275606"/>
              <a:ext cx="2487369" cy="648073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4435784" y="1282229"/>
              <a:ext cx="2656496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3200" b="1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声音</a:t>
              </a:r>
              <a:r>
                <a:rPr lang="zh-CN" altLang="en-US" sz="3200" b="1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大一点。</a:t>
              </a:r>
              <a:endPara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4427984" y="2499742"/>
            <a:ext cx="3068469" cy="666394"/>
            <a:chOff x="4427984" y="2492400"/>
            <a:chExt cx="3068469" cy="666394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427984" y="2510721"/>
              <a:ext cx="2952328" cy="648073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4427984" y="2492400"/>
              <a:ext cx="3068469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b="1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要点多说</a:t>
              </a:r>
              <a:r>
                <a:rPr lang="zh-CN" altLang="en-US" sz="3200" b="1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几遍。</a:t>
              </a:r>
              <a:endPara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4427984" y="3435845"/>
            <a:ext cx="4536504" cy="1224137"/>
            <a:chOff x="4427984" y="3363838"/>
            <a:chExt cx="4536504" cy="1224137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427984" y="3363839"/>
              <a:ext cx="4536504" cy="1224136"/>
            </a:xfrm>
            <a:prstGeom prst="rect">
              <a:avLst/>
            </a:prstGeom>
          </p:spPr>
        </p:pic>
        <p:sp>
          <p:nvSpPr>
            <p:cNvPr id="8" name="文本框 7"/>
            <p:cNvSpPr txBox="1"/>
            <p:nvPr/>
          </p:nvSpPr>
          <p:spPr>
            <a:xfrm>
              <a:off x="4427984" y="3363838"/>
              <a:ext cx="4536504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告诉奶奶自己的</a:t>
              </a:r>
              <a:r>
                <a:rPr lang="zh-CN" altLang="en-US" sz="3200" b="1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名字，不</a:t>
              </a:r>
              <a:r>
                <a:rPr lang="zh-CN" altLang="en-US" sz="3200" b="1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清楚的可以</a:t>
              </a:r>
              <a:r>
                <a:rPr lang="zh-CN" altLang="en-US" sz="3200" b="1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联系自己。</a:t>
              </a:r>
              <a:endPara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9" name="文本框 3"/>
          <p:cNvSpPr txBox="1"/>
          <p:nvPr/>
        </p:nvSpPr>
        <p:spPr>
          <a:xfrm>
            <a:off x="755576" y="411510"/>
            <a:ext cx="8064896" cy="11957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 smtClean="0">
                <a:latin typeface="宋体" pitchFamily="2" charset="-122"/>
                <a:ea typeface="宋体" pitchFamily="2" charset="-122"/>
              </a:rPr>
              <a:t>   假如小丽没在家，只有奶奶在家，转述时要注意什么呢？</a:t>
            </a:r>
            <a:endParaRPr lang="zh-CN" altLang="en-US" sz="3200" b="1" dirty="0">
              <a:latin typeface="宋体" pitchFamily="2" charset="-122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033980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67544" y="577475"/>
            <a:ext cx="8064896" cy="12741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smtClean="0">
                <a:latin typeface="黑体" pitchFamily="49" charset="-122"/>
                <a:ea typeface="黑体" pitchFamily="49" charset="-122"/>
              </a:rPr>
              <a:t>    生活中有很多需要我们转述的情境，你来试着练习一下吧！</a:t>
            </a:r>
            <a:endParaRPr lang="zh-CN" altLang="en-US" sz="32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" name="对角圆角矩形 4"/>
          <p:cNvSpPr/>
          <p:nvPr/>
        </p:nvSpPr>
        <p:spPr>
          <a:xfrm>
            <a:off x="323528" y="1923678"/>
            <a:ext cx="8568952" cy="2808311"/>
          </a:xfrm>
          <a:prstGeom prst="round2DiagRect">
            <a:avLst/>
          </a:prstGeom>
          <a:noFill/>
          <a:ln w="38100">
            <a:noFill/>
            <a:prstDash val="sysDot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720090">
              <a:lnSpc>
                <a:spcPct val="110000"/>
              </a:lnSpc>
            </a:pPr>
            <a:r>
              <a:rPr lang="zh-CN" altLang="en-US" sz="3200" b="1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校</a:t>
            </a:r>
            <a:r>
              <a:rPr lang="zh-CN" altLang="en-US" sz="32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运动会上，好友王亮在百米冲刺时扭伤了脚。你把王亮送到医务室进行了医治，校医建议王亮回家休养两天。请你以王亮同学的身份给王亮爸爸打电话，说明情况并转告校医的建议</a:t>
            </a:r>
            <a:r>
              <a:rPr lang="zh-CN" altLang="en-US" sz="3200" b="1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。</a:t>
            </a:r>
            <a:endParaRPr lang="zh-CN" altLang="en-US" sz="3200" b="1" dirty="0">
              <a:solidFill>
                <a:schemeClr val="tx1"/>
              </a:solidFill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275577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23528" y="699542"/>
            <a:ext cx="8496944" cy="3970318"/>
          </a:xfrm>
          <a:prstGeom prst="rect">
            <a:avLst/>
          </a:prstGeom>
          <a:ln w="6350">
            <a:solidFill>
              <a:srgbClr val="FF0000"/>
            </a:solidFill>
            <a:prstDash val="sysDot"/>
          </a:ln>
        </p:spPr>
        <p:txBody>
          <a:bodyPr wrap="square">
            <a:spAutoFit/>
          </a:bodyPr>
          <a:lstStyle/>
          <a:p>
            <a:pPr indent="720090">
              <a:lnSpc>
                <a:spcPct val="140000"/>
              </a:lnSpc>
            </a:pPr>
            <a:r>
              <a:rPr lang="zh-CN" altLang="en-US" sz="3600" b="1" dirty="0">
                <a:latin typeface="楷体" pitchFamily="49" charset="-122"/>
                <a:ea typeface="楷体" pitchFamily="49" charset="-122"/>
              </a:rPr>
              <a:t>叔叔，您好</a:t>
            </a:r>
            <a:r>
              <a:rPr lang="en-US" altLang="zh-CN" sz="3600" b="1" dirty="0">
                <a:latin typeface="楷体" pitchFamily="49" charset="-122"/>
                <a:ea typeface="楷体" pitchFamily="49" charset="-122"/>
              </a:rPr>
              <a:t>!</a:t>
            </a:r>
            <a:r>
              <a:rPr lang="zh-CN" altLang="en-US" sz="3600" b="1" dirty="0">
                <a:latin typeface="楷体" pitchFamily="49" charset="-122"/>
                <a:ea typeface="楷体" pitchFamily="49" charset="-122"/>
              </a:rPr>
              <a:t>我是王亮</a:t>
            </a:r>
            <a:r>
              <a:rPr lang="zh-CN" altLang="en-US" sz="3600" b="1">
                <a:latin typeface="楷体" pitchFamily="49" charset="-122"/>
                <a:ea typeface="楷体" pitchFamily="49" charset="-122"/>
              </a:rPr>
              <a:t>的</a:t>
            </a:r>
            <a:r>
              <a:rPr lang="zh-CN" altLang="en-US" sz="3600" b="1" smtClean="0">
                <a:latin typeface="楷体" pitchFamily="49" charset="-122"/>
                <a:ea typeface="楷体" pitchFamily="49" charset="-122"/>
              </a:rPr>
              <a:t>同学</a:t>
            </a:r>
            <a:r>
              <a:rPr lang="zh-CN" altLang="en-US" sz="3600" b="1">
                <a:latin typeface="楷体" pitchFamily="49" charset="-122"/>
                <a:ea typeface="楷体" pitchFamily="49" charset="-122"/>
              </a:rPr>
              <a:t>林明</a:t>
            </a:r>
            <a:r>
              <a:rPr lang="zh-CN" altLang="en-US" sz="3600" b="1" smtClean="0">
                <a:latin typeface="楷体" pitchFamily="49" charset="-122"/>
                <a:ea typeface="楷体" pitchFamily="49" charset="-122"/>
              </a:rPr>
              <a:t>。</a:t>
            </a:r>
            <a:r>
              <a:rPr lang="zh-CN" altLang="en-US" sz="3600" b="1" dirty="0">
                <a:latin typeface="楷体" pitchFamily="49" charset="-122"/>
                <a:ea typeface="楷体" pitchFamily="49" charset="-122"/>
              </a:rPr>
              <a:t>王亮</a:t>
            </a:r>
            <a:r>
              <a:rPr lang="zh-CN" altLang="en-US" sz="3600" b="1">
                <a:latin typeface="楷体" pitchFamily="49" charset="-122"/>
                <a:ea typeface="楷体" pitchFamily="49" charset="-122"/>
              </a:rPr>
              <a:t>在</a:t>
            </a:r>
            <a:r>
              <a:rPr lang="zh-CN" altLang="en-US" sz="3600" b="1" smtClean="0">
                <a:latin typeface="楷体" pitchFamily="49" charset="-122"/>
                <a:ea typeface="楷体" pitchFamily="49" charset="-122"/>
              </a:rPr>
              <a:t>运动会</a:t>
            </a:r>
            <a:r>
              <a:rPr lang="zh-CN" altLang="en-US" sz="3600" b="1">
                <a:latin typeface="楷体" pitchFamily="49" charset="-122"/>
                <a:ea typeface="楷体" pitchFamily="49" charset="-122"/>
              </a:rPr>
              <a:t>短跑</a:t>
            </a:r>
            <a:r>
              <a:rPr lang="zh-CN" altLang="en-US" sz="3600" b="1" smtClean="0">
                <a:latin typeface="楷体" pitchFamily="49" charset="-122"/>
                <a:ea typeface="楷体" pitchFamily="49" charset="-122"/>
              </a:rPr>
              <a:t>比赛</a:t>
            </a:r>
            <a:r>
              <a:rPr lang="zh-CN" altLang="en-US" sz="3600" b="1" dirty="0">
                <a:latin typeface="楷体" pitchFamily="49" charset="-122"/>
                <a:ea typeface="楷体" pitchFamily="49" charset="-122"/>
              </a:rPr>
              <a:t>中扭伤了</a:t>
            </a:r>
            <a:r>
              <a:rPr lang="zh-CN" altLang="en-US" sz="3600" b="1">
                <a:latin typeface="楷体" pitchFamily="49" charset="-122"/>
                <a:ea typeface="楷体" pitchFamily="49" charset="-122"/>
              </a:rPr>
              <a:t>脚</a:t>
            </a:r>
            <a:r>
              <a:rPr lang="zh-CN" altLang="en-US" sz="3600" b="1" smtClean="0">
                <a:latin typeface="楷体" pitchFamily="49" charset="-122"/>
                <a:ea typeface="楷体" pitchFamily="49" charset="-122"/>
              </a:rPr>
              <a:t>，不过，您不用担心，校医已经对他进行医治了。另外，校医</a:t>
            </a:r>
            <a:r>
              <a:rPr lang="zh-CN" altLang="en-US" sz="3600" b="1" dirty="0">
                <a:latin typeface="楷体" pitchFamily="49" charset="-122"/>
                <a:ea typeface="楷体" pitchFamily="49" charset="-122"/>
              </a:rPr>
              <a:t>建议他回家休养两天，</a:t>
            </a:r>
            <a:r>
              <a:rPr lang="zh-CN" altLang="en-US" sz="3600" b="1">
                <a:latin typeface="楷体" pitchFamily="49" charset="-122"/>
                <a:ea typeface="楷体" pitchFamily="49" charset="-122"/>
              </a:rPr>
              <a:t>请</a:t>
            </a:r>
            <a:r>
              <a:rPr lang="zh-CN" altLang="en-US" sz="3600" b="1" smtClean="0">
                <a:latin typeface="楷体" pitchFamily="49" charset="-122"/>
                <a:ea typeface="楷体" pitchFamily="49" charset="-122"/>
              </a:rPr>
              <a:t>您到学校来接</a:t>
            </a:r>
            <a:r>
              <a:rPr lang="zh-CN" altLang="en-US" sz="3600" b="1" dirty="0">
                <a:latin typeface="楷体" pitchFamily="49" charset="-122"/>
                <a:ea typeface="楷体" pitchFamily="49" charset="-122"/>
              </a:rPr>
              <a:t>他好吗</a:t>
            </a:r>
            <a:r>
              <a:rPr lang="en-US" altLang="zh-CN" sz="3600" b="1" dirty="0">
                <a:latin typeface="楷体" pitchFamily="49" charset="-122"/>
                <a:ea typeface="楷体" pitchFamily="49" charset="-122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xmlns="" val="11096259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67544" y="771550"/>
            <a:ext cx="8064896" cy="168700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lvl="0">
              <a:defRPr sz="3600" b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>
              <a:lnSpc>
                <a:spcPct val="140000"/>
              </a:lnSpc>
            </a:pPr>
            <a:r>
              <a:rPr lang="zh-CN" altLang="en-US" sz="4000" smtClean="0"/>
              <a:t>    像</a:t>
            </a:r>
            <a:r>
              <a:rPr lang="zh-CN" altLang="en-US" sz="4000" dirty="0"/>
              <a:t>这样把别人告诉你的事，再告诉另一个人，就是</a:t>
            </a:r>
            <a:r>
              <a:rPr lang="zh-CN" altLang="en-US" sz="4000" dirty="0">
                <a:solidFill>
                  <a:srgbClr val="FF0000"/>
                </a:solidFill>
              </a:rPr>
              <a:t>转述</a:t>
            </a:r>
            <a:r>
              <a:rPr lang="zh-CN" altLang="en-US" sz="4000" dirty="0"/>
              <a:t>。</a:t>
            </a: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60973" y="2427734"/>
            <a:ext cx="3151187" cy="2090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7024135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08104" y="728117"/>
            <a:ext cx="2981494" cy="3888432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826395" y="1657122"/>
            <a:ext cx="3890809" cy="1862048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11500" b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latin typeface="黑体" panose="02010609060101010101" pitchFamily="49" charset="-122"/>
                <a:ea typeface="黑体" panose="02010609060101010101" pitchFamily="49" charset="-122"/>
              </a:rPr>
              <a:t>转 述</a:t>
            </a:r>
            <a:endParaRPr lang="zh-CN" altLang="en-US" sz="115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 flipH="1">
            <a:off x="17145" y="120015"/>
            <a:ext cx="4252595" cy="264160"/>
          </a:xfrm>
          <a:prstGeom prst="rect">
            <a:avLst/>
          </a:prstGeom>
          <a:gradFill flip="none" rotWithShape="1">
            <a:gsLst>
              <a:gs pos="40000">
                <a:schemeClr val="bg1"/>
              </a:gs>
              <a:gs pos="99000">
                <a:schemeClr val="bg1">
                  <a:alpha val="0"/>
                </a:schemeClr>
              </a:gs>
              <a:gs pos="77000">
                <a:schemeClr val="bg1">
                  <a:alpha val="59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6" name="矩形 15"/>
          <p:cNvSpPr/>
          <p:nvPr/>
        </p:nvSpPr>
        <p:spPr>
          <a:xfrm flipH="1">
            <a:off x="0" y="123478"/>
            <a:ext cx="2771800" cy="252000"/>
          </a:xfrm>
          <a:prstGeom prst="rect">
            <a:avLst/>
          </a:prstGeom>
          <a:gradFill flip="none" rotWithShape="1">
            <a:gsLst>
              <a:gs pos="40000">
                <a:schemeClr val="bg1"/>
              </a:gs>
              <a:gs pos="99000">
                <a:schemeClr val="bg1">
                  <a:alpha val="0"/>
                </a:schemeClr>
              </a:gs>
              <a:gs pos="77000">
                <a:schemeClr val="bg1">
                  <a:alpha val="59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solidFill>
                <a:prstClr val="white"/>
              </a:solidFill>
              <a:ea typeface="黑体" panose="02010609060101010101" pitchFamily="49" charset="-122"/>
            </a:endParaRPr>
          </a:p>
        </p:txBody>
      </p:sp>
      <p:sp>
        <p:nvSpPr>
          <p:cNvPr id="17" name="文本框 1"/>
          <p:cNvSpPr txBox="1"/>
          <p:nvPr/>
        </p:nvSpPr>
        <p:spPr>
          <a:xfrm>
            <a:off x="161281" y="110686"/>
            <a:ext cx="156966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语文  四年级  </a:t>
            </a:r>
            <a:r>
              <a:rPr kumimoji="1" lang="zh-CN" altLang="en-US" sz="12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下册</a:t>
            </a:r>
            <a:endParaRPr kumimoji="1" lang="zh-CN" altLang="en-US" sz="1200" dirty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35204" y="483518"/>
            <a:ext cx="835292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mtClean="0">
                <a:latin typeface="黑体" panose="02010609060101010101" pitchFamily="49" charset="-122"/>
                <a:ea typeface="黑体" panose="02010609060101010101" pitchFamily="49" charset="-122"/>
              </a:rPr>
              <a:t>    请同学们观察课本中的第一幅场景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图，小组合作，</a:t>
            </a:r>
            <a:r>
              <a:rPr lang="zh-CN" altLang="en-US" sz="3200" b="1" smtClean="0">
                <a:latin typeface="黑体" panose="02010609060101010101" pitchFamily="49" charset="-122"/>
                <a:ea typeface="黑体" panose="02010609060101010101" pitchFamily="49" charset="-122"/>
              </a:rPr>
              <a:t>尝试转述图书馆</a:t>
            </a:r>
            <a:r>
              <a:rPr lang="en-US" altLang="zh-CN" sz="3200" b="1" smtClean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3200" b="1" smtClean="0">
                <a:latin typeface="黑体" panose="02010609060101010101" pitchFamily="49" charset="-122"/>
                <a:ea typeface="黑体" panose="02010609060101010101" pitchFamily="49" charset="-122"/>
              </a:rPr>
              <a:t>关于更换借阅卡的通知</a:t>
            </a:r>
            <a:r>
              <a:rPr lang="en-US" altLang="zh-CN" sz="3200" b="1" smtClean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3200" b="1" smtClean="0">
                <a:latin typeface="黑体" panose="02010609060101010101" pitchFamily="49" charset="-122"/>
                <a:ea typeface="黑体" panose="02010609060101010101" pitchFamily="49" charset="-122"/>
              </a:rPr>
              <a:t>吧！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ackgroundRemoval t="0" b="100000" l="0" r="100000">
                        <a14:foregroundMark x1="12759" y1="18063" x2="13103" y2="79581"/>
                        <a14:foregroundMark x1="3908" y1="26178" x2="39310" y2="34293"/>
                        <a14:foregroundMark x1="56552" y1="7068" x2="57011" y2="66230"/>
                        <a14:foregroundMark x1="4713" y1="32723" x2="7126" y2="85340"/>
                        <a14:foregroundMark x1="2874" y1="31675" x2="2874" y2="31675"/>
                        <a14:foregroundMark x1="9770" y1="9424" x2="4138" y2="28534"/>
                        <a14:foregroundMark x1="16782" y1="15183" x2="24023" y2="785"/>
                        <a14:foregroundMark x1="11149" y1="36911" x2="11379" y2="31152"/>
                        <a14:backgroundMark x1="13218" y1="2094" x2="13218" y2="2094"/>
                        <a14:backgroundMark x1="32874" y1="2880" x2="32874" y2="2880"/>
                        <a14:backgroundMark x1="51609" y1="2880" x2="51609" y2="2880"/>
                        <a14:backgroundMark x1="48391" y1="95026" x2="48391" y2="95026"/>
                        <a14:backgroundMark x1="42759" y1="97644" x2="42759" y2="97644"/>
                        <a14:backgroundMark x1="38621" y1="96859" x2="38621" y2="96859"/>
                        <a14:backgroundMark x1="25632" y1="3403" x2="53793" y2="2880"/>
                        <a14:backgroundMark x1="22184" y1="2356" x2="7241" y2="1571"/>
                        <a14:backgroundMark x1="26207" y1="4712" x2="20575" y2="4188"/>
                      </a14:backgroundRemoval>
                    </a14:imgEffect>
                    <a14:imgEffect>
                      <a14:sharpenSoften amount="25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93569" y="2034470"/>
            <a:ext cx="7042699" cy="30929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79512" y="411510"/>
            <a:ext cx="8712968" cy="46474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600" b="1">
                <a:latin typeface="黑体" pitchFamily="49" charset="-122"/>
                <a:ea typeface="黑体" pitchFamily="49" charset="-122"/>
              </a:rPr>
              <a:t>关于更换借阅卡的</a:t>
            </a:r>
            <a:r>
              <a:rPr lang="zh-CN" altLang="en-US" sz="2600" b="1" smtClean="0">
                <a:latin typeface="黑体" pitchFamily="49" charset="-122"/>
                <a:ea typeface="黑体" pitchFamily="49" charset="-122"/>
              </a:rPr>
              <a:t>通知</a:t>
            </a:r>
            <a:endParaRPr lang="en-US" altLang="zh-CN" sz="2600" b="1" smtClean="0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2600" b="1" smtClean="0">
                <a:latin typeface="楷体" pitchFamily="49" charset="-122"/>
                <a:ea typeface="楷体" pitchFamily="49" charset="-122"/>
              </a:rPr>
              <a:t>    为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适应电子借阅系统的需求</a:t>
            </a:r>
            <a:r>
              <a:rPr lang="en-US" altLang="zh-CN" sz="2600" b="1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本馆决定即日起开始全面更换新借书证的工作。图书馆将把读者已持有的纸质借书证更换为“一卡通”电子借书卡。换证地点为图书馆</a:t>
            </a:r>
            <a:r>
              <a:rPr lang="en-US" altLang="zh-CN" sz="2600" b="1"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楼管理员办公室</a:t>
            </a:r>
            <a:r>
              <a:rPr lang="en-US" altLang="zh-CN" sz="2600" b="1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办理时间为周二至周日上午</a:t>
            </a:r>
            <a:r>
              <a:rPr lang="en-US" altLang="zh-CN" sz="2600" b="1">
                <a:latin typeface="楷体" pitchFamily="49" charset="-122"/>
                <a:ea typeface="楷体" pitchFamily="49" charset="-122"/>
              </a:rPr>
              <a:t>9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点至下午</a:t>
            </a:r>
            <a:r>
              <a:rPr lang="en-US" altLang="zh-CN" sz="2600" b="1">
                <a:latin typeface="楷体" pitchFamily="49" charset="-122"/>
                <a:ea typeface="楷体" pitchFamily="49" charset="-122"/>
              </a:rPr>
              <a:t>5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点。办理换证手续时请注意以下事项</a:t>
            </a:r>
            <a:r>
              <a:rPr lang="en-US" altLang="zh-CN" sz="2600" b="1" smtClean="0">
                <a:latin typeface="楷体" pitchFamily="49" charset="-122"/>
                <a:ea typeface="楷体" pitchFamily="49" charset="-122"/>
              </a:rPr>
              <a:t>:</a:t>
            </a:r>
          </a:p>
          <a:p>
            <a:r>
              <a:rPr lang="en-US" altLang="zh-CN" sz="2600" b="1" smtClean="0">
                <a:latin typeface="楷体" pitchFamily="49" charset="-122"/>
                <a:ea typeface="楷体" pitchFamily="49" charset="-122"/>
              </a:rPr>
              <a:t>    1</a:t>
            </a:r>
            <a:r>
              <a:rPr lang="en-US" altLang="zh-CN" sz="2600" b="1">
                <a:latin typeface="楷体" pitchFamily="49" charset="-122"/>
                <a:ea typeface="楷体" pitchFamily="49" charset="-122"/>
              </a:rPr>
              <a:t>.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办理换证前</a:t>
            </a:r>
            <a:r>
              <a:rPr lang="en-US" altLang="zh-CN" sz="2600" b="1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请先归还已借书籍</a:t>
            </a:r>
            <a:r>
              <a:rPr lang="zh-CN" altLang="en-US" sz="2600" b="1" smtClean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sz="2600" b="1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600" b="1" smtClean="0">
                <a:latin typeface="楷体" pitchFamily="49" charset="-122"/>
                <a:ea typeface="楷体" pitchFamily="49" charset="-122"/>
              </a:rPr>
              <a:t>    2</a:t>
            </a:r>
            <a:r>
              <a:rPr lang="en-US" altLang="zh-CN" sz="2600" b="1">
                <a:latin typeface="楷体" pitchFamily="49" charset="-122"/>
                <a:ea typeface="楷体" pitchFamily="49" charset="-122"/>
              </a:rPr>
              <a:t>.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换证时请读者携带本人</a:t>
            </a:r>
            <a:r>
              <a:rPr lang="en-US" altLang="zh-CN" sz="2600" b="1"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寸蓝底证件照和纸质借书证</a:t>
            </a:r>
            <a:r>
              <a:rPr lang="zh-CN" altLang="en-US" sz="2600" b="1" smtClean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sz="2600" b="1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600" b="1" smtClean="0">
                <a:latin typeface="楷体" pitchFamily="49" charset="-122"/>
                <a:ea typeface="楷体" pitchFamily="49" charset="-122"/>
              </a:rPr>
              <a:t>    3</a:t>
            </a:r>
            <a:r>
              <a:rPr lang="en-US" altLang="zh-CN" sz="2600" b="1">
                <a:latin typeface="楷体" pitchFamily="49" charset="-122"/>
                <a:ea typeface="楷体" pitchFamily="49" charset="-122"/>
              </a:rPr>
              <a:t>.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换证服务截止到</a:t>
            </a:r>
            <a:r>
              <a:rPr lang="en-US" altLang="zh-CN" sz="2600" b="1">
                <a:latin typeface="楷体" pitchFamily="49" charset="-122"/>
                <a:ea typeface="楷体" pitchFamily="49" charset="-122"/>
              </a:rPr>
              <a:t>6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月</a:t>
            </a:r>
            <a:r>
              <a:rPr lang="en-US" altLang="zh-CN" sz="2600" b="1">
                <a:latin typeface="楷体" pitchFamily="49" charset="-122"/>
                <a:ea typeface="楷体" pitchFamily="49" charset="-122"/>
              </a:rPr>
              <a:t>30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日</a:t>
            </a:r>
            <a:r>
              <a:rPr lang="zh-CN" altLang="en-US" sz="2600" b="1" smtClean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sz="2600" b="1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600" b="1" smtClean="0">
                <a:latin typeface="楷体" pitchFamily="49" charset="-122"/>
                <a:ea typeface="楷体" pitchFamily="49" charset="-122"/>
              </a:rPr>
              <a:t>    4</a:t>
            </a:r>
            <a:r>
              <a:rPr lang="en-US" altLang="zh-CN" sz="2600" b="1">
                <a:latin typeface="楷体" pitchFamily="49" charset="-122"/>
                <a:ea typeface="楷体" pitchFamily="49" charset="-122"/>
              </a:rPr>
              <a:t>.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暑期借阅须使用“一卡通”电子借书卡</a:t>
            </a:r>
            <a:r>
              <a:rPr lang="zh-CN" altLang="en-US" sz="2600" b="1" smtClean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sz="2600" b="1" smtClean="0">
              <a:latin typeface="楷体" pitchFamily="49" charset="-122"/>
              <a:ea typeface="楷体" pitchFamily="49" charset="-122"/>
            </a:endParaRPr>
          </a:p>
          <a:p>
            <a:pPr algn="r"/>
            <a:r>
              <a:rPr lang="zh-CN" altLang="en-US" b="1" smtClean="0">
                <a:latin typeface="楷体" pitchFamily="49" charset="-122"/>
                <a:ea typeface="楷体" pitchFamily="49" charset="-122"/>
              </a:rPr>
              <a:t>图书馆</a:t>
            </a:r>
            <a:endParaRPr lang="en-US" altLang="zh-CN" b="1" smtClean="0">
              <a:latin typeface="楷体" pitchFamily="49" charset="-122"/>
              <a:ea typeface="楷体" pitchFamily="49" charset="-122"/>
            </a:endParaRPr>
          </a:p>
          <a:p>
            <a:pPr algn="r"/>
            <a:r>
              <a:rPr lang="en-US" altLang="zh-CN" b="1" smtClean="0">
                <a:latin typeface="楷体" pitchFamily="49" charset="-122"/>
                <a:ea typeface="楷体" pitchFamily="49" charset="-122"/>
              </a:rPr>
              <a:t>3</a:t>
            </a:r>
            <a:r>
              <a:rPr lang="zh-CN" altLang="en-US" b="1">
                <a:latin typeface="楷体" pitchFamily="49" charset="-122"/>
                <a:ea typeface="楷体" pitchFamily="49" charset="-122"/>
              </a:rPr>
              <a:t>月</a:t>
            </a:r>
            <a:r>
              <a:rPr lang="en-US" altLang="zh-CN" b="1"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b="1">
                <a:latin typeface="楷体" pitchFamily="49" charset="-122"/>
                <a:ea typeface="楷体" pitchFamily="49" charset="-122"/>
              </a:rPr>
              <a:t>日</a:t>
            </a:r>
          </a:p>
        </p:txBody>
      </p:sp>
    </p:spTree>
    <p:extLst>
      <p:ext uri="{BB962C8B-B14F-4D97-AF65-F5344CB8AC3E}">
        <p14:creationId xmlns:p14="http://schemas.microsoft.com/office/powerpoint/2010/main" xmlns="" val="39655074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750" t="2122" r="2750" b="2122"/>
          <a:stretch/>
        </p:blipFill>
        <p:spPr>
          <a:xfrm>
            <a:off x="2771800" y="1347614"/>
            <a:ext cx="3286620" cy="728983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2882905" y="1419622"/>
            <a:ext cx="30572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要把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事情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说清楚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750" t="2122" r="2750" b="2122"/>
          <a:stretch/>
        </p:blipFill>
        <p:spPr>
          <a:xfrm>
            <a:off x="2771800" y="2499742"/>
            <a:ext cx="3286620" cy="728983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2871683" y="2539348"/>
            <a:ext cx="306846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要把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时间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说清楚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750" t="2122" r="2750" b="2122"/>
          <a:stretch/>
        </p:blipFill>
        <p:spPr>
          <a:xfrm>
            <a:off x="2771800" y="3714975"/>
            <a:ext cx="3312368" cy="728983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2871683" y="3794187"/>
            <a:ext cx="306846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要把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地点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说清楚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文本框 1"/>
          <p:cNvSpPr txBox="1"/>
          <p:nvPr/>
        </p:nvSpPr>
        <p:spPr>
          <a:xfrm>
            <a:off x="467544" y="593269"/>
            <a:ext cx="8352928" cy="63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3200" smtClean="0">
                <a:latin typeface="黑体" panose="02010609060101010101" pitchFamily="49" charset="-122"/>
                <a:ea typeface="黑体" panose="02010609060101010101" pitchFamily="49" charset="-122"/>
              </a:rPr>
              <a:t>小组交流：转述这个通知时，需要注意什么？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889847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339752" y="2283718"/>
            <a:ext cx="5328592" cy="230832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 b="1" smtClean="0">
                <a:latin typeface="楷体" pitchFamily="49" charset="-122"/>
                <a:ea typeface="楷体" pitchFamily="49" charset="-122"/>
                <a:sym typeface="+mn-ea"/>
              </a:rPr>
              <a:t>什么时间？</a:t>
            </a:r>
            <a:endParaRPr lang="zh-CN" altLang="en-US" sz="3600" b="1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3600" b="1" smtClean="0">
                <a:latin typeface="楷体" pitchFamily="49" charset="-122"/>
                <a:ea typeface="楷体" pitchFamily="49" charset="-122"/>
                <a:sym typeface="+mn-ea"/>
              </a:rPr>
              <a:t>在哪里？</a:t>
            </a:r>
            <a:endParaRPr lang="zh-CN" altLang="en-US" sz="3600" b="1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3600" b="1" smtClean="0">
                <a:latin typeface="楷体" pitchFamily="49" charset="-122"/>
                <a:ea typeface="楷体" pitchFamily="49" charset="-122"/>
                <a:sym typeface="+mn-ea"/>
              </a:rPr>
              <a:t>做什么？</a:t>
            </a:r>
            <a:endParaRPr lang="zh-CN" altLang="en-US" sz="3600" b="1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3600" b="1" smtClean="0">
                <a:latin typeface="楷体" pitchFamily="49" charset="-122"/>
                <a:ea typeface="楷体" pitchFamily="49" charset="-122"/>
                <a:sym typeface="+mn-ea"/>
              </a:rPr>
              <a:t>有哪些需要注意的事项？</a:t>
            </a:r>
            <a:endParaRPr lang="zh-CN" altLang="en-US" sz="36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83568" y="555526"/>
            <a:ext cx="7698191" cy="14542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320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    如果</a:t>
            </a:r>
            <a:r>
              <a:rPr lang="zh-CN" altLang="en-US" sz="320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需要转述的内容没弄清楚，要想办法</a:t>
            </a:r>
            <a:r>
              <a:rPr lang="zh-CN" altLang="en-US" sz="320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确认要点。</a:t>
            </a:r>
            <a:endParaRPr lang="zh-CN" altLang="en-US" sz="320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55576" y="563067"/>
            <a:ext cx="7560840" cy="145424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    有时要点太多，该如何解决复杂的记忆问题呢？</a:t>
            </a:r>
            <a:endParaRPr lang="zh-CN" altLang="en-US" sz="3600" dirty="0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750" t="2122" r="2750" b="2122"/>
          <a:stretch/>
        </p:blipFill>
        <p:spPr>
          <a:xfrm>
            <a:off x="1660149" y="2715766"/>
            <a:ext cx="3775947" cy="728983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807902" y="2787869"/>
            <a:ext cx="348044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好记性不如烂笔头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140080" y="3313096"/>
            <a:ext cx="142058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9600" b="1" cap="none" spc="0" dirty="0" smtClean="0">
                <a:ln w="22225">
                  <a:solidFill>
                    <a:schemeClr val="accent6">
                      <a:lumMod val="20000"/>
                      <a:lumOff val="80000"/>
                      <a:alpha val="48000"/>
                    </a:schemeClr>
                  </a:solidFill>
                  <a:prstDash val="solid"/>
                </a:ln>
                <a:effectLst/>
                <a:latin typeface="楷体" pitchFamily="49" charset="-122"/>
                <a:ea typeface="楷体" pitchFamily="49" charset="-122"/>
              </a:rPr>
              <a:t>记</a:t>
            </a:r>
            <a:endParaRPr lang="zh-CN" altLang="en-US" sz="9600" b="1" cap="none" spc="0" dirty="0">
              <a:ln w="22225">
                <a:solidFill>
                  <a:schemeClr val="accent6">
                    <a:lumMod val="20000"/>
                    <a:lumOff val="80000"/>
                    <a:alpha val="48000"/>
                  </a:schemeClr>
                </a:solidFill>
                <a:prstDash val="solid"/>
              </a:ln>
              <a:effectLst/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7504603" y="2904349"/>
            <a:ext cx="1261671" cy="20119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9388303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"/>
          <p:cNvSpPr txBox="1"/>
          <p:nvPr/>
        </p:nvSpPr>
        <p:spPr>
          <a:xfrm>
            <a:off x="107504" y="910279"/>
            <a:ext cx="8352928" cy="63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3200" smtClean="0">
                <a:latin typeface="黑体" panose="02010609060101010101" pitchFamily="49" charset="-122"/>
                <a:ea typeface="黑体" panose="02010609060101010101" pitchFamily="49" charset="-122"/>
              </a:rPr>
              <a:t>    请同学们在小组内练习转述这则通知吧</a:t>
            </a:r>
            <a:r>
              <a:rPr lang="en-US" altLang="zh-CN" sz="3200" smtClean="0">
                <a:latin typeface="黑体" panose="02010609060101010101" pitchFamily="49" charset="-122"/>
                <a:ea typeface="黑体" panose="02010609060101010101" pitchFamily="49" charset="-122"/>
              </a:rPr>
              <a:t>!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ackgroundRemoval t="0" b="100000" l="0" r="100000">
                        <a14:foregroundMark x1="48545" y1="67547" x2="48545" y2="67547"/>
                        <a14:foregroundMark x1="42727" y1="62264" x2="52364" y2="81509"/>
                        <a14:foregroundMark x1="35273" y1="87547" x2="80909" y2="89057"/>
                        <a14:foregroundMark x1="60364" y1="92830" x2="9455" y2="8981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23728" y="2067694"/>
            <a:ext cx="4483515" cy="21602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312969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801</Words>
  <Application>Microsoft Office PowerPoint</Application>
  <PresentationFormat>全屏显示(16:9)</PresentationFormat>
  <Paragraphs>50</Paragraphs>
  <Slides>19</Slides>
  <Notes>1</Notes>
  <HiddenSlides>0</HiddenSlides>
  <MMClips>1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7" baseType="lpstr">
      <vt:lpstr>Arial</vt:lpstr>
      <vt:lpstr>宋体</vt:lpstr>
      <vt:lpstr>黑体</vt:lpstr>
      <vt:lpstr>Times New Roman</vt:lpstr>
      <vt:lpstr>微软雅黑</vt:lpstr>
      <vt:lpstr>楷体</vt:lpstr>
      <vt:lpstr>Calibri</vt:lpstr>
      <vt:lpstr>1_Office 主题​​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/>
  <cp:revision>142</cp:revision>
  <dcterms:created xsi:type="dcterms:W3CDTF">2017-03-17T02:28:00Z</dcterms:created>
  <dcterms:modified xsi:type="dcterms:W3CDTF">2021-02-19T03:20:01Z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2052-10.1.0.7400</vt:lpwstr>
  </property>
</Properties>
</file>