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74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78" y="-11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>
            <a:lum/>
          </a:blip>
          <a:srcRect/>
          <a:stretch>
            <a:fillRect l="-30000" r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2017/8/27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 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语文园地一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1120" y="212090"/>
            <a:ext cx="2517140" cy="807085"/>
          </a:xfrm>
        </p:spPr>
        <p:txBody>
          <a:bodyPr>
            <a:normAutofit/>
          </a:bodyPr>
          <a:lstStyle/>
          <a:p>
            <a:r>
              <a:rPr lang="zh-CN" altLang="en-US"/>
              <a:t>日积月累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61" b="14047"/>
          <a:stretch>
            <a:fillRect/>
          </a:stretch>
        </p:blipFill>
        <p:spPr>
          <a:xfrm>
            <a:off x="0" y="1398884"/>
            <a:ext cx="8474424" cy="51414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41543" y="2011809"/>
            <a:ext cx="27222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你从古诗中看到了什么画面？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988038" y="4906376"/>
            <a:ext cx="27222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你喜欢梅花吗？为什么？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42870" y="120650"/>
            <a:ext cx="2683510" cy="959485"/>
          </a:xfrm>
        </p:spPr>
        <p:txBody>
          <a:bodyPr/>
          <a:lstStyle/>
          <a:p>
            <a:r>
              <a:rPr lang="zh-CN" altLang="en-US"/>
              <a:t>我爱阅读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/>
              <a:t>小组内赛一赛：看谁读得又快又好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52675" y="135890"/>
            <a:ext cx="3556000" cy="912495"/>
          </a:xfrm>
        </p:spPr>
        <p:txBody>
          <a:bodyPr/>
          <a:lstStyle/>
          <a:p>
            <a:r>
              <a:rPr lang="zh-CN" altLang="en-US"/>
              <a:t>快乐读书吧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4000"/>
              <a:t>1.</a:t>
            </a:r>
            <a:r>
              <a:rPr lang="zh-CN" altLang="en-US" sz="4000"/>
              <a:t>请同学们拿出一本书，找找书名、作者和出版社；</a:t>
            </a:r>
          </a:p>
          <a:p>
            <a:r>
              <a:rPr lang="en-US" altLang="zh-CN" sz="4000"/>
              <a:t>2.</a:t>
            </a:r>
            <a:r>
              <a:rPr lang="zh-CN" altLang="en-US" sz="4000"/>
              <a:t>小组内交流读书的好处；</a:t>
            </a:r>
          </a:p>
          <a:p>
            <a:r>
              <a:rPr lang="en-US" altLang="zh-CN" sz="4000"/>
              <a:t>3.</a:t>
            </a:r>
            <a:r>
              <a:rPr lang="zh-CN" altLang="en-US" sz="4000"/>
              <a:t>我们应该养成哪些读书的好习惯？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2510" y="-38100"/>
            <a:ext cx="7542530" cy="1325880"/>
          </a:xfrm>
        </p:spPr>
        <p:txBody>
          <a:bodyPr/>
          <a:lstStyle/>
          <a:p>
            <a:r>
              <a:rPr lang="zh-CN" altLang="en-US" sz="4000">
                <a:latin typeface="黑体" panose="02010609060101010101" charset="-122"/>
                <a:ea typeface="黑体" panose="02010609060101010101" charset="-122"/>
              </a:rPr>
              <a:t>识字加油站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408555"/>
            <a:ext cx="10515600" cy="4351338"/>
          </a:xfrm>
        </p:spPr>
        <p:txBody>
          <a:bodyPr/>
          <a:lstStyle/>
          <a:p>
            <a:r>
              <a:rPr lang="en-US" altLang="zh-CN" sz="4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t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o  m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ào     dēng  xié       k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ù</a:t>
            </a:r>
          </a:p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手套  帽子  登山鞋  运动裤</a:t>
            </a:r>
          </a:p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t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ú     hú       tǒng zhǐ zhēn</a:t>
            </a:r>
          </a:p>
          <a:p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地图  水壶  手电筒  指南针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8200" y="1078865"/>
            <a:ext cx="6812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去野外观察大自然，你会准备什么？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45465" y="855980"/>
            <a:ext cx="4759325" cy="2186940"/>
            <a:chOff x="859" y="1348"/>
            <a:chExt cx="7495" cy="3444"/>
          </a:xfrm>
        </p:grpSpPr>
        <p:sp>
          <p:nvSpPr>
            <p:cNvPr id="4" name="矩形 3"/>
            <p:cNvSpPr/>
            <p:nvPr/>
          </p:nvSpPr>
          <p:spPr>
            <a:xfrm>
              <a:off x="4446" y="3395"/>
              <a:ext cx="3908" cy="12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手套</a:t>
              </a:r>
              <a:r>
                <a:rPr lang="en-US" altLang="zh-CN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(t</a:t>
              </a:r>
              <a:r>
                <a:rPr lang="en-US" altLang="zh-CN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ào)</a:t>
              </a:r>
              <a:r>
                <a:rPr lang="zh-CN" altLang="en-US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   </a:t>
              </a:r>
              <a:endPara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/>
            <a:srcRect r="3667" b="7501"/>
            <a:stretch>
              <a:fillRect/>
            </a:stretch>
          </p:blipFill>
          <p:spPr>
            <a:xfrm>
              <a:off x="859" y="1348"/>
              <a:ext cx="3587" cy="3444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6186805" y="1039495"/>
            <a:ext cx="5393055" cy="2002790"/>
            <a:chOff x="9743" y="1637"/>
            <a:chExt cx="8493" cy="3154"/>
          </a:xfrm>
        </p:grpSpPr>
        <p:sp>
          <p:nvSpPr>
            <p:cNvPr id="5" name="矩形 4"/>
            <p:cNvSpPr/>
            <p:nvPr/>
          </p:nvSpPr>
          <p:spPr>
            <a:xfrm>
              <a:off x="13960" y="3251"/>
              <a:ext cx="4276" cy="12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帽子</a:t>
              </a:r>
              <a:r>
                <a:rPr lang="en-US" altLang="zh-CN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(m</a:t>
              </a:r>
              <a:r>
                <a:rPr lang="en-US" altLang="zh-CN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ào)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/>
            <a:srcRect l="6466" t="4626" r="10086" b="7201"/>
            <a:stretch>
              <a:fillRect/>
            </a:stretch>
          </p:blipFill>
          <p:spPr>
            <a:xfrm>
              <a:off x="9743" y="1637"/>
              <a:ext cx="4217" cy="3155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492760" y="3728085"/>
            <a:ext cx="4475480" cy="2330450"/>
            <a:chOff x="776" y="5871"/>
            <a:chExt cx="7048" cy="3670"/>
          </a:xfrm>
        </p:grpSpPr>
        <p:sp>
          <p:nvSpPr>
            <p:cNvPr id="6" name="矩形 5"/>
            <p:cNvSpPr/>
            <p:nvPr/>
          </p:nvSpPr>
          <p:spPr>
            <a:xfrm>
              <a:off x="4632" y="6436"/>
              <a:ext cx="3192" cy="208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sz="36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  <a:sym typeface="+mn-ea"/>
                </a:rPr>
                <a:t>d</a:t>
              </a:r>
              <a:r>
                <a:rPr lang="en-US" altLang="zh-CN" sz="36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ēng xié</a:t>
              </a:r>
              <a:endPara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pPr algn="ctr"/>
              <a:r>
                <a:rPr lang="zh-CN" altLang="en-US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登山鞋</a:t>
              </a:r>
              <a:endPara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6" y="5871"/>
              <a:ext cx="3670" cy="367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6095365" y="3638550"/>
            <a:ext cx="5605780" cy="2509520"/>
            <a:chOff x="9599" y="5730"/>
            <a:chExt cx="8828" cy="3952"/>
          </a:xfrm>
        </p:grpSpPr>
        <p:sp>
          <p:nvSpPr>
            <p:cNvPr id="7" name="矩形 6"/>
            <p:cNvSpPr/>
            <p:nvPr/>
          </p:nvSpPr>
          <p:spPr>
            <a:xfrm>
              <a:off x="13769" y="7101"/>
              <a:ext cx="4659" cy="12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运动裤</a:t>
              </a:r>
              <a:r>
                <a:rPr lang="en-US" altLang="zh-CN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(k</a:t>
              </a:r>
              <a:r>
                <a:rPr lang="en-US" altLang="zh-CN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" panose="020B0604020202020204" pitchFamily="34" charset="0"/>
                  <a:ea typeface="楷体" panose="02010609060101010101" charset="-122"/>
                </a:rPr>
                <a:t>ù)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599" y="5730"/>
              <a:ext cx="3952" cy="395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62915" y="1092200"/>
            <a:ext cx="5135880" cy="1849120"/>
            <a:chOff x="729" y="1720"/>
            <a:chExt cx="8088" cy="2912"/>
          </a:xfrm>
        </p:grpSpPr>
        <p:sp>
          <p:nvSpPr>
            <p:cNvPr id="4" name="矩形 3"/>
            <p:cNvSpPr/>
            <p:nvPr/>
          </p:nvSpPr>
          <p:spPr>
            <a:xfrm>
              <a:off x="4985" y="2835"/>
              <a:ext cx="3832" cy="12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地图</a:t>
              </a:r>
              <a:r>
                <a:rPr lang="en-US" altLang="zh-CN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(t</a:t>
              </a:r>
              <a:r>
                <a:rPr lang="en-US" altLang="zh-CN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ú)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/>
            <a:srcRect r="1580" b="4827"/>
            <a:stretch>
              <a:fillRect/>
            </a:stretch>
          </p:blipFill>
          <p:spPr>
            <a:xfrm>
              <a:off x="729" y="1720"/>
              <a:ext cx="4017" cy="2913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6768465" y="1092200"/>
            <a:ext cx="5033645" cy="2362200"/>
            <a:chOff x="9587" y="1580"/>
            <a:chExt cx="7927" cy="3720"/>
          </a:xfrm>
        </p:grpSpPr>
        <p:sp>
          <p:nvSpPr>
            <p:cNvPr id="5" name="矩形 4"/>
            <p:cNvSpPr/>
            <p:nvPr/>
          </p:nvSpPr>
          <p:spPr>
            <a:xfrm>
              <a:off x="13682" y="2572"/>
              <a:ext cx="3832" cy="12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水壶</a:t>
              </a:r>
              <a:r>
                <a:rPr lang="en-US" altLang="zh-CN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(h</a:t>
              </a:r>
              <a:r>
                <a:rPr lang="en-US" altLang="zh-CN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ú)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/>
            <a:srcRect r="1054" b="10110"/>
            <a:stretch>
              <a:fillRect/>
            </a:stretch>
          </p:blipFill>
          <p:spPr>
            <a:xfrm>
              <a:off x="9587" y="1580"/>
              <a:ext cx="4095" cy="372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462915" y="3735070"/>
            <a:ext cx="5913120" cy="2550160"/>
            <a:chOff x="729" y="5882"/>
            <a:chExt cx="9312" cy="4016"/>
          </a:xfrm>
        </p:grpSpPr>
        <p:sp>
          <p:nvSpPr>
            <p:cNvPr id="6" name="矩形 5"/>
            <p:cNvSpPr/>
            <p:nvPr/>
          </p:nvSpPr>
          <p:spPr>
            <a:xfrm>
              <a:off x="4745" y="7285"/>
              <a:ext cx="5297" cy="12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手电筒</a:t>
              </a:r>
              <a:r>
                <a:rPr lang="en-US" altLang="zh-CN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(t</a:t>
              </a:r>
              <a:r>
                <a:rPr lang="en-US" altLang="zh-CN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ǒng)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9" y="5882"/>
              <a:ext cx="4016" cy="4016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6866255" y="3825875"/>
            <a:ext cx="4940935" cy="2458720"/>
            <a:chOff x="10813" y="6025"/>
            <a:chExt cx="7781" cy="3872"/>
          </a:xfrm>
        </p:grpSpPr>
        <p:sp>
          <p:nvSpPr>
            <p:cNvPr id="7" name="矩形 6"/>
            <p:cNvSpPr/>
            <p:nvPr/>
          </p:nvSpPr>
          <p:spPr>
            <a:xfrm>
              <a:off x="14754" y="6752"/>
              <a:ext cx="3840" cy="227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en-US" altLang="zh-CN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zh</a:t>
              </a:r>
              <a:r>
                <a:rPr lang="en-US" altLang="zh-CN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ǐ zhēn</a:t>
              </a:r>
            </a:p>
            <a:p>
              <a:pPr algn="ctr"/>
              <a:r>
                <a:rPr lang="zh-CN" altLang="en-US" sz="44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指南针</a:t>
              </a: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/>
            <a:srcRect r="578" b="5449"/>
            <a:stretch>
              <a:fillRect/>
            </a:stretch>
          </p:blipFill>
          <p:spPr>
            <a:xfrm>
              <a:off x="10813" y="6025"/>
              <a:ext cx="3941" cy="387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套   帽   登   </a:t>
            </a:r>
          </a:p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鞋   裤   图   </a:t>
            </a:r>
          </a:p>
          <a:p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壶   指   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78810" y="43815"/>
            <a:ext cx="8235950" cy="1325880"/>
          </a:xfrm>
        </p:spPr>
        <p:txBody>
          <a:bodyPr/>
          <a:lstStyle/>
          <a:p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字词句运用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748665" y="1868170"/>
            <a:ext cx="2157095" cy="26771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u="dotted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迎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上去</a:t>
            </a:r>
          </a:p>
          <a:p>
            <a:pPr algn="ctr"/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4400" b="1" u="dotted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追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上去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4726940" y="1868805"/>
            <a:ext cx="2141220" cy="267716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u="dotted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穿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衣裳</a:t>
            </a:r>
          </a:p>
          <a:p>
            <a:pPr algn="ctr"/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4400" b="1" u="dotted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披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红袍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8597265" y="1868170"/>
            <a:ext cx="2110105" cy="267779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u="dotted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甩甩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头</a:t>
            </a:r>
          </a:p>
          <a:p>
            <a:pPr algn="ctr"/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4400" b="1" u="dotted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摇摇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头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我的脾气可怪了，</a:t>
            </a:r>
            <a:r>
              <a:rPr lang="zh-CN" altLang="en-US" sz="4800" u="dotted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有时候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我很温和，</a:t>
            </a:r>
            <a:r>
              <a:rPr lang="zh-CN" altLang="en-US" sz="4800" u="dotted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有时候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我很暴躁。</a:t>
            </a:r>
          </a:p>
          <a:p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>
                <a:latin typeface="幼圆" panose="02010509060101010101" charset="-122"/>
                <a:ea typeface="幼圆" panose="02010509060101010101" charset="-122"/>
              </a:rPr>
              <a:t>用</a:t>
            </a:r>
            <a:r>
              <a:rPr lang="en-US" altLang="zh-CN" sz="4400">
                <a:latin typeface="幼圆" panose="02010509060101010101" charset="-122"/>
                <a:ea typeface="幼圆" panose="02010509060101010101" charset="-122"/>
              </a:rPr>
              <a:t>“</a:t>
            </a:r>
            <a:r>
              <a:rPr lang="zh-CN" altLang="en-US" sz="4400">
                <a:latin typeface="幼圆" panose="02010509060101010101" charset="-122"/>
                <a:ea typeface="幼圆" panose="02010509060101010101" charset="-122"/>
              </a:rPr>
              <a:t>有时候……有时候……</a:t>
            </a:r>
            <a:r>
              <a:rPr lang="en-US" altLang="zh-CN" sz="4400">
                <a:latin typeface="幼圆" panose="02010509060101010101" charset="-122"/>
                <a:ea typeface="幼圆" panose="02010509060101010101" charset="-122"/>
              </a:rPr>
              <a:t>”</a:t>
            </a:r>
            <a:r>
              <a:rPr lang="zh-CN" altLang="en-US" sz="4400">
                <a:latin typeface="幼圆" panose="02010509060101010101" charset="-122"/>
                <a:ea typeface="幼圆" panose="02010509060101010101" charset="-122"/>
              </a:rPr>
              <a:t>练习说话</a:t>
            </a:r>
            <a:r>
              <a:rPr lang="zh-CN" altLang="en-US" sz="4800">
                <a:latin typeface="Arial" panose="020B0604020202020204" pitchFamily="34" charset="0"/>
                <a:ea typeface="楷体" panose="0201060906010101010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平常我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在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池子里睡觉，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在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小溪里散步，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在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江河里奔跑，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在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海洋里跳舞、唱歌、开大会。</a:t>
            </a: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>
                <a:latin typeface="幼圆" panose="02010509060101010101" charset="-122"/>
                <a:ea typeface="幼圆" panose="02010509060101010101" charset="-122"/>
              </a:rPr>
              <a:t>请你用</a:t>
            </a:r>
            <a:r>
              <a:rPr lang="en-US" altLang="zh-CN" sz="4000">
                <a:latin typeface="幼圆" panose="02010509060101010101" charset="-122"/>
                <a:ea typeface="幼圆" panose="02010509060101010101" charset="-122"/>
              </a:rPr>
              <a:t>“</a:t>
            </a:r>
            <a:r>
              <a:rPr lang="zh-CN" altLang="en-US" sz="4000">
                <a:latin typeface="幼圆" panose="02010509060101010101" charset="-122"/>
                <a:ea typeface="幼圆" panose="02010509060101010101" charset="-122"/>
              </a:rPr>
              <a:t>在…在…在…在…</a:t>
            </a:r>
            <a:r>
              <a:rPr lang="en-US" altLang="zh-CN" sz="4000">
                <a:latin typeface="幼圆" panose="02010509060101010101" charset="-122"/>
                <a:ea typeface="幼圆" panose="02010509060101010101" charset="-122"/>
              </a:rPr>
              <a:t>”</a:t>
            </a:r>
            <a:r>
              <a:rPr lang="zh-CN" altLang="en-US" sz="4000">
                <a:latin typeface="幼圆" panose="02010509060101010101" charset="-122"/>
                <a:ea typeface="幼圆" panose="02010509060101010101" charset="-122"/>
              </a:rPr>
              <a:t>练习说说自己的日常生活。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66670" y="196850"/>
            <a:ext cx="2973705" cy="989965"/>
          </a:xfrm>
        </p:spPr>
        <p:txBody>
          <a:bodyPr/>
          <a:lstStyle/>
          <a:p>
            <a:r>
              <a:rPr lang="zh-CN" altLang="en-US"/>
              <a:t>书写提示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76695" y="1059180"/>
            <a:ext cx="4663440" cy="41471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" y="1059180"/>
            <a:ext cx="4968875" cy="414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1500" y="5206365"/>
            <a:ext cx="4084955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左窄右宽</a:t>
            </a:r>
          </a:p>
        </p:txBody>
      </p:sp>
      <p:sp>
        <p:nvSpPr>
          <p:cNvPr id="7" name="矩形 6"/>
          <p:cNvSpPr/>
          <p:nvPr/>
        </p:nvSpPr>
        <p:spPr>
          <a:xfrm>
            <a:off x="6576695" y="5206365"/>
            <a:ext cx="32435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左宽右窄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243</Words>
  <Application>Microsoft Office PowerPoint</Application>
  <PresentationFormat>自定义</PresentationFormat>
  <Paragraphs>48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 语文园地一</vt:lpstr>
      <vt:lpstr>识字加油站</vt:lpstr>
      <vt:lpstr>幻灯片 3</vt:lpstr>
      <vt:lpstr>幻灯片 4</vt:lpstr>
      <vt:lpstr>幻灯片 5</vt:lpstr>
      <vt:lpstr>字词句运用</vt:lpstr>
      <vt:lpstr>幻灯片 7</vt:lpstr>
      <vt:lpstr>幻灯片 8</vt:lpstr>
      <vt:lpstr>书写提示</vt:lpstr>
      <vt:lpstr>日积月累</vt:lpstr>
      <vt:lpstr>我爱阅读</vt:lpstr>
      <vt:lpstr>快乐读书吧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语文园地一</dc:title>
  <dc:creator>a c e r</dc:creator>
  <cp:lastModifiedBy>lbx777</cp:lastModifiedBy>
  <cp:revision>5</cp:revision>
  <dcterms:created xsi:type="dcterms:W3CDTF">2015-05-05T08:02:00Z</dcterms:created>
  <dcterms:modified xsi:type="dcterms:W3CDTF">2017-08-26T18:31:22Z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