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300" r:id="rId3"/>
    <p:sldId id="299" r:id="rId4"/>
    <p:sldId id="280" r:id="rId5"/>
    <p:sldId id="265" r:id="rId6"/>
    <p:sldId id="271" r:id="rId7"/>
    <p:sldId id="276" r:id="rId8"/>
    <p:sldId id="281" r:id="rId9"/>
    <p:sldId id="282" r:id="rId10"/>
    <p:sldId id="270" r:id="rId11"/>
    <p:sldId id="272" r:id="rId12"/>
    <p:sldId id="277" r:id="rId13"/>
    <p:sldId id="283" r:id="rId14"/>
    <p:sldId id="284" r:id="rId15"/>
    <p:sldId id="266" r:id="rId16"/>
    <p:sldId id="274" r:id="rId17"/>
    <p:sldId id="278" r:id="rId18"/>
    <p:sldId id="285" r:id="rId19"/>
    <p:sldId id="286" r:id="rId20"/>
    <p:sldId id="273" r:id="rId21"/>
    <p:sldId id="275" r:id="rId22"/>
    <p:sldId id="279" r:id="rId23"/>
    <p:sldId id="267" r:id="rId24"/>
    <p:sldId id="268" r:id="rId25"/>
    <p:sldId id="289" r:id="rId26"/>
    <p:sldId id="290" r:id="rId27"/>
    <p:sldId id="296" r:id="rId28"/>
    <p:sldId id="298" r:id="rId29"/>
    <p:sldId id="269" r:id="rId30"/>
    <p:sldId id="292" r:id="rId31"/>
    <p:sldId id="293" r:id="rId32"/>
    <p:sldId id="294" r:id="rId33"/>
    <p:sldId id="263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2235;&#25903;&#12299;\&#22235;&#25903;2.wa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2235;&#25903;&#12299;\&#22235;&#25903;3.wa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2235;&#25903;&#12299;\&#22235;&#25903;4.wav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2235;&#25903;&#12299;\&#22235;&#25903;5.wav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2235;&#25903;&#12299;\&#22235;&#25903;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2235;&#25903;&#12299;\&#22235;&#25903;6.wav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2235;&#25903;&#12299;\&#22235;&#25903;1.wa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29454" y="1214422"/>
            <a:ext cx="2000264" cy="3857652"/>
          </a:xfrm>
        </p:spPr>
        <p:txBody>
          <a:bodyPr>
            <a:noAutofit/>
          </a:bodyPr>
          <a:lstStyle/>
          <a:p>
            <a:pPr algn="l"/>
            <a:r>
              <a:rPr lang="zh-CN" altLang="en-US" sz="115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四 支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346" y="5929306"/>
            <a:ext cx="8929654" cy="714404"/>
          </a:xfrm>
        </p:spPr>
        <p:txBody>
          <a:bodyPr>
            <a:normAutofit lnSpcReduction="10000"/>
          </a:bodyPr>
          <a:lstStyle/>
          <a:p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课件制作：</a:t>
            </a:r>
            <a:r>
              <a:rPr lang="zh-CN" altLang="en-US" sz="3600" b="1" dirty="0" smtClean="0"/>
              <a:t>川大附小东山学校      </a:t>
            </a:r>
            <a:r>
              <a:rPr lang="zh-CN" altLang="en-US" sz="4400" b="1" dirty="0" smtClean="0">
                <a:solidFill>
                  <a:schemeClr val="tx2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林  勇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2292" name="Picture 4" descr="http://www.afirst.cc/upload_files/article/46/2_20100730170728_ery6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6286544" cy="5118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几阵秋风能应候，一犁春雨甚知时。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智伯恩深，国士吞变形之炭；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羊公德大，邑人竖堕泪之碑。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14950"/>
            <a:ext cx="2214578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几阵秋风能应候，一犁春雨甚知时。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智伯恩深，国士吞变形之炭；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羊公德大，邑人竖堕泪之碑。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071546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jǐ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zhèn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qiū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nénɡ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yìnɡ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hòu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shèn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bó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ēn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shēn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ɡuó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biàn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xínɡ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；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ɡōnɡ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dé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dà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rén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duò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lèi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bēi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pic>
        <p:nvPicPr>
          <p:cNvPr id="6" name="四支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046309"/>
            <a:ext cx="7929618" cy="4525963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吞炭</a:t>
            </a:r>
            <a:r>
              <a:rPr lang="zh-CN" altLang="en-US" sz="3600" dirty="0" smtClean="0"/>
              <a:t>：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史记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越襄子杀知伯，豫让欲为主报仇，乃吞炭漆身，使襄子不备。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zh-CN" altLang="en-US" sz="3600" dirty="0" smtClean="0"/>
              <a:t>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堕泪</a:t>
            </a:r>
            <a:r>
              <a:rPr lang="zh-CN" altLang="en-US" sz="3600" dirty="0" smtClean="0"/>
              <a:t>：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晋书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羊祜字叔子，武帝时镇荆州，甚得民心。死葬岘山，百姓望其碑辄流涕，时人称为堕泪碑。</a:t>
            </a:r>
            <a:endParaRPr lang="zh-CN" altLang="en-US" sz="3600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C:\DOCUME~1\ADMINI~1\LOCALS~1\Temp\kaakoo\2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9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C:\DOCUME~1\ADMINI~1\LOCALS~1\Temp\kaakoo\45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行对止，速对迟，舞剑对围棋。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花笺对草字，竹简对毛锥。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汾水鼎，岘山碑，虎豹对熊罴。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花开红锦绣，水漾碧琉璃。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143512"/>
            <a:ext cx="2214578" cy="15001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行对止，速对迟，舞剑对围棋。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花笺对草字，竹简对毛锥。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汾水鼎，岘山碑，虎豹对熊罴。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花开红锦绣，水漾碧琉璃。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28638" y="1000108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xínɡ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cǎo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jiǎn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máo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zhuī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fén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dǐnɡ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bēi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bào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pí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kāi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jǐn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liú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 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7" name="四支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643050"/>
            <a:ext cx="7072362" cy="481171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毛锥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五代史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张肇曰：安朝廷，定祸乱，直须大剑长枪，若毛锥子奚用哉？毛锥子谓笔也。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汾水鼎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纲鉴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汉武帝得宝鼎于汾水，改元元鼎元年。 岘山碑：见前。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DOCUME~1\ADMINI~1\LOCALS~1\Temp\kaakoo\2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4" name="Picture 4" descr="C:\DOCUME~1\ADMINI~1\LOCALS~1\Temp\kaakoo\4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bmchinese.com/UpLoadFiles/main/2008-6-14/200806140804313496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"/>
            <a:ext cx="9144000" cy="6747797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2330" y="3000372"/>
            <a:ext cx="1428760" cy="3214702"/>
          </a:xfrm>
        </p:spPr>
        <p:txBody>
          <a:bodyPr>
            <a:no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四 支</a:t>
            </a:r>
            <a:endParaRPr lang="zh-CN" altLang="en-US" sz="115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横卷形 3">
            <a:hlinkClick r:id="rId3" action="ppaction://hlinksldjump"/>
          </p:cNvPr>
          <p:cNvSpPr/>
          <p:nvPr/>
        </p:nvSpPr>
        <p:spPr>
          <a:xfrm>
            <a:off x="3500430" y="2143116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全文欣赏</a:t>
            </a:r>
            <a:endParaRPr lang="zh-CN" altLang="en-US" sz="2800" b="1" dirty="0"/>
          </a:p>
        </p:txBody>
      </p:sp>
      <p:sp>
        <p:nvSpPr>
          <p:cNvPr id="5" name="横卷形 4"/>
          <p:cNvSpPr/>
          <p:nvPr/>
        </p:nvSpPr>
        <p:spPr>
          <a:xfrm>
            <a:off x="1643042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hlinkClick r:id="rId4" action="ppaction://hlinksldjump"/>
              </a:rPr>
              <a:t>第一</a:t>
            </a:r>
            <a:r>
              <a:rPr lang="zh-CN" altLang="en-US" sz="2800" b="1" dirty="0" smtClean="0"/>
              <a:t>课时</a:t>
            </a:r>
            <a:endParaRPr lang="zh-CN" altLang="en-US" sz="2800" b="1" dirty="0"/>
          </a:p>
        </p:txBody>
      </p:sp>
      <p:sp>
        <p:nvSpPr>
          <p:cNvPr id="7" name="横卷形 6"/>
          <p:cNvSpPr/>
          <p:nvPr/>
        </p:nvSpPr>
        <p:spPr>
          <a:xfrm>
            <a:off x="4572000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第二</a:t>
            </a:r>
            <a:r>
              <a:rPr lang="zh-CN" altLang="en-US" sz="2800" b="1" dirty="0" smtClean="0">
                <a:hlinkClick r:id="rId5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8" name="横卷形 7">
            <a:hlinkClick r:id="rId6" action="ppaction://hlinksldjump"/>
          </p:cNvPr>
          <p:cNvSpPr/>
          <p:nvPr/>
        </p:nvSpPr>
        <p:spPr>
          <a:xfrm>
            <a:off x="1643042" y="4500570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第三</a:t>
            </a:r>
            <a:r>
              <a:rPr lang="zh-CN" altLang="en-US" sz="2800" b="1" dirty="0" smtClean="0">
                <a:hlinkClick r:id="rId6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9" name="横卷形 8">
            <a:hlinkClick r:id="rId7" action="ppaction://hlinksldjump"/>
          </p:cNvPr>
          <p:cNvSpPr/>
          <p:nvPr/>
        </p:nvSpPr>
        <p:spPr>
          <a:xfrm>
            <a:off x="4572000" y="442913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第四课时</a:t>
            </a:r>
            <a:endParaRPr lang="zh-CN" altLang="en-US" sz="2800" b="1" dirty="0"/>
          </a:p>
        </p:txBody>
      </p:sp>
      <p:sp>
        <p:nvSpPr>
          <p:cNvPr id="10" name="横卷形 9">
            <a:hlinkClick r:id="rId8" action="ppaction://hlinksldjump"/>
          </p:cNvPr>
          <p:cNvSpPr/>
          <p:nvPr/>
        </p:nvSpPr>
        <p:spPr>
          <a:xfrm>
            <a:off x="1643042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第五课时</a:t>
            </a:r>
            <a:endParaRPr lang="zh-CN" altLang="en-US" sz="2800" b="1" dirty="0"/>
          </a:p>
        </p:txBody>
      </p:sp>
      <p:sp>
        <p:nvSpPr>
          <p:cNvPr id="11" name="横卷形 10">
            <a:hlinkClick r:id="rId9" action="ppaction://hlinksldjump"/>
          </p:cNvPr>
          <p:cNvSpPr/>
          <p:nvPr/>
        </p:nvSpPr>
        <p:spPr>
          <a:xfrm>
            <a:off x="4572000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第六课时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去妇因探邻舍枣，出妻为种后园葵。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笛韵和谐，仙管恰从云里降；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橹声咿轧，渔舟正向雪中移。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去妇因探邻舍枣，出妻为种后园葵。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笛韵和谐，仙管恰从云里降；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橹声咿轧，渔舟正向雪中移。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-32" y="1428736"/>
            <a:ext cx="914403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qù</a:t>
            </a:r>
            <a:r>
              <a:rPr lang="en-US" altLang="zh-CN" sz="2400" dirty="0" smtClean="0">
                <a:solidFill>
                  <a:srgbClr val="C0000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tàn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lín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shě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zǎo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chū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qī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zhònɡ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hòu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yuán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kuí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dí</a:t>
            </a:r>
            <a:r>
              <a:rPr lang="en-US" altLang="zh-CN" sz="2400" dirty="0" smtClean="0">
                <a:solidFill>
                  <a:srgbClr val="C00000"/>
                </a:solidFill>
              </a:rPr>
              <a:t>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yùn</a:t>
            </a:r>
            <a:r>
              <a:rPr lang="en-US" altLang="zh-CN" sz="2400" dirty="0" smtClean="0">
                <a:solidFill>
                  <a:srgbClr val="C00000"/>
                </a:solidFill>
              </a:rPr>
              <a:t>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hé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xié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ɡuǎn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qià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yún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； 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lǔ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shēnɡ</a:t>
            </a:r>
            <a:r>
              <a:rPr lang="en-US" altLang="zh-CN" sz="2400" dirty="0" smtClean="0">
                <a:solidFill>
                  <a:srgbClr val="C00000"/>
                </a:solidFill>
              </a:rPr>
              <a:t>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400" dirty="0" smtClean="0">
                <a:solidFill>
                  <a:srgbClr val="C0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yā</a:t>
            </a:r>
            <a:r>
              <a:rPr lang="zh-CN" altLang="en-US" sz="2400" dirty="0" smtClean="0">
                <a:solidFill>
                  <a:srgbClr val="C00000"/>
                </a:solidFill>
              </a:rPr>
              <a:t>，    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zhènɡ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xiànɡ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xuě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 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四支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928802"/>
            <a:ext cx="7072362" cy="4525963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探枣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王吉东家枣垂吉庭，吉妇探取以啖吉，吉知之，逐去其妇。东家闻之，欲伐树，乡里止之，请吉还妇。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拔葵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古事苑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公仪休相鲁，食于舍，茹葵而美，且见妻织布，曰：欲夺园夫红女之利乎？因拔园葵，出其妻。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橹</a:t>
            </a:r>
            <a:r>
              <a:rPr lang="zh-CN" altLang="en-US" dirty="0" smtClean="0"/>
              <a:t>：所以行舟者。 </a:t>
            </a:r>
            <a:r>
              <a:rPr lang="zh-CN" altLang="en-US" b="1" dirty="0" smtClean="0">
                <a:solidFill>
                  <a:srgbClr val="C00000"/>
                </a:solidFill>
              </a:rPr>
              <a:t>咿轧</a:t>
            </a:r>
            <a:r>
              <a:rPr lang="zh-CN" altLang="en-US" dirty="0" smtClean="0"/>
              <a:t>：橹声。</a:t>
            </a:r>
          </a:p>
          <a:p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20" name="Picture 4" descr="C:\DOCUME~1\ADMINI~1\LOCALS~1\Temp\kaakoo\43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1749" y="285728"/>
            <a:ext cx="4686333" cy="5857916"/>
          </a:xfrm>
          <a:prstGeom prst="rect">
            <a:avLst/>
          </a:prstGeom>
          <a:noFill/>
        </p:spPr>
      </p:pic>
      <p:sp>
        <p:nvSpPr>
          <p:cNvPr id="7" name="动作按钮: 开始 6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6" descr="C:\DOCUME~1\ADMINI~1\LOCALS~1\Temp\kaakoo\47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5997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戈对甲，鼓对旗，紫燕对黄鹂。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梅酸对李苦，青眼对白眉。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三弄笛，一围棋，雨打对风吹。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海棠春睡早，杨柳昼眠迟。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366" y="1831995"/>
            <a:ext cx="787241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戈对甲，鼓对旗，紫燕对黄鹂。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梅酸对李苦，青眼对白眉。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三弄笛，一围棋，雨打对风吹。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海棠春睡早，        杨柳昼眠迟。  </a:t>
            </a: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628" y="1428736"/>
            <a:ext cx="81439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err="1" smtClean="0">
                <a:solidFill>
                  <a:srgbClr val="C00000"/>
                </a:solidFill>
              </a:rPr>
              <a:t>ɡē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jiǎ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huánɡ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méi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suān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kǔ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yǎn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bái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méi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nònɡ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dǎ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chuī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hǎi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tánɡ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zǎo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liǔ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zhòu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mián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</a:pPr>
            <a:endParaRPr lang="en-US" altLang="zh-CN" sz="2800" dirty="0" smtClean="0">
              <a:solidFill>
                <a:srgbClr val="C00000"/>
              </a:solidFill>
            </a:endParaRPr>
          </a:p>
        </p:txBody>
      </p:sp>
      <p:pic>
        <p:nvPicPr>
          <p:cNvPr id="7" name="四支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7643866" cy="4954591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青眼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晋书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阮籍能为青白眼，对礼法之士以白眼，惟稽康造之，乃见青眼。 白眉：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蜀志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马良字季常，眉有白毫，弟兄五人皆有才名，并以常为字。谚曰：马氏五常，白眉最良</a:t>
            </a:r>
            <a:r>
              <a:rPr lang="zh-CN" altLang="en-US" b="1" dirty="0" smtClean="0">
                <a:solidFill>
                  <a:srgbClr val="C00000"/>
                </a:solidFill>
              </a:rPr>
              <a:t>。 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海棠睡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太真外传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杨太真初睡起，明皇笑曰：海棠春睡未足耶？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柳眠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三辅故事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汉苑有柳如人，名人柳，一日三眠三起。</a:t>
            </a:r>
            <a:endParaRPr lang="en-US" altLang="zh-CN" dirty="0" smtClean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10" y="0"/>
            <a:ext cx="1371590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DOCUME~1\ADMINI~1\LOCALS~1\Temp\kaakoo\48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3636" y="285728"/>
            <a:ext cx="200026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全文欣赏</a:t>
            </a:r>
            <a:endParaRPr lang="zh-CN" alt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动作按钮: 开始 6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7" name="Picture 3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4857784" cy="6072230"/>
          </a:xfrm>
          <a:prstGeom prst="rect">
            <a:avLst/>
          </a:prstGeom>
          <a:noFill/>
        </p:spPr>
      </p:pic>
      <p:pic>
        <p:nvPicPr>
          <p:cNvPr id="8" name="四支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9916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张骏曾为槐树赋，杜陵不作海棠诗。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晋士特奇，可比一斑之豹；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唐儒博识，堪为五总之龟。 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张骏曾为槐树赋，杜陵不作海棠诗。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晋士特奇，可比一斑之豹；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唐儒博识，堪为五总之龟。 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42876" y="1500174"/>
            <a:ext cx="871540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zhānɡ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jùn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cénɡ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huái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línɡ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smtClean="0">
                <a:solidFill>
                  <a:srgbClr val="C00000"/>
                </a:solidFill>
              </a:rPr>
              <a:t>bú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zuò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hǎi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jìn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tè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kě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bào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；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tánɡ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rú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bó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kān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zǒnɡ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ɡuī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 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四支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四支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260491"/>
            <a:ext cx="8429684" cy="5383219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槐树赋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凉录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初，河右无柳，张骏之取于秦陇，植之皆死，独酒泉宫西北隅有槐生焉，因著槐树赋。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海棠诗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王禹偁诗话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杜陵无海棠诗，以母名海棠也。陆放翁云：老杜不应无海棠诗，意必失传耳。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一斑豹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晋书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王子猷数岁，门生辈曰：此郎管中窥豹，时见一斑。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五总龟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唐书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殷践猷博通经籍，号五总龟。 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0"/>
            <a:ext cx="1500166" cy="121442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 descr="C:\DOCUME~1\ADMINI~1\LOCALS~1\Temp\kaakoo\5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290"/>
            <a:ext cx="4714908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dirty="0" smtClean="0"/>
              <a:t> </a:t>
            </a:r>
            <a:r>
              <a:rPr lang="zh-CN" altLang="en-US" sz="6000" dirty="0" smtClean="0"/>
              <a:t>四   支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茶对酒，赋对诗，燕子对莺儿。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栽花对种竹，落絮对游丝。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四目颉，一足夔，鸲鹆对鹭鸶。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半池红菡萏，一架白荼蘼。</a:t>
            </a:r>
            <a:endParaRPr lang="en-US" altLang="zh-CN" sz="4000" dirty="0" smtClean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86388"/>
            <a:ext cx="2214578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四    支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60557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茶对酒，赋对诗，燕子对莺儿。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栽花对种竹，落絮对游丝。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四目颉，一足夔，鸲鹆对鹭鸶。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半池红菡萏，一架白荼蘼。</a:t>
            </a:r>
            <a:endParaRPr lang="en-US" altLang="zh-CN" sz="40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071546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chá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jiǔ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zǐ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ér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zāi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zhònɡ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luò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yóu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sì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jié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kuí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qú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err="1" smtClean="0">
                <a:solidFill>
                  <a:srgbClr val="C00000"/>
                </a:solidFill>
              </a:rPr>
              <a:t>bàn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chí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hónɡ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dàn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，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jià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bái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tú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mí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r>
              <a:rPr lang="zh-CN" altLang="en-US" sz="2400" dirty="0" smtClean="0">
                <a:solidFill>
                  <a:srgbClr val="C00000"/>
                </a:solidFill>
              </a:rPr>
              <a:t>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pic>
        <p:nvPicPr>
          <p:cNvPr id="6" name="四支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四目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姓氏谱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苍颉，上古人，生而神圣，有四目。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一足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孔丛子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鲁哀公问孔子曰：吾闻夔一足，有异于人，信乎？子曰：昔重犁举夔而进，欲求人佐焉。舜曰：一夔足矣。非言止一足也。公曰：善。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鸲鹆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鸲鹆来巢。按：今八哥鸟。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菡萏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有浦菡萏。注：菡萏：荷华也。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 荼蘼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清异录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荼蘼曰白蔓郎，以开白花也。 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150017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C:\DOCUME~1\ADMINI~1\LOCALS~1\Temp\kaakoo\11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3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 descr="C:\DOCUME~1\ADMINI~1\LOCALS~1\Temp\kaakoo\4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7"/>
            <a:ext cx="4714908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</TotalTime>
  <Words>1529</Words>
  <PresentationFormat>全屏显示(4:3)</PresentationFormat>
  <Paragraphs>193</Paragraphs>
  <Slides>33</Slides>
  <Notes>0</Notes>
  <HiddenSlides>0</HiddenSlides>
  <MMClips>7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四 支</vt:lpstr>
      <vt:lpstr>四 支</vt:lpstr>
      <vt:lpstr>幻灯片 3</vt:lpstr>
      <vt:lpstr>幻灯片 4</vt:lpstr>
      <vt:lpstr> 四   支</vt:lpstr>
      <vt:lpstr>四    支 </vt:lpstr>
      <vt:lpstr>幻灯片 7</vt:lpstr>
      <vt:lpstr>幻灯片 8</vt:lpstr>
      <vt:lpstr>幻灯片 9</vt:lpstr>
      <vt:lpstr>四支 </vt:lpstr>
      <vt:lpstr>四支</vt:lpstr>
      <vt:lpstr>幻灯片 12</vt:lpstr>
      <vt:lpstr>幻灯片 13</vt:lpstr>
      <vt:lpstr>幻灯片 14</vt:lpstr>
      <vt:lpstr>四支 </vt:lpstr>
      <vt:lpstr>四支  </vt:lpstr>
      <vt:lpstr>幻灯片 17</vt:lpstr>
      <vt:lpstr>幻灯片 18</vt:lpstr>
      <vt:lpstr>幻灯片 19</vt:lpstr>
      <vt:lpstr>四支  </vt:lpstr>
      <vt:lpstr>幻灯片 21</vt:lpstr>
      <vt:lpstr>幻灯片 22</vt:lpstr>
      <vt:lpstr>幻灯片 23</vt:lpstr>
      <vt:lpstr>幻灯片 24</vt:lpstr>
      <vt:lpstr>四支 </vt:lpstr>
      <vt:lpstr>幻灯片 26</vt:lpstr>
      <vt:lpstr>幻灯片 27</vt:lpstr>
      <vt:lpstr>幻灯片 28</vt:lpstr>
      <vt:lpstr>幻灯片 29</vt:lpstr>
      <vt:lpstr>四支  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上平声15韵：   一东，二冬，三江，四支，五微，六鱼，七虞，八齐，九佳，十灰，十一真，十二文，十三元，十四寒，十五删。 </dc:title>
  <cp:lastModifiedBy>User</cp:lastModifiedBy>
  <cp:revision>84</cp:revision>
  <dcterms:modified xsi:type="dcterms:W3CDTF">2011-04-06T12:40:08Z</dcterms:modified>
</cp:coreProperties>
</file>